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7EF5045-CC8F-4795-B352-0EA7764AE93F}">
          <p14:sldIdLst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  <p14:sldId id="267"/>
            <p14:sldId id="270"/>
            <p14:sldId id="271"/>
            <p14:sldId id="272"/>
            <p14:sldId id="27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A9972-1D04-4C5C-93B7-9C6E6457D9B5}" v="92" dt="2025-02-17T05:27:24.772"/>
    <p1510:client id="{BE3BAC7E-F494-69EA-EA4F-62F2897A809A}" v="4" dt="2025-02-17T04:12:12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FEFF61-DBE5-38FE-1CC6-980E7700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670" y="2423676"/>
            <a:ext cx="5928344" cy="164115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+mj-lt"/>
              </a:rPr>
              <a:t>AWS Lambda Deployment </a:t>
            </a:r>
          </a:p>
          <a:p>
            <a:r>
              <a:rPr lang="en-US" sz="3200" dirty="0">
                <a:latin typeface="+mj-lt"/>
              </a:rPr>
              <a:t>using Terraform</a:t>
            </a:r>
            <a:endParaRPr lang="en-IN" sz="3200" dirty="0">
              <a:latin typeface="+mj-lt"/>
            </a:endParaRPr>
          </a:p>
        </p:txBody>
      </p:sp>
      <p:pic>
        <p:nvPicPr>
          <p:cNvPr id="1028" name="Picture 4" descr="Terraform Icon - Free Download Files &amp; Folders Icons | IconScout">
            <a:extLst>
              <a:ext uri="{FF2B5EF4-FFF2-40B4-BE49-F238E27FC236}">
                <a16:creationId xmlns:a16="http://schemas.microsoft.com/office/drawing/2014/main" id="{AB8D3BBF-DBF3-E94A-05F1-25370EF86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05" y="5511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us Sign 2">
            <a:extLst>
              <a:ext uri="{FF2B5EF4-FFF2-40B4-BE49-F238E27FC236}">
                <a16:creationId xmlns:a16="http://schemas.microsoft.com/office/drawing/2014/main" id="{4AEE64D3-E216-01E9-F741-435B8E8CF7AB}"/>
              </a:ext>
            </a:extLst>
          </p:cNvPr>
          <p:cNvSpPr/>
          <p:nvPr/>
        </p:nvSpPr>
        <p:spPr>
          <a:xfrm>
            <a:off x="1884621" y="2989521"/>
            <a:ext cx="979967" cy="117170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AWS Lambda - Wikipedia">
            <a:extLst>
              <a:ext uri="{FF2B5EF4-FFF2-40B4-BE49-F238E27FC236}">
                <a16:creationId xmlns:a16="http://schemas.microsoft.com/office/drawing/2014/main" id="{EBAD6F62-B78A-8222-B445-983F20561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05" y="420872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0" descr="Aws Lambda Vector Logo - Download Free SVG Icon | Worldvectorlogo">
            <a:extLst>
              <a:ext uri="{FF2B5EF4-FFF2-40B4-BE49-F238E27FC236}">
                <a16:creationId xmlns:a16="http://schemas.microsoft.com/office/drawing/2014/main" id="{EE64D8B4-0ABE-2986-63D1-7DAA2ED8C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F1EE-7040-4CB6-B84D-419A7F43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20" y="-428"/>
            <a:ext cx="10058400" cy="1450757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Verification Steps in AWS Management Console</a:t>
            </a:r>
            <a:b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DF473-627F-3EF5-2A9E-C24738C3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8" t="11853" r="1583" b="7407"/>
          <a:stretch/>
        </p:blipFill>
        <p:spPr>
          <a:xfrm>
            <a:off x="542092" y="1450329"/>
            <a:ext cx="5220756" cy="221657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DCF90A-7992-DDDD-2317-05226357C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873" t="12403" r="1977" b="39845"/>
          <a:stretch/>
        </p:blipFill>
        <p:spPr>
          <a:xfrm>
            <a:off x="6152892" y="1455735"/>
            <a:ext cx="5679555" cy="157031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AD43D2-8953-E598-106B-9F99EBECED05}"/>
              </a:ext>
            </a:extLst>
          </p:cNvPr>
          <p:cNvSpPr txBox="1">
            <a:spLocks/>
          </p:cNvSpPr>
          <p:nvPr/>
        </p:nvSpPr>
        <p:spPr>
          <a:xfrm>
            <a:off x="444894" y="877314"/>
            <a:ext cx="11424586" cy="9448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 in to AWS Console and review the credentials created in the Terraform code.</a:t>
            </a:r>
          </a:p>
          <a:p>
            <a:pPr marL="0" indent="0">
              <a:buClr>
                <a:schemeClr val="tx1">
                  <a:lumMod val="85000"/>
                  <a:lumOff val="15000"/>
                </a:schemeClr>
              </a:buClr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13254A-6B00-D8A8-CCDD-A7E70BC60E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05" t="12093" r="1375" b="56371"/>
          <a:stretch/>
        </p:blipFill>
        <p:spPr>
          <a:xfrm>
            <a:off x="542092" y="4153395"/>
            <a:ext cx="5220756" cy="944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E4767E-2A52-5FF9-0A67-807546217B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63" t="12926" r="2500" b="9613"/>
          <a:stretch/>
        </p:blipFill>
        <p:spPr>
          <a:xfrm>
            <a:off x="6152892" y="3429000"/>
            <a:ext cx="5750391" cy="25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3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7CB541-DCCD-EF8E-3BAC-C3EBD927371C}"/>
              </a:ext>
            </a:extLst>
          </p:cNvPr>
          <p:cNvSpPr txBox="1"/>
          <p:nvPr/>
        </p:nvSpPr>
        <p:spPr>
          <a:xfrm>
            <a:off x="628207" y="1257259"/>
            <a:ext cx="546779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50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 startAt="2"/>
            </a:pPr>
            <a:r>
              <a:rPr lang="en-US" sz="1900" dirty="0"/>
              <a:t>Scroll down to view the JSON code presented below using Terraform.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DBB23B-CBDE-266A-14CD-359C9E35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3" t="12927" r="2413" b="30108"/>
          <a:stretch/>
        </p:blipFill>
        <p:spPr>
          <a:xfrm>
            <a:off x="6437179" y="727233"/>
            <a:ext cx="5372211" cy="1783416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6E4C1506-2E93-0F6D-8831-139BFBCD5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97" y="3429000"/>
            <a:ext cx="5372211" cy="2286409"/>
          </a:xfrm>
        </p:spPr>
        <p:txBody>
          <a:bodyPr/>
          <a:lstStyle/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 test event</a:t>
            </a:r>
          </a:p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Define event name </a:t>
            </a:r>
            <a:r>
              <a:rPr lang="en-US" b="1" dirty="0">
                <a:solidFill>
                  <a:schemeClr val="tx1"/>
                </a:solidFill>
              </a:rPr>
              <a:t>‘myTestEvent’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Edit the parameters in the Event JSON.</a:t>
            </a:r>
          </a:p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Save and Run the function.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0238F1-2C0D-604C-88E3-16D769C1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5" t="11135" r="1846" b="8093"/>
          <a:stretch/>
        </p:blipFill>
        <p:spPr>
          <a:xfrm>
            <a:off x="6441643" y="3117708"/>
            <a:ext cx="5367747" cy="2496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B5EE1C-F557-2A68-73C5-E265736B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415" y="2371060"/>
            <a:ext cx="4664032" cy="746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Testing the Function</a:t>
            </a:r>
            <a:endParaRPr lang="en-IN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408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888236AA-6190-A808-6C82-9CCE8B795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" y="1130575"/>
            <a:ext cx="5355886" cy="761745"/>
          </a:xfrm>
        </p:spPr>
        <p:txBody>
          <a:bodyPr/>
          <a:lstStyle/>
          <a:p>
            <a:pPr marL="457200" indent="-457200">
              <a:spcAft>
                <a:spcPts val="210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Output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details in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Executing function.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35FD5B-0E8D-2E31-B635-30DC2749F7D7}"/>
              </a:ext>
            </a:extLst>
          </p:cNvPr>
          <p:cNvSpPr txBox="1">
            <a:spLocks/>
          </p:cNvSpPr>
          <p:nvPr/>
        </p:nvSpPr>
        <p:spPr>
          <a:xfrm>
            <a:off x="314960" y="3971301"/>
            <a:ext cx="5118277" cy="7617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 startAt="2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View the recorded logs stored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CloudWatch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under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 streams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3C35B-0008-55CB-FE23-A732A870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6" t="12868" r="2326" b="12868"/>
          <a:stretch/>
        </p:blipFill>
        <p:spPr>
          <a:xfrm>
            <a:off x="5762210" y="339965"/>
            <a:ext cx="6133659" cy="2661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4EB298-2A98-E07A-8DD9-83ADEC2A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6" t="12558" r="929" b="11162"/>
          <a:stretch/>
        </p:blipFill>
        <p:spPr>
          <a:xfrm>
            <a:off x="5781040" y="3429000"/>
            <a:ext cx="6096000" cy="266125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AB8BEB2-57FD-EAB5-18E3-FA706A67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127314"/>
            <a:ext cx="4664032" cy="7466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+mn-lt"/>
              </a:rPr>
              <a:t>Monitoring</a:t>
            </a:r>
            <a:endParaRPr lang="en-IN" sz="20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220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72AA540D-5AA5-5D66-BD1B-1C332B1FB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48" y="1313249"/>
            <a:ext cx="10702504" cy="5294757"/>
          </a:xfrm>
        </p:spPr>
        <p:txBody>
          <a:bodyPr/>
          <a:lstStyle/>
          <a:p>
            <a:pPr marL="457200" indent="-457200">
              <a:spcAft>
                <a:spcPts val="21500"/>
              </a:spcAft>
              <a:buClr>
                <a:schemeClr val="tx1">
                  <a:lumMod val="85000"/>
                  <a:lumOff val="15000"/>
                </a:schemeClr>
              </a:buClr>
              <a:buFont typeface="+mj-lt"/>
              <a:buAutoNum type="arabicPeriod" startAt="3"/>
            </a:pPr>
            <a:r>
              <a:rPr lang="en-US" dirty="0"/>
              <a:t>Final Output is displayed in </a:t>
            </a:r>
            <a:r>
              <a:rPr lang="en-US" b="1" dirty="0"/>
              <a:t>Log events</a:t>
            </a:r>
            <a:r>
              <a:rPr lang="en-US" dirty="0"/>
              <a:t>.</a:t>
            </a:r>
          </a:p>
          <a:p>
            <a:pPr marL="0" indent="0" algn="just"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b="1" dirty="0"/>
              <a:t>Note: </a:t>
            </a:r>
            <a:r>
              <a:rPr lang="en-US" dirty="0"/>
              <a:t>AWS </a:t>
            </a:r>
            <a:r>
              <a:rPr lang="en-US" b="1" dirty="0"/>
              <a:t>CloudWatch Logs</a:t>
            </a:r>
            <a:r>
              <a:rPr lang="en-US" dirty="0"/>
              <a:t> automatically stores these logs, helping you debug and monitor your function’s performance.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14AAEA-38CD-1126-BB4C-54B2B486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2" t="12249" r="1017" b="39863"/>
          <a:stretch/>
        </p:blipFill>
        <p:spPr>
          <a:xfrm>
            <a:off x="1744208" y="1904215"/>
            <a:ext cx="8703583" cy="23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2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6FE9D62-F1C4-7A20-8342-11BBF1BF5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605" y="2147777"/>
            <a:ext cx="10334705" cy="398104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AWS Lambda provides a scalable, cost-effective, and event-driven solution for running serverless applications.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Takeaways: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✔ No need to manage servers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✔ Automatic scaling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✔ Secure and integrates well with AWS services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✔ Ideal for real-time processing and automation</a:t>
            </a: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A821EF-EB8A-9D12-0BDD-9BB994D9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05" y="1010092"/>
            <a:ext cx="5781040" cy="6273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Conclusion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9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5A86E8-3881-BD41-69E0-5F0B444A6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4918509"/>
            <a:ext cx="10113264" cy="1406091"/>
          </a:xfrm>
        </p:spPr>
        <p:txBody>
          <a:bodyPr/>
          <a:lstStyle/>
          <a:p>
            <a:r>
              <a:rPr lang="en-US" dirty="0"/>
              <a:t>Presented by Team-3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372A14-0E26-C808-0F9E-90DDC2F72DF7}"/>
              </a:ext>
            </a:extLst>
          </p:cNvPr>
          <p:cNvSpPr/>
          <p:nvPr/>
        </p:nvSpPr>
        <p:spPr>
          <a:xfrm>
            <a:off x="0" y="0"/>
            <a:ext cx="12192000" cy="4591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Thank You</a:t>
            </a:r>
            <a:endParaRPr lang="en-IN" sz="6600" b="1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734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18603"/>
            <a:ext cx="10058400" cy="1146048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Here we can see how to deploy an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n-lt"/>
              </a:rPr>
              <a:t>AWS Lambda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function using Terraform. It includes setting up an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n-lt"/>
              </a:rPr>
              <a:t>IAM role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,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n-lt"/>
              </a:rPr>
              <a:t>attaching policies, packaging the function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, and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+mn-lt"/>
              </a:rPr>
              <a:t>deploying 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+mn-lt"/>
              </a:rPr>
              <a:t>it</a:t>
            </a:r>
            <a:r>
              <a:rPr lang="en-US" sz="1800" b="0" i="0" dirty="0">
                <a:solidFill>
                  <a:schemeClr val="bg1"/>
                </a:solidFill>
                <a:effectLst/>
                <a:latin typeface="ui-sans-serif"/>
              </a:rPr>
              <a:t>.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CD28D-6CE6-884E-5E5B-C95442CC3D29}"/>
              </a:ext>
            </a:extLst>
          </p:cNvPr>
          <p:cNvSpPr txBox="1"/>
          <p:nvPr/>
        </p:nvSpPr>
        <p:spPr>
          <a:xfrm>
            <a:off x="1097279" y="1793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1. AWS Provider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F11FB-4807-DF2B-5DE5-10CAD0178847}"/>
              </a:ext>
            </a:extLst>
          </p:cNvPr>
          <p:cNvSpPr txBox="1"/>
          <p:nvPr/>
        </p:nvSpPr>
        <p:spPr>
          <a:xfrm>
            <a:off x="1095725" y="2260088"/>
            <a:ext cx="8709193" cy="872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specifies that </a:t>
            </a:r>
            <a:r>
              <a:rPr lang="en-US" b="1" dirty="0">
                <a:solidFill>
                  <a:schemeClr val="bg1"/>
                </a:solidFill>
              </a:rPr>
              <a:t>Terraform</a:t>
            </a:r>
            <a:r>
              <a:rPr lang="en-US" dirty="0">
                <a:solidFill>
                  <a:schemeClr val="bg1"/>
                </a:solidFill>
              </a:rPr>
              <a:t> will use AWS as the cloud provider.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region is set to </a:t>
            </a:r>
            <a:r>
              <a:rPr lang="en-US" b="1" dirty="0">
                <a:solidFill>
                  <a:schemeClr val="bg1"/>
                </a:solidFill>
              </a:rPr>
              <a:t>us-east-2,</a:t>
            </a:r>
            <a:r>
              <a:rPr lang="en-US" dirty="0">
                <a:solidFill>
                  <a:schemeClr val="bg1"/>
                </a:solidFill>
              </a:rPr>
              <a:t> all resources will be created in this </a:t>
            </a:r>
            <a:r>
              <a:rPr lang="en-US" b="1" dirty="0">
                <a:solidFill>
                  <a:schemeClr val="bg1"/>
                </a:solidFill>
              </a:rPr>
              <a:t>AWS region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1F2CE-7BE2-1F9F-8D9D-612EB963BAFE}"/>
              </a:ext>
            </a:extLst>
          </p:cNvPr>
          <p:cNvSpPr txBox="1"/>
          <p:nvPr/>
        </p:nvSpPr>
        <p:spPr>
          <a:xfrm>
            <a:off x="1095725" y="298778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Terraform setup :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FA5AA-8840-553F-7CD0-C2F7271DD186}"/>
              </a:ext>
            </a:extLst>
          </p:cNvPr>
          <p:cNvSpPr/>
          <p:nvPr/>
        </p:nvSpPr>
        <p:spPr>
          <a:xfrm>
            <a:off x="1203650" y="3404205"/>
            <a:ext cx="2127380" cy="11569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provider "aws" {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region = "us-east-2"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AF3B5F-698C-E2FC-1C20-6621702F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509" y="321132"/>
            <a:ext cx="3712324" cy="566822"/>
          </a:xfrm>
        </p:spPr>
        <p:txBody>
          <a:bodyPr>
            <a:normAutofit/>
          </a:bodyPr>
          <a:lstStyle/>
          <a:p>
            <a:r>
              <a:rPr lang="en-IN" sz="1800" dirty="0"/>
              <a:t>2. Creating an IAM Role for Lambda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60BBF-E1EF-D92B-1FE1-4F431D04ECC8}"/>
              </a:ext>
            </a:extLst>
          </p:cNvPr>
          <p:cNvSpPr txBox="1"/>
          <p:nvPr/>
        </p:nvSpPr>
        <p:spPr>
          <a:xfrm>
            <a:off x="4769203" y="961053"/>
            <a:ext cx="6993590" cy="1524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new IAM role named </a:t>
            </a:r>
            <a:r>
              <a:rPr lang="en-US" sz="1600" b="1" dirty="0"/>
              <a:t>aws_lambda_role </a:t>
            </a:r>
            <a:r>
              <a:rPr lang="en-US" sz="1600" dirty="0"/>
              <a:t>is created.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role allows </a:t>
            </a:r>
            <a:r>
              <a:rPr lang="en-US" sz="1600" b="1" dirty="0"/>
              <a:t>AWS Lambda </a:t>
            </a:r>
            <a:r>
              <a:rPr lang="en-US" sz="1600" dirty="0"/>
              <a:t>to assume it as </a:t>
            </a:r>
            <a:r>
              <a:rPr lang="en-US" sz="1600" b="1" dirty="0"/>
              <a:t>sts:AssumeRole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lambda.amazonaws.com </a:t>
            </a:r>
            <a:r>
              <a:rPr lang="en-US" sz="1600" dirty="0"/>
              <a:t>service principal means this role is specifically for </a:t>
            </a:r>
            <a:r>
              <a:rPr lang="en-US" sz="1600" b="1" dirty="0"/>
              <a:t>AWS Lambda</a:t>
            </a:r>
            <a:r>
              <a:rPr lang="en-US" sz="16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EFB4C-7CE7-F206-58F9-D112AEE8530D}"/>
              </a:ext>
            </a:extLst>
          </p:cNvPr>
          <p:cNvSpPr/>
          <p:nvPr/>
        </p:nvSpPr>
        <p:spPr>
          <a:xfrm>
            <a:off x="429208" y="812800"/>
            <a:ext cx="3778898" cy="53277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resource "aws_iam_role" "lambda_role" {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name = "aws_lambda_role"</a:t>
            </a:r>
          </a:p>
          <a:p>
            <a:endParaRPr lang="en-IN" sz="1600" dirty="0">
              <a:solidFill>
                <a:schemeClr val="tx1"/>
              </a:solidFill>
            </a:endParaRPr>
          </a:p>
          <a:p>
            <a:r>
              <a:rPr lang="en-IN" sz="1600" dirty="0">
                <a:solidFill>
                  <a:schemeClr val="tx1"/>
                </a:solidFill>
              </a:rPr>
              <a:t>  assume_role_policy = &lt;&lt;EOF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{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"Version": "2012-10-17",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"Statement": [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{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"Effect": "Allow",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"Principal": {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  "Service": "lambda.amazonaws.com"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},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  "Action": "sts:AssumeRole"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  ]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}</a:t>
            </a:r>
          </a:p>
          <a:p>
            <a:r>
              <a:rPr lang="en-IN" sz="1600" dirty="0">
                <a:solidFill>
                  <a:schemeClr val="tx1"/>
                </a:solidFill>
              </a:rPr>
              <a:t>  EOF</a:t>
            </a:r>
          </a:p>
          <a:p>
            <a:r>
              <a:rPr lang="en-IN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88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7BA92-EFAC-C929-3105-E10E2652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22" y="285750"/>
            <a:ext cx="3807034" cy="1091946"/>
          </a:xfrm>
        </p:spPr>
        <p:txBody>
          <a:bodyPr>
            <a:normAutofit/>
          </a:bodyPr>
          <a:lstStyle/>
          <a:p>
            <a:r>
              <a:rPr lang="en-US" sz="1800" i="0" dirty="0">
                <a:solidFill>
                  <a:srgbClr val="0D0D0D"/>
                </a:solidFill>
                <a:effectLst/>
                <a:latin typeface="+mn-lt"/>
              </a:rPr>
              <a:t>3. Creating an IAM Policy for Logging</a:t>
            </a:r>
            <a:br>
              <a:rPr lang="en-US" b="1" i="0" dirty="0">
                <a:solidFill>
                  <a:srgbClr val="0D0D0D"/>
                </a:solidFill>
                <a:effectLst/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9F2D45-F971-F1D6-274A-C606F50A3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8721" y="219074"/>
            <a:ext cx="3921759" cy="6419851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25000" lnSpcReduction="20000"/>
          </a:bodyPr>
          <a:lstStyle/>
          <a:p>
            <a:r>
              <a:rPr lang="en-IN" sz="5600" dirty="0"/>
              <a:t>resource "aws_iam_policy“ "policy_lambda" {</a:t>
            </a:r>
          </a:p>
          <a:p>
            <a:r>
              <a:rPr lang="en-IN" sz="5600" dirty="0"/>
              <a:t>  name = "aws_lambda_policy"</a:t>
            </a:r>
          </a:p>
          <a:p>
            <a:pPr marL="0" indent="0">
              <a:buNone/>
            </a:pPr>
            <a:r>
              <a:rPr lang="en-IN" sz="5600" dirty="0"/>
              <a:t>  policy = &lt;&lt;EOF</a:t>
            </a:r>
          </a:p>
          <a:p>
            <a:r>
              <a:rPr lang="en-IN" sz="5600" dirty="0"/>
              <a:t>  {</a:t>
            </a:r>
          </a:p>
          <a:p>
            <a:r>
              <a:rPr lang="en-IN" sz="5600" dirty="0"/>
              <a:t>    "Version": "2012-10-17",</a:t>
            </a:r>
          </a:p>
          <a:p>
            <a:r>
              <a:rPr lang="en-IN" sz="5600" dirty="0"/>
              <a:t>    "Statement": [ {</a:t>
            </a:r>
          </a:p>
          <a:p>
            <a:r>
              <a:rPr lang="en-IN" sz="5600" dirty="0"/>
              <a:t>        "Effect": "Allow",</a:t>
            </a:r>
          </a:p>
          <a:p>
            <a:r>
              <a:rPr lang="en-IN" sz="5600" dirty="0"/>
              <a:t>        "Action": [</a:t>
            </a:r>
          </a:p>
          <a:p>
            <a:r>
              <a:rPr lang="en-IN" sz="5600" dirty="0"/>
              <a:t>          "logs:CreateLogGroup",</a:t>
            </a:r>
          </a:p>
          <a:p>
            <a:r>
              <a:rPr lang="en-IN" sz="5600" dirty="0"/>
              <a:t>          "logs:CreateLogStream",</a:t>
            </a:r>
          </a:p>
          <a:p>
            <a:r>
              <a:rPr lang="en-IN" sz="5600" dirty="0"/>
              <a:t>          "logs:PutLogEvents"</a:t>
            </a:r>
          </a:p>
          <a:p>
            <a:r>
              <a:rPr lang="en-IN" sz="5600" dirty="0"/>
              <a:t>        ],</a:t>
            </a:r>
          </a:p>
          <a:p>
            <a:r>
              <a:rPr lang="en-IN" sz="5600" dirty="0"/>
              <a:t>        "Resource": "arn:aws:logs:*:*:*"</a:t>
            </a:r>
          </a:p>
          <a:p>
            <a:r>
              <a:rPr lang="en-IN" sz="5600" dirty="0"/>
              <a:t>      } ] </a:t>
            </a:r>
          </a:p>
          <a:p>
            <a:r>
              <a:rPr lang="en-IN" sz="5600" dirty="0"/>
              <a:t>}</a:t>
            </a:r>
          </a:p>
          <a:p>
            <a:r>
              <a:rPr lang="en-IN" sz="5600" dirty="0"/>
              <a:t>  EOF</a:t>
            </a:r>
          </a:p>
          <a:p>
            <a:r>
              <a:rPr lang="en-IN" sz="5600" dirty="0"/>
              <a:t>}</a:t>
            </a:r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005F04E-E92B-E9AF-E8DB-4811B1F2164F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09022" y="1095907"/>
            <a:ext cx="6899009" cy="32624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The IAM policy permissions to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write logs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to Amazon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CloudWatch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Actions allowed: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logs:CreateLogGroup</a:t>
            </a:r>
            <a:r>
              <a:rPr lang="en-US" altLang="en-US" sz="1600" dirty="0">
                <a:solidFill>
                  <a:srgbClr val="0D0D0D"/>
                </a:solidFill>
                <a:latin typeface="ui-sans-serif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Create a new log group.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logs:CreateLogStream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: Create a new log stream.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logs:PutLogEvents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: Write log events to CloudWatch.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is set to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monospace"/>
              </a:rPr>
              <a:t>"arn:aws:logs:*:*:*"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 to apply this permission across all 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6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E18A-E33E-ABA9-E86B-FD52180A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338764"/>
            <a:ext cx="5191760" cy="485317"/>
          </a:xfrm>
        </p:spPr>
        <p:txBody>
          <a:bodyPr>
            <a:normAutofit/>
          </a:bodyPr>
          <a:lstStyle/>
          <a:p>
            <a:r>
              <a:rPr lang="en-US" sz="2000" i="0" dirty="0">
                <a:solidFill>
                  <a:srgbClr val="0D0D0D"/>
                </a:solidFill>
                <a:effectLst/>
                <a:latin typeface="+mn-lt"/>
              </a:rPr>
              <a:t>4. Attaching the Policy to the IAM Role</a:t>
            </a:r>
            <a:endParaRPr lang="en-IN" dirty="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72ECE-835C-B34E-FE28-45A57F2F14EE}"/>
              </a:ext>
            </a:extLst>
          </p:cNvPr>
          <p:cNvSpPr/>
          <p:nvPr/>
        </p:nvSpPr>
        <p:spPr>
          <a:xfrm>
            <a:off x="1188720" y="2444724"/>
            <a:ext cx="5588000" cy="1706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resource "aws_iam_role_policy_attachment" "attach_policy“</a:t>
            </a:r>
          </a:p>
          <a:p>
            <a:r>
              <a:rPr lang="en-US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role       = aws_iam_role.lambda_role.name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policy_arn = aws_iam_policy.policy_lambda.arn</a:t>
            </a:r>
          </a:p>
          <a:p>
            <a:r>
              <a:rPr lang="en-US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87D34-4A26-1A18-5050-9CCBE34B5E1A}"/>
              </a:ext>
            </a:extLst>
          </p:cNvPr>
          <p:cNvSpPr txBox="1"/>
          <p:nvPr/>
        </p:nvSpPr>
        <p:spPr>
          <a:xfrm>
            <a:off x="1097280" y="4490721"/>
            <a:ext cx="9916160" cy="78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attaches the IAM policy to the IAM role.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Ensures that the Lambda function will have the necessary permissions to write logs to CloudWatch.</a:t>
            </a:r>
          </a:p>
        </p:txBody>
      </p:sp>
    </p:spTree>
    <p:extLst>
      <p:ext uri="{BB962C8B-B14F-4D97-AF65-F5344CB8AC3E}">
        <p14:creationId xmlns:p14="http://schemas.microsoft.com/office/powerpoint/2010/main" val="22430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0E32C4-083D-F8FC-4A2A-3CE9979CE644}"/>
              </a:ext>
            </a:extLst>
          </p:cNvPr>
          <p:cNvSpPr txBox="1"/>
          <p:nvPr/>
        </p:nvSpPr>
        <p:spPr>
          <a:xfrm>
            <a:off x="365761" y="258348"/>
            <a:ext cx="373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Packaging the Lambda Function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1F669-637C-0A63-59D4-91B6F83E29F0}"/>
              </a:ext>
            </a:extLst>
          </p:cNvPr>
          <p:cNvSpPr txBox="1"/>
          <p:nvPr/>
        </p:nvSpPr>
        <p:spPr>
          <a:xfrm>
            <a:off x="365761" y="1016237"/>
            <a:ext cx="6072362" cy="189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Uses Terraform's </a:t>
            </a:r>
            <a:r>
              <a:rPr lang="en-US" sz="1600" b="1" dirty="0"/>
              <a:t>archive_file </a:t>
            </a:r>
            <a:r>
              <a:rPr lang="en-US" sz="1600" dirty="0"/>
              <a:t>resource to package the Lambda function as a </a:t>
            </a:r>
            <a:r>
              <a:rPr lang="en-US" sz="1600" b="1" dirty="0"/>
              <a:t>ZIP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source_dir </a:t>
            </a:r>
            <a:r>
              <a:rPr lang="en-US" sz="1600" dirty="0"/>
              <a:t>specifies the directory where the </a:t>
            </a:r>
            <a:r>
              <a:rPr lang="en-US" sz="1600" b="1" dirty="0"/>
              <a:t>Python function </a:t>
            </a:r>
            <a:r>
              <a:rPr lang="en-US" sz="1600" dirty="0"/>
              <a:t>is stored.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output is stored as </a:t>
            </a:r>
            <a:r>
              <a:rPr lang="en-US" sz="1600" b="1" dirty="0"/>
              <a:t>"hello-lambda.zip" </a:t>
            </a:r>
            <a:r>
              <a:rPr lang="en-US" sz="1600" dirty="0"/>
              <a:t>in the same directory.</a:t>
            </a:r>
            <a:endParaRPr lang="en-IN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798EBD-5708-9D74-BE77-7F1EFAA7E2EB}"/>
              </a:ext>
            </a:extLst>
          </p:cNvPr>
          <p:cNvSpPr/>
          <p:nvPr/>
        </p:nvSpPr>
        <p:spPr>
          <a:xfrm>
            <a:off x="459066" y="2921149"/>
            <a:ext cx="4654109" cy="16268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resource "archive_file" "zip_file" {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type        = "zip"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source_dir  = "${path.module}/python"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output_path = "${path.module}/python/hello-lambda.zip"</a:t>
            </a:r>
          </a:p>
          <a:p>
            <a:r>
              <a:rPr lang="en-IN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CBEFE-4452-4EDA-95C4-4DF821323DC8}"/>
              </a:ext>
            </a:extLst>
          </p:cNvPr>
          <p:cNvSpPr txBox="1"/>
          <p:nvPr/>
        </p:nvSpPr>
        <p:spPr>
          <a:xfrm>
            <a:off x="6438123" y="25834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Creating the Python Lambda Function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3870B-666F-0BC6-6319-C90920A9D64C}"/>
              </a:ext>
            </a:extLst>
          </p:cNvPr>
          <p:cNvSpPr txBox="1"/>
          <p:nvPr/>
        </p:nvSpPr>
        <p:spPr>
          <a:xfrm>
            <a:off x="6438123" y="1096693"/>
            <a:ext cx="5512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Inside your </a:t>
            </a:r>
            <a:r>
              <a:rPr lang="en-US" sz="1600" b="1" dirty="0"/>
              <a:t>Terraform project</a:t>
            </a:r>
            <a:r>
              <a:rPr lang="en-US" sz="1600" dirty="0"/>
              <a:t>, create the following </a:t>
            </a:r>
            <a:r>
              <a:rPr lang="en-US" sz="1600" b="1" dirty="0"/>
              <a:t>folder structure</a:t>
            </a:r>
            <a:r>
              <a:rPr lang="en-US" sz="1600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2AAE21-D975-05F3-F3C6-5045AA3800BA}"/>
              </a:ext>
            </a:extLst>
          </p:cNvPr>
          <p:cNvSpPr/>
          <p:nvPr/>
        </p:nvSpPr>
        <p:spPr>
          <a:xfrm>
            <a:off x="6512767" y="1758781"/>
            <a:ext cx="2668553" cy="14625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/terraform_project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├── main.tf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├── python/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│    ├── hello-lambda.py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6DF3DE-E6C9-F9C7-9AE7-CEC384A1A34F}"/>
              </a:ext>
            </a:extLst>
          </p:cNvPr>
          <p:cNvSpPr txBox="1"/>
          <p:nvPr/>
        </p:nvSpPr>
        <p:spPr>
          <a:xfrm>
            <a:off x="6438123" y="3426804"/>
            <a:ext cx="5512872" cy="584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Inside </a:t>
            </a:r>
            <a:r>
              <a:rPr lang="en-US" sz="1600" b="1" dirty="0"/>
              <a:t>python/hello-lambda.py</a:t>
            </a:r>
            <a:r>
              <a:rPr lang="en-US" sz="1600" dirty="0"/>
              <a:t>, write the following </a:t>
            </a:r>
            <a:r>
              <a:rPr lang="en-US" sz="1600" b="1" dirty="0"/>
              <a:t>Lambda function</a:t>
            </a:r>
            <a:r>
              <a:rPr lang="en-US" sz="1600" dirty="0"/>
              <a:t>:</a:t>
            </a:r>
            <a:endParaRPr lang="en-IN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828A95-E13D-DBC1-18E2-9A735A2F7747}"/>
              </a:ext>
            </a:extLst>
          </p:cNvPr>
          <p:cNvSpPr/>
          <p:nvPr/>
        </p:nvSpPr>
        <p:spPr>
          <a:xfrm>
            <a:off x="6512767" y="4777273"/>
            <a:ext cx="3713583" cy="19156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import json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def lambda_handler(event, context):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  return {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      "statusCode": 200,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      "body": json.dumps("Hello from AWS Lambda!")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 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83D0C2-D54A-7A65-9DF1-EE1BBFD0B8D0}"/>
              </a:ext>
            </a:extLst>
          </p:cNvPr>
          <p:cNvSpPr txBox="1"/>
          <p:nvPr/>
        </p:nvSpPr>
        <p:spPr>
          <a:xfrm>
            <a:off x="365761" y="5048392"/>
            <a:ext cx="5533052" cy="115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The function takes event and context as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It returns an HTTP response with status code 200 and a simple JSON message.</a:t>
            </a:r>
          </a:p>
        </p:txBody>
      </p:sp>
    </p:spTree>
    <p:extLst>
      <p:ext uri="{BB962C8B-B14F-4D97-AF65-F5344CB8AC3E}">
        <p14:creationId xmlns:p14="http://schemas.microsoft.com/office/powerpoint/2010/main" val="86310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70DC9-768C-BAE3-66F0-C890BD16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4" y="812800"/>
            <a:ext cx="5928344" cy="1613160"/>
          </a:xfrm>
        </p:spPr>
        <p:txBody>
          <a:bodyPr>
            <a:normAutofit/>
          </a:bodyPr>
          <a:lstStyle/>
          <a:p>
            <a:r>
              <a:rPr lang="en-US" sz="1800" dirty="0"/>
              <a:t>8. Deploying the Lambda Function</a:t>
            </a:r>
          </a:p>
          <a:p>
            <a:pPr marL="0" indent="0">
              <a:buNone/>
            </a:pPr>
            <a:r>
              <a:rPr lang="en-US" sz="1600" dirty="0"/>
              <a:t>  Now, </a:t>
            </a:r>
            <a:r>
              <a:rPr lang="en-US" sz="1600" b="1" dirty="0"/>
              <a:t>Terraform deploys </a:t>
            </a:r>
            <a:r>
              <a:rPr lang="en-US" sz="1600" dirty="0"/>
              <a:t>the Lambda function:</a:t>
            </a:r>
          </a:p>
          <a:p>
            <a:endParaRPr lang="en-IN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DA0F7-BAED-CBB7-3E1B-69364D33075A}"/>
              </a:ext>
            </a:extLst>
          </p:cNvPr>
          <p:cNvSpPr txBox="1"/>
          <p:nvPr/>
        </p:nvSpPr>
        <p:spPr>
          <a:xfrm>
            <a:off x="5463464" y="1819732"/>
            <a:ext cx="5208815" cy="189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filename</a:t>
            </a:r>
            <a:r>
              <a:rPr lang="en-IN" sz="1600" dirty="0"/>
              <a:t>: Uses the packaged ZIP file.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function_name</a:t>
            </a:r>
            <a:r>
              <a:rPr lang="en-IN" sz="1600" dirty="0"/>
              <a:t>: Assigns a name to the Lambda function.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role</a:t>
            </a:r>
            <a:r>
              <a:rPr lang="en-IN" sz="1600" dirty="0"/>
              <a:t>: Connects the IAM role for execution permissions.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handler</a:t>
            </a:r>
            <a:r>
              <a:rPr lang="en-IN" sz="1600" dirty="0"/>
              <a:t>: Points to the function inside hello-lambda.py.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runtime</a:t>
            </a:r>
            <a:r>
              <a:rPr lang="en-IN" sz="1600" dirty="0"/>
              <a:t>: Uses Python 3.12.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F9FE64-B0B4-EECA-A0A1-CA80404A32C0}"/>
              </a:ext>
            </a:extLst>
          </p:cNvPr>
          <p:cNvSpPr/>
          <p:nvPr/>
        </p:nvSpPr>
        <p:spPr>
          <a:xfrm>
            <a:off x="5549773" y="4064458"/>
            <a:ext cx="5122506" cy="20993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resource "aws_lambda_function" "my_function" {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filename      = archive_file.zip_file.output_path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function_name = "lambda-function"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role          = aws_iam_role.lambda_role.arn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handler       = "hello-lambda.lambda_handler"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runtime       = "python3.12"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depends_on = [aws_iam_role_policy_attachment.attach_policy]</a:t>
            </a:r>
          </a:p>
          <a:p>
            <a:r>
              <a:rPr lang="en-IN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03541-6C71-3F09-F152-18BA75A22FF4}"/>
              </a:ext>
            </a:extLst>
          </p:cNvPr>
          <p:cNvSpPr txBox="1"/>
          <p:nvPr/>
        </p:nvSpPr>
        <p:spPr>
          <a:xfrm>
            <a:off x="221602" y="8128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 Packaging the Lambda Function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4C9E8-04A8-E75C-B1A0-F7AFBA988E65}"/>
              </a:ext>
            </a:extLst>
          </p:cNvPr>
          <p:cNvSpPr txBox="1"/>
          <p:nvPr/>
        </p:nvSpPr>
        <p:spPr>
          <a:xfrm>
            <a:off x="221602" y="1385205"/>
            <a:ext cx="4341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To deploy this Python function, we need to package it into a ZIP file: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37DBB-94CD-336A-CD42-B47B540ADA93}"/>
              </a:ext>
            </a:extLst>
          </p:cNvPr>
          <p:cNvSpPr/>
          <p:nvPr/>
        </p:nvSpPr>
        <p:spPr>
          <a:xfrm>
            <a:off x="314223" y="2131880"/>
            <a:ext cx="3809907" cy="1427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resource "archive_file" "zip_file" {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type        = "zip"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source_dir  = "${path.module}/python"</a:t>
            </a:r>
          </a:p>
          <a:p>
            <a:r>
              <a:rPr lang="en-IN" sz="1400" dirty="0">
                <a:solidFill>
                  <a:schemeClr val="tx1"/>
                </a:solidFill>
              </a:rPr>
              <a:t>  output_path = "${path.module}/python/hello-lambda.zip"</a:t>
            </a:r>
          </a:p>
          <a:p>
            <a:r>
              <a:rPr lang="en-IN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15C21-D180-E465-8B14-78EC5031EB22}"/>
              </a:ext>
            </a:extLst>
          </p:cNvPr>
          <p:cNvSpPr txBox="1"/>
          <p:nvPr/>
        </p:nvSpPr>
        <p:spPr>
          <a:xfrm>
            <a:off x="221602" y="3782920"/>
            <a:ext cx="4341067" cy="1524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Terraform compresses the python/ directory into hello-lambda.zip.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This ZIP file is used in the next step to create the Lambda function.</a:t>
            </a:r>
          </a:p>
        </p:txBody>
      </p:sp>
    </p:spTree>
    <p:extLst>
      <p:ext uri="{BB962C8B-B14F-4D97-AF65-F5344CB8AC3E}">
        <p14:creationId xmlns:p14="http://schemas.microsoft.com/office/powerpoint/2010/main" val="161989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EA0EFC-18BC-F681-A8B5-2022DE042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911" y="5341049"/>
            <a:ext cx="10113264" cy="116821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Validate Terraform Configuration (Optional)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Use Terraform validate to check the syntax and integrity of the Terraform files.</a:t>
            </a:r>
            <a:endParaRPr lang="en-IN" sz="1600" b="1" dirty="0">
              <a:solidFill>
                <a:schemeClr val="bg1"/>
              </a:solidFill>
            </a:endParaRPr>
          </a:p>
          <a:p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60ED8-6BC7-5230-7904-F1DCF55D8B4B}"/>
              </a:ext>
            </a:extLst>
          </p:cNvPr>
          <p:cNvSpPr txBox="1"/>
          <p:nvPr/>
        </p:nvSpPr>
        <p:spPr>
          <a:xfrm>
            <a:off x="249307" y="890022"/>
            <a:ext cx="113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Now that we have our Terraform configuration and Python Lambda function, let's go through the Terraform commands to deploy it.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00F8E2-F00E-B115-17B0-245A6DBFA6E9}"/>
              </a:ext>
            </a:extLst>
          </p:cNvPr>
          <p:cNvSpPr txBox="1"/>
          <p:nvPr/>
        </p:nvSpPr>
        <p:spPr>
          <a:xfrm>
            <a:off x="249307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Steps to Initialize, Plan, and Apply Terraform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E8090-6161-9586-2F26-DF84AD88F8BD}"/>
              </a:ext>
            </a:extLst>
          </p:cNvPr>
          <p:cNvSpPr txBox="1"/>
          <p:nvPr/>
        </p:nvSpPr>
        <p:spPr>
          <a:xfrm>
            <a:off x="249307" y="1499338"/>
            <a:ext cx="6096000" cy="189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Initialize Terraform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Run </a:t>
            </a:r>
            <a:r>
              <a:rPr lang="en-US" sz="1600" b="1" dirty="0"/>
              <a:t>terraform init </a:t>
            </a:r>
            <a:r>
              <a:rPr lang="en-US" sz="1600" dirty="0"/>
              <a:t>to: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Download and configure the necessary provider plugins.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Prepare the working directory for Terraform usage.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Ensure the backend configuration (if defined) is initialized.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4B6866C-4083-2EB7-04F7-AF170D394C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384" t="35794" r="34593" b="22139"/>
          <a:stretch/>
        </p:blipFill>
        <p:spPr>
          <a:xfrm>
            <a:off x="5783455" y="1347239"/>
            <a:ext cx="5646824" cy="3514077"/>
          </a:xfrm>
        </p:spPr>
      </p:pic>
    </p:spTree>
    <p:extLst>
      <p:ext uri="{BB962C8B-B14F-4D97-AF65-F5344CB8AC3E}">
        <p14:creationId xmlns:p14="http://schemas.microsoft.com/office/powerpoint/2010/main" val="192668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7900F4-20F6-202E-B355-8927D6B61381}"/>
              </a:ext>
            </a:extLst>
          </p:cNvPr>
          <p:cNvSpPr txBox="1"/>
          <p:nvPr/>
        </p:nvSpPr>
        <p:spPr>
          <a:xfrm>
            <a:off x="304800" y="366645"/>
            <a:ext cx="5115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Plan Terraform Execution</a:t>
            </a:r>
          </a:p>
          <a:p>
            <a:r>
              <a:rPr lang="en-US" dirty="0"/>
              <a:t>Run terraform plan to: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796D8-FCBA-6A39-4995-2F58A5F0ECEC}"/>
              </a:ext>
            </a:extLst>
          </p:cNvPr>
          <p:cNvSpPr txBox="1"/>
          <p:nvPr/>
        </p:nvSpPr>
        <p:spPr>
          <a:xfrm>
            <a:off x="304800" y="2228671"/>
            <a:ext cx="46842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Preview the changes Terraform will make to your infrastructure.</a:t>
            </a:r>
          </a:p>
          <a:p>
            <a:r>
              <a:rPr lang="en-US" dirty="0"/>
              <a:t>Ensure the configurations are correct before applying changes.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DC8B6-9956-7EB0-B85E-D237654305DB}"/>
              </a:ext>
            </a:extLst>
          </p:cNvPr>
          <p:cNvSpPr txBox="1"/>
          <p:nvPr/>
        </p:nvSpPr>
        <p:spPr>
          <a:xfrm>
            <a:off x="6096000" y="36664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Apply Terraform 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terraform apply to:</a:t>
            </a:r>
          </a:p>
          <a:p>
            <a:r>
              <a:rPr lang="en-US" dirty="0"/>
              <a:t>Provision and configure resources as defined in your Terraform files.</a:t>
            </a:r>
          </a:p>
          <a:p>
            <a:r>
              <a:rPr lang="en-US" dirty="0"/>
              <a:t>Review and confirm the changes if prompted.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A1F419-C504-C61B-FD20-48B854DCD0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94" t="36124" r="12703" b="52248"/>
          <a:stretch/>
        </p:blipFill>
        <p:spPr>
          <a:xfrm>
            <a:off x="304800" y="1222102"/>
            <a:ext cx="5115123" cy="564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CD6995-04DC-BB10-B67C-E36CE2D756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95" t="36124" r="9040" b="50000"/>
          <a:stretch/>
        </p:blipFill>
        <p:spPr>
          <a:xfrm>
            <a:off x="304800" y="3871401"/>
            <a:ext cx="5115123" cy="6340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352D30-7382-CCB6-BBFD-C5388E3BCE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994" t="35814" r="12703" b="51938"/>
          <a:stretch/>
        </p:blipFill>
        <p:spPr>
          <a:xfrm>
            <a:off x="6096000" y="1178525"/>
            <a:ext cx="5231219" cy="607745"/>
          </a:xfrm>
          <a:prstGeom prst="rect">
            <a:avLst/>
          </a:prstGeo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565AE36-7A7D-5F69-690B-4CE7174D87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994" t="35794" r="20901" b="28806"/>
          <a:stretch/>
        </p:blipFill>
        <p:spPr>
          <a:xfrm>
            <a:off x="6096000" y="3871401"/>
            <a:ext cx="5486402" cy="213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974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{5C05A816-4BD9-4AE4-B97A-AA3344EC1D36}tf56160789_win32</Template>
  <TotalTime>1269</TotalTime>
  <Words>1231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PowerPoint Presentation</vt:lpstr>
      <vt:lpstr>Here we can see how to deploy an AWS Lambda function using Terraform. It includes setting up an IAM role, attaching policies, packaging the function, and deploying it.</vt:lpstr>
      <vt:lpstr>PowerPoint Presentation</vt:lpstr>
      <vt:lpstr>3. Creating an IAM Policy for Logging </vt:lpstr>
      <vt:lpstr>4. Attaching the Policy to the IAM Role</vt:lpstr>
      <vt:lpstr>PowerPoint Presentation</vt:lpstr>
      <vt:lpstr>PowerPoint Presentation</vt:lpstr>
      <vt:lpstr>PowerPoint Presentation</vt:lpstr>
      <vt:lpstr>PowerPoint Presentation</vt:lpstr>
      <vt:lpstr>Verification Steps in AWS Management Console </vt:lpstr>
      <vt:lpstr>Testing the Function</vt:lpstr>
      <vt:lpstr>Monitoring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Gaddam Deekshitha</dc:creator>
  <cp:lastModifiedBy>KV Prem Kumar</cp:lastModifiedBy>
  <cp:revision>3</cp:revision>
  <dcterms:created xsi:type="dcterms:W3CDTF">2025-02-14T05:53:32Z</dcterms:created>
  <dcterms:modified xsi:type="dcterms:W3CDTF">2025-02-20T06:13:14Z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