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68BA8-89D7-4001-8931-720A84B220B9}" v="4" dt="2025-06-13T15:58:0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kumar das" userId="30155891d922fd97" providerId="LiveId" clId="{4B468BA8-89D7-4001-8931-720A84B220B9}"/>
    <pc:docChg chg="modSld">
      <pc:chgData name="prem kumar das" userId="30155891d922fd97" providerId="LiveId" clId="{4B468BA8-89D7-4001-8931-720A84B220B9}" dt="2025-06-13T15:58:01.245" v="78" actId="931"/>
      <pc:docMkLst>
        <pc:docMk/>
      </pc:docMkLst>
      <pc:sldChg chg="addSp modSp mod modAnim">
        <pc:chgData name="prem kumar das" userId="30155891d922fd97" providerId="LiveId" clId="{4B468BA8-89D7-4001-8931-720A84B220B9}" dt="2025-06-13T15:58:01.245" v="78" actId="931"/>
        <pc:sldMkLst>
          <pc:docMk/>
          <pc:sldMk cId="0" sldId="256"/>
        </pc:sldMkLst>
        <pc:spChg chg="mod">
          <ac:chgData name="prem kumar das" userId="30155891d922fd97" providerId="LiveId" clId="{4B468BA8-89D7-4001-8931-720A84B220B9}" dt="2025-06-13T15:51:38.046" v="7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55.452" v="75" actId="1410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prem kumar das" userId="30155891d922fd97" providerId="LiveId" clId="{4B468BA8-89D7-4001-8931-720A84B220B9}" dt="2025-06-13T15:58:01.245" v="78" actId="931"/>
          <ac:spMkLst>
            <pc:docMk/>
            <pc:sldMk cId="0" sldId="256"/>
            <ac:spMk id="94" creationId="{C780E4AD-AA90-5D6B-B0CA-38776E2D5B07}"/>
          </ac:spMkLst>
        </pc:sp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17" creationId="{566C4366-7875-2784-3AC1-EFD1667F3156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27" creationId="{313EC24F-4D6E-AC93-2FF1-1886B296D08A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29" creationId="{5D480B83-3EC5-EEF8-24EB-7FDA467220CE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33" creationId="{55F9F1DB-C352-2B36-6AEC-FB6327D35DA1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39" creationId="{A1AD43B8-D22C-EA88-63AE-D09546B504B5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43" creationId="{F4AA9AEA-F166-97EA-A1E1-907398EE1CE1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47" creationId="{9DB45D9C-715D-D990-50C9-9FCA73A3024B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69" creationId="{3A909D78-A518-27D5-67BA-FBA2334FD644}"/>
          </ac:picMkLst>
        </pc:picChg>
        <pc:picChg chg="add mod">
          <ac:chgData name="prem kumar das" userId="30155891d922fd97" providerId="LiveId" clId="{4B468BA8-89D7-4001-8931-720A84B220B9}" dt="2025-06-13T15:57:31.207" v="77" actId="931"/>
          <ac:picMkLst>
            <pc:docMk/>
            <pc:sldMk cId="0" sldId="256"/>
            <ac:picMk id="75" creationId="{421195D5-5947-6411-2230-DBCFB9DF5CC5}"/>
          </ac:picMkLst>
        </pc:pic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5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5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5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6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7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8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29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0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0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1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1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5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6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6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7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7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7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8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8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8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29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9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0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0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0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1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1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1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2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2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2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3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3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3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4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4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prem kumar das" userId="30155891d922fd97" providerId="LiveId" clId="{4B468BA8-89D7-4001-8931-720A84B220B9}" dt="2025-06-13T15:51:21.836" v="71"/>
        <pc:sldMkLst>
          <pc:docMk/>
          <pc:sldMk cId="0" sldId="335"/>
        </pc:sldMkLst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5"/>
            <ac:spMk id="2" creationId="{00000000-0000-0000-0000-000000000000}"/>
          </ac:spMkLst>
        </pc:spChg>
        <pc:spChg chg="mod">
          <ac:chgData name="prem kumar das" userId="30155891d922fd97" providerId="LiveId" clId="{4B468BA8-89D7-4001-8931-720A84B220B9}" dt="2025-06-13T15:51:21.836" v="71"/>
          <ac:spMkLst>
            <pc:docMk/>
            <pc:sldMk cId="0" sldId="33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4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5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1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Predicting Greenhouse Gas Emissions: Methods, Models, and Implications</a:t>
            </a:r>
            <a:br>
              <a:rPr lang="en-US" dirty="0"/>
            </a:b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2743200"/>
            <a:ext cx="10879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An In-Depth Look at GHG Forecasting in the Era of Climate Change</a:t>
            </a:r>
          </a:p>
          <a:p>
            <a:r>
              <a:rPr dirty="0"/>
              <a:t>[</a:t>
            </a:r>
            <a:r>
              <a:rPr lang="en-US" dirty="0"/>
              <a:t>PREM KUMAR</a:t>
            </a:r>
            <a:r>
              <a:rPr dirty="0"/>
              <a:t>] | [</a:t>
            </a:r>
            <a:r>
              <a:rPr lang="en-US" dirty="0"/>
              <a:t>COLLEGE OF TECHNOLOGY AND ENGINEERING</a:t>
            </a:r>
            <a:r>
              <a:rPr dirty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Emissions by Economic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Energy Production: ~25%</a:t>
            </a:r>
          </a:p>
          <a:p>
            <a:r>
              <a:t>• Industry: ~21%</a:t>
            </a:r>
          </a:p>
          <a:p>
            <a:r>
              <a:t>• Agriculture: ~24%</a:t>
            </a:r>
          </a:p>
          <a:p>
            <a:r>
              <a:t>• Transport: ~14%</a:t>
            </a:r>
          </a:p>
          <a:p>
            <a:r>
              <a:t>• Buildings &amp; Waste: ~16%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 emissions have increased 60% since 1990</a:t>
            </a:r>
          </a:p>
          <a:p>
            <a:r>
              <a:t>• Peak emission levels still rising globally</a:t>
            </a:r>
          </a:p>
          <a:p>
            <a:r>
              <a:t>• Developed vs. developing country trends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Emitting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5: China, USA, India, Russia, Japan</a:t>
            </a:r>
          </a:p>
          <a:p>
            <a:r>
              <a:t>• Per capita vs. total emissions comparisons</a:t>
            </a:r>
          </a:p>
          <a:p>
            <a:r>
              <a:t>• Historical responsibility &amp; carbon budgets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Emission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Cumulative emissions influence total warming</a:t>
            </a:r>
          </a:p>
          <a:p>
            <a:r>
              <a:t>• Global Carbon Budget: How much we can emit before 1.5°C or 2°C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Kyoto Protocol – A 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Signed in 1997; binding targets for developed nations</a:t>
            </a:r>
          </a:p>
          <a:p>
            <a:r>
              <a:t>• First international agreement on GHG reductions</a:t>
            </a:r>
          </a:p>
          <a:p>
            <a:r>
              <a:t>• Mechanisms: Clean Development, Joint 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Paris Agreement – A Global Pledge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Signed in 2015 by 196 countries</a:t>
            </a:r>
          </a:p>
          <a:p>
            <a:r>
              <a:t>• Aim: Keep warming well below 2°C</a:t>
            </a:r>
          </a:p>
          <a:p>
            <a:r>
              <a:t>• Introduced Nationally Determined Contributions (NDCs)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Does the Data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Primary Sources: IPCC, UNFCCC, EPA, NASA, NOAA</a:t>
            </a:r>
          </a:p>
          <a:p>
            <a:r>
              <a:t>• National inventories and global datasets</a:t>
            </a:r>
          </a:p>
          <a:p>
            <a:r>
              <a:t>• Satellite Data: NASA OCO-2, Copernicus Sentinel-5P</a:t>
            </a:r>
          </a:p>
          <a:p>
            <a:r>
              <a:t>• Crowdsourced &amp; Industry Data: Carbon Monitor, GCP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Open-Access GHG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EDGAR (Emission Database for Global Atmospheric Research)</a:t>
            </a:r>
          </a:p>
          <a:p>
            <a:r>
              <a:t>• Global Carbon Atlas</a:t>
            </a:r>
          </a:p>
          <a:p>
            <a:r>
              <a:t>• World Bank Climate Data</a:t>
            </a:r>
          </a:p>
          <a:p>
            <a:r>
              <a:t>• Climate Watch by WRI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Acquiring Emission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Inconsistent reporting standards</a:t>
            </a:r>
          </a:p>
          <a:p>
            <a:r>
              <a:t>• Gaps in developing country data</a:t>
            </a:r>
          </a:p>
          <a:p>
            <a:r>
              <a:t>• Sector-specific underreporting (e.g., land use)</a:t>
            </a:r>
          </a:p>
          <a:p>
            <a:r>
              <a:t>• Time lags in availability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Data 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 nulls, duplicates, and outliers</a:t>
            </a:r>
          </a:p>
          <a:p>
            <a:r>
              <a:t>• Normalize units and formats</a:t>
            </a:r>
          </a:p>
          <a:p>
            <a:r>
              <a:t>• Convert categorical variables into numerical</a:t>
            </a:r>
          </a:p>
          <a:p>
            <a:r>
              <a:t>• Align time-series across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Predict GHG Emissions?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GHGs are the primary drivers of climate change.</a:t>
            </a:r>
          </a:p>
          <a:p>
            <a:r>
              <a:t>• Emission predictions help policymakers design effective mitigation strategies.</a:t>
            </a:r>
          </a:p>
          <a:p>
            <a:r>
              <a:t>• Supports planning in energy, transportation, and industry sectors.</a:t>
            </a:r>
          </a:p>
          <a:p>
            <a:r>
              <a:t>• Essential for meeting national and global climate targets.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Data for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Normalize features to 0–1 range (MinMax)</a:t>
            </a:r>
          </a:p>
          <a:p>
            <a:r>
              <a:t>• Standardize to zero mean, unit variance (Z-score)</a:t>
            </a:r>
          </a:p>
          <a:p>
            <a:r>
              <a:t>• Ensures better convergence for ML/DL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Useful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Lag features: Emissions in previous years</a:t>
            </a:r>
          </a:p>
          <a:p>
            <a:r>
              <a:t>• Derivatives: Growth rate, % change</a:t>
            </a:r>
          </a:p>
          <a:p>
            <a:r>
              <a:t>• Sector indicators: Energy, Transport, Agriculture</a:t>
            </a:r>
          </a:p>
          <a:p>
            <a:r>
              <a:t>• Socioeconomic factors: GDP, population, energy mix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Picking the Right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Correlation Matrix</a:t>
            </a:r>
          </a:p>
          <a:p>
            <a:r>
              <a:t>• Principal Component Analysis (PCA)</a:t>
            </a:r>
          </a:p>
          <a:p>
            <a:r>
              <a:t>• Recursive Feature Elimination (RFE)</a:t>
            </a:r>
          </a:p>
          <a:p>
            <a:r>
              <a:t>• Domain knowledge-based filtering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Dealing With Gaps in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Imputation methods: Mean, median, interpolation</a:t>
            </a:r>
          </a:p>
          <a:p>
            <a:r>
              <a:t>• Advanced: KNN or regression-based filling</a:t>
            </a:r>
          </a:p>
          <a:p>
            <a:r>
              <a:t>• Dropping rows (if negligible impact)</a:t>
            </a:r>
          </a:p>
          <a:p>
            <a:r>
              <a:t>• Reconstructing with domain estimates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and Treating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Methods: Z-score, IQR, Mahalanobis distance</a:t>
            </a:r>
          </a:p>
          <a:p>
            <a:r>
              <a:t>• Visual Tools: Box plots, scatter plots</a:t>
            </a:r>
          </a:p>
          <a:p>
            <a:r>
              <a:t>• Treatment: Cap &amp; floor, log transformation, removal if invalid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Finalizing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Split into training, validation, and test sets</a:t>
            </a:r>
          </a:p>
          <a:p>
            <a:r>
              <a:t>• Convert time-series into supervised learning format</a:t>
            </a:r>
          </a:p>
          <a:p>
            <a:r>
              <a:t>• Store clean datasets for reproducibility</a:t>
            </a:r>
          </a:p>
          <a:p>
            <a:r>
              <a:t>• Document all preprocessing steps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Modeling in Climate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Translates historical data into future projections</a:t>
            </a:r>
          </a:p>
          <a:p>
            <a:r>
              <a:t>• Helps understand cause–effect relationships</a:t>
            </a:r>
          </a:p>
          <a:p>
            <a:r>
              <a:t>• Assists policy, planning, and investment decisions</a:t>
            </a:r>
          </a:p>
          <a:p>
            <a:r>
              <a:t>• Enables scenario analysis (BAU vs. mitigation)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Statistical Models: Linear Regression, ARIMA</a:t>
            </a:r>
          </a:p>
          <a:p>
            <a:r>
              <a:t>• Machine Learning Models: Random Forest, SVR, XGBoost</a:t>
            </a:r>
          </a:p>
          <a:p>
            <a:r>
              <a:t>• Deep Learning Models: RNNs, LSTMs</a:t>
            </a:r>
          </a:p>
          <a:p>
            <a:r>
              <a:t>• Hybrid &amp; Ensemble Models: Combining multiple techniques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Baseline: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and interpretable</a:t>
            </a:r>
          </a:p>
          <a:p>
            <a:r>
              <a:t>• Assumes linear relationships</a:t>
            </a:r>
          </a:p>
          <a:p>
            <a:r>
              <a:t>• Useful as a benchmark</a:t>
            </a:r>
          </a:p>
          <a:p>
            <a:r>
              <a:t>• Limitations in capturing complex interactions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Based on Historical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ARIMA (AutoRegressive Integrated Moving Average)</a:t>
            </a:r>
          </a:p>
          <a:p>
            <a:r>
              <a:t>• Suitable for time-series emissions data</a:t>
            </a:r>
          </a:p>
          <a:p>
            <a:r>
              <a:t>• Captures trends and seasonality</a:t>
            </a:r>
          </a:p>
          <a:p>
            <a:r>
              <a:t>• Requires stationarity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Greenhouse Gases?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GHGs: CO₂, CH₄, N₂O, F-gases</a:t>
            </a:r>
          </a:p>
          <a:p>
            <a:r>
              <a:t>• Sources: Fossil fuels, agriculture, waste, industrial processes</a:t>
            </a:r>
          </a:p>
          <a:p>
            <a:r>
              <a:t>• Impact: Trap heat in the atmosphere, raising global temperatures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for GHG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Handles non-linear relationships</a:t>
            </a:r>
          </a:p>
          <a:p>
            <a:r>
              <a:t>• Popular algorithms:</a:t>
            </a:r>
          </a:p>
          <a:p>
            <a:r>
              <a:t>   - Random Forest (RF)</a:t>
            </a:r>
          </a:p>
          <a:p>
            <a:r>
              <a:t>   - Support Vector Regression (SVR)</a:t>
            </a:r>
          </a:p>
          <a:p>
            <a:r>
              <a:t>   - Gradient Boosting (XGBoost, LightGBM)</a:t>
            </a:r>
          </a:p>
          <a:p>
            <a:r>
              <a:t>• Requires careful tuning &amp; validation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from Large,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Recurrent Neural Networks (RNNs)</a:t>
            </a:r>
          </a:p>
          <a:p>
            <a:r>
              <a:t>• Long Short-Term Memory (LSTM)</a:t>
            </a:r>
          </a:p>
          <a:p>
            <a:r>
              <a:t>• Suitable for sequential, time-based emissions data</a:t>
            </a:r>
          </a:p>
          <a:p>
            <a:r>
              <a:t>• Needs large datasets and computing power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Hybrid = Statistical + ML (e.g., ARIMA + XGBoost)</a:t>
            </a:r>
          </a:p>
          <a:p>
            <a:r>
              <a:t>• Better performance through error correction</a:t>
            </a:r>
          </a:p>
          <a:p>
            <a:r>
              <a:t>• Example: ARIMA models trends, RF captures variance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Averaging for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Bagging (e.g., Random Forest)</a:t>
            </a:r>
          </a:p>
          <a:p>
            <a:r>
              <a:t>• Boosting (e.g., Gradient Boosting)</a:t>
            </a:r>
          </a:p>
          <a:p>
            <a:r>
              <a:t>• Stacking multiple models for better generalization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Judge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MAE (Mean Absolute Error)</a:t>
            </a:r>
          </a:p>
          <a:p>
            <a:r>
              <a:t>• RMSE (Root Mean Squared Error)</a:t>
            </a:r>
          </a:p>
          <a:p>
            <a:r>
              <a:t>• MAPE (Mean Absolute Percentage Error)</a:t>
            </a:r>
          </a:p>
          <a:p>
            <a:r>
              <a:t>• R² (Coefficient of Determination)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 vs. Interpretability</a:t>
            </a:r>
          </a:p>
          <a:p>
            <a:r>
              <a:t>• Computational cost</a:t>
            </a:r>
          </a:p>
          <a:p>
            <a:r>
              <a:t>• Data availability &amp; quality</a:t>
            </a:r>
          </a:p>
          <a:p>
            <a:r>
              <a:t>• Deployment and scalability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Insight from GHG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Ground-truths model performance</a:t>
            </a:r>
          </a:p>
          <a:p>
            <a:r>
              <a:t>• Shows practical application of forecasts</a:t>
            </a:r>
          </a:p>
          <a:p>
            <a:r>
              <a:t>• Bridges science, policy, and implementation</a:t>
            </a:r>
          </a:p>
          <a:p>
            <a:r>
              <a:t>• Helps refine future model development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India’s Emissions Trajectory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Based on economic growth, energy mix, and NDCs</a:t>
            </a:r>
          </a:p>
          <a:p>
            <a:r>
              <a:t>• ML model (XGBoost) used for sector-wise prediction</a:t>
            </a:r>
          </a:p>
          <a:p>
            <a:r>
              <a:t>• Forecast: Emissions peak near 2040, decline thereafter</a:t>
            </a:r>
          </a:p>
          <a:p>
            <a:r>
              <a:t>• Informs national mitigation planning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GHG Forecasting for Smart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building energy use, traffic data, and weather</a:t>
            </a:r>
          </a:p>
          <a:p>
            <a:r>
              <a:t>• Model: LSTM network for hourly/daily CO₂ prediction</a:t>
            </a:r>
          </a:p>
          <a:p>
            <a:r>
              <a:t>• Enabled targeted policies (e.g., building retrofits)</a:t>
            </a:r>
          </a:p>
          <a:p>
            <a:r>
              <a:t>• Supports local sustainability goals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CH₄ and N₂O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Brazil’s beef industry = major methane source</a:t>
            </a:r>
          </a:p>
          <a:p>
            <a:r>
              <a:t>• ML regression models with satellite land-use data</a:t>
            </a:r>
          </a:p>
          <a:p>
            <a:r>
              <a:t>• Linked with livestock growth, fertilizer trends</a:t>
            </a:r>
          </a:p>
          <a:p>
            <a:r>
              <a:t>• Informs deforestation &amp; agricultural policy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GHGs in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 accumulation → Rising global temperatures</a:t>
            </a:r>
          </a:p>
          <a:p>
            <a:r>
              <a:t>• Consequences: Ice melt, sea level rise, extreme weather, biodiversity loss</a:t>
            </a:r>
          </a:p>
          <a:p>
            <a:r>
              <a:t>• Emission projections inform climate risk modeling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EU’s Predictive GHG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Combines inventories + Copernicus satellites</a:t>
            </a:r>
          </a:p>
          <a:p>
            <a:r>
              <a:t>• Ensemble ML models for cross-country forecasting</a:t>
            </a:r>
          </a:p>
          <a:p>
            <a:r>
              <a:t>• Feeds into EU carbon trading decisions</a:t>
            </a:r>
          </a:p>
          <a:p>
            <a:r>
              <a:t>• Integrated climate intelligence system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Emission-Aware Energy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learning predicts emissions from grid patterns</a:t>
            </a:r>
          </a:p>
          <a:p>
            <a:r>
              <a:t>• Informs dynamic carbon pricing and demand response</a:t>
            </a:r>
          </a:p>
          <a:p>
            <a:r>
              <a:t>• Optimizes renewables vs. coal dispatch</a:t>
            </a:r>
          </a:p>
          <a:p>
            <a:r>
              <a:t>• Boosts grid efficiency and cuts emissions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Industry Emission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Google forecasts emissions from data centers with ML</a:t>
            </a:r>
          </a:p>
          <a:p>
            <a:r>
              <a:t>• Enables carbon-aware scheduling of workloads</a:t>
            </a:r>
          </a:p>
          <a:p>
            <a:r>
              <a:t>• Reduces carbon intensity of cloud services</a:t>
            </a:r>
          </a:p>
          <a:p>
            <a:r>
              <a:t>• Insights shared via open-source tools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Linking Emissions and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 forecasts inform climate disaster planning</a:t>
            </a:r>
          </a:p>
          <a:p>
            <a:r>
              <a:t>• Example: CO₂ trends linked to heatwave frequency</a:t>
            </a:r>
          </a:p>
          <a:p>
            <a:r>
              <a:t>• Integrated with early warning and risk mapping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Supporting Emissions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Forecasts help set carbon prices</a:t>
            </a:r>
          </a:p>
          <a:p>
            <a:r>
              <a:t>• Firms use predictions to manage allowances</a:t>
            </a:r>
          </a:p>
          <a:p>
            <a:r>
              <a:t>• Supports better trading strategies and compliance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Real-world data improves trust and accuracy</a:t>
            </a:r>
          </a:p>
          <a:p>
            <a:r>
              <a:t>• Sector-specific models enhance targeting</a:t>
            </a:r>
          </a:p>
          <a:p>
            <a:r>
              <a:t>• Forecasts drive policy and business action</a:t>
            </a:r>
          </a:p>
          <a:p>
            <a:r>
              <a:t>• Collaboration is key: science, tech, policy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Drive Better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Forecasting is only as good as the inputs</a:t>
            </a:r>
          </a:p>
          <a:p>
            <a:r>
              <a:t>• Helps avoid overconfidence in models</a:t>
            </a:r>
          </a:p>
          <a:p>
            <a:r>
              <a:t>• Encourages transparency and peer review</a:t>
            </a:r>
          </a:p>
          <a:p>
            <a:r>
              <a:t>• Builds public and policymaker trust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Missing or Incomplete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Many regions lack consistent emissions data</a:t>
            </a:r>
          </a:p>
          <a:p>
            <a:r>
              <a:t>• Limited monitoring in developing nations</a:t>
            </a:r>
          </a:p>
          <a:p>
            <a:r>
              <a:t>• Gaps in sectoral (e.g., waste, agriculture) data</a:t>
            </a:r>
          </a:p>
          <a:p>
            <a:r>
              <a:t>• Time lags in publicly available datasets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Variability in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Different countries use different emission factors</a:t>
            </a:r>
          </a:p>
          <a:p>
            <a:r>
              <a:t>• Variance in reporting frequency and granularity</a:t>
            </a:r>
          </a:p>
          <a:p>
            <a:r>
              <a:t>• Makes cross-national forecasting difficult</a:t>
            </a:r>
          </a:p>
          <a:p>
            <a:r>
              <a:t>• Complicates model training and harmonization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as a Wildcard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Policy changes can drastically shift emissions</a:t>
            </a:r>
          </a:p>
          <a:p>
            <a:r>
              <a:t>• Models must incorporate scenario analysis</a:t>
            </a:r>
          </a:p>
          <a:p>
            <a:r>
              <a:t>• Difficulty predicting political will or enforcement</a:t>
            </a:r>
          </a:p>
          <a:p>
            <a:r>
              <a:t>• E.g., carbon taxes, fossil fuel subsidies, bans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 the science and data behind GHG emissions</a:t>
            </a:r>
          </a:p>
          <a:p>
            <a:r>
              <a:t>• Explore models used for emission forecasting</a:t>
            </a:r>
          </a:p>
          <a:p>
            <a:r>
              <a:t>• Analyze challenges and solutions in prediction</a:t>
            </a:r>
          </a:p>
          <a:p>
            <a:r>
              <a:t>• Review real-world applications and policy relevance</a:t>
            </a:r>
          </a:p>
          <a:p>
            <a:r>
              <a:t>• Present future trends and opportunities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Model is Neutral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Simplifying assumptions may distort reality</a:t>
            </a:r>
          </a:p>
          <a:p>
            <a:r>
              <a:t>• Training data can embed bias</a:t>
            </a:r>
          </a:p>
          <a:p>
            <a:r>
              <a:t>• Risk of overfitting to historical data</a:t>
            </a:r>
          </a:p>
          <a:p>
            <a:r>
              <a:t>• Need for model interpretability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National vs. regional vs. local granularity</a:t>
            </a:r>
          </a:p>
          <a:p>
            <a:r>
              <a:t>• Hourly vs. monthly vs. yearly forecasts</a:t>
            </a:r>
          </a:p>
          <a:p>
            <a:r>
              <a:t>• Mismatched resolutions degrade model accuracy</a:t>
            </a:r>
          </a:p>
          <a:p>
            <a:r>
              <a:t>• Hurdle for integrated data pipelines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Hardware, Software, and Skill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learning needs high-performance computing</a:t>
            </a:r>
          </a:p>
          <a:p>
            <a:r>
              <a:t>• Access to GPUs/cloud tools is limited in some areas</a:t>
            </a:r>
          </a:p>
          <a:p>
            <a:r>
              <a:t>• ML/AI talent shortages persist globally</a:t>
            </a:r>
          </a:p>
          <a:p>
            <a:r>
              <a:t>• Infrastructure limits model complexity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Emissions Can Be Disrupted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Events: wildfires, pandemics, volcanoes</a:t>
            </a:r>
          </a:p>
          <a:p>
            <a:r>
              <a:t>• Cause unpredictable emission changes</a:t>
            </a:r>
          </a:p>
          <a:p>
            <a:r>
              <a:t>• Models struggle with rare, extreme events</a:t>
            </a:r>
          </a:p>
          <a:p>
            <a:r>
              <a:t>• Need for robust uncertainty modeling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Interpretability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learning models can be opaque</a:t>
            </a:r>
          </a:p>
          <a:p>
            <a:r>
              <a:t>• Low trust from decision-makers</a:t>
            </a:r>
          </a:p>
          <a:p>
            <a:r>
              <a:t>• Use explainability tools (SHAP, LIME)</a:t>
            </a:r>
          </a:p>
          <a:p>
            <a:r>
              <a:t>• Essential for credible climate modeling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 Responsible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Acknowledge model limitations</a:t>
            </a:r>
          </a:p>
          <a:p>
            <a:r>
              <a:t>• Use ensemble models and validation</a:t>
            </a:r>
          </a:p>
          <a:p>
            <a:r>
              <a:t>• Share open data and methods</a:t>
            </a:r>
          </a:p>
          <a:p>
            <a:r>
              <a:t>• Collaborate with stakeholders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Anticipating Tomorrow’s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Science and tech evolve rapidly</a:t>
            </a:r>
          </a:p>
          <a:p>
            <a:r>
              <a:t>• New data sources and algorithms emerging</a:t>
            </a:r>
          </a:p>
          <a:p>
            <a:r>
              <a:t>• Climate crisis demands faster, better predictions</a:t>
            </a:r>
          </a:p>
          <a:p>
            <a:r>
              <a:t>• Prepares systems for adaptation and mitigation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Emerging AI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Foundation models for environmental data</a:t>
            </a:r>
          </a:p>
          <a:p>
            <a:r>
              <a:t>• Real-time inference with streaming datasets</a:t>
            </a:r>
          </a:p>
          <a:p>
            <a:r>
              <a:t>• Cross-modal AI: satellite + sensor + text data</a:t>
            </a:r>
          </a:p>
          <a:p>
            <a:r>
              <a:t>• AI copilots for environmental decision-making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Earth Observation for 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New satellites offer finer spatial resolution</a:t>
            </a:r>
          </a:p>
          <a:p>
            <a:r>
              <a:t>• Global coverage from NASA, ESA, private firms</a:t>
            </a:r>
          </a:p>
          <a:p>
            <a:r>
              <a:t>• AI models trained on satellite + ground truth</a:t>
            </a:r>
          </a:p>
          <a:p>
            <a:r>
              <a:t>• Enables near real-time emissions monitoring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Static to Dynamic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of IoT and streaming sensors</a:t>
            </a:r>
          </a:p>
          <a:p>
            <a:r>
              <a:t>• Predict emissions as conditions evolve</a:t>
            </a:r>
          </a:p>
          <a:p>
            <a:r>
              <a:t>• Applied in smart cities and industrial zones</a:t>
            </a:r>
          </a:p>
          <a:p>
            <a:r>
              <a:t>• Informs dynamic pricing, grid management, alerts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Greenhouse Gases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Carbon Dioxide (CO₂)</a:t>
            </a:r>
          </a:p>
          <a:p>
            <a:r>
              <a:t>• Methane (CH₄)</a:t>
            </a:r>
          </a:p>
          <a:p>
            <a:r>
              <a:t>• Nitrous Oxide (N₂O)</a:t>
            </a:r>
          </a:p>
          <a:p>
            <a:r>
              <a:t>• Fluorinated Gases (F-gases)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Simulating Earth with GHG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High-resolution, multi-scale simulations</a:t>
            </a:r>
          </a:p>
          <a:p>
            <a:r>
              <a:t>• Integrates emissions with climate and ecosystems</a:t>
            </a:r>
          </a:p>
          <a:p>
            <a:r>
              <a:t>• Example: EU Destination Earth (DestinE) project</a:t>
            </a:r>
          </a:p>
          <a:p>
            <a:r>
              <a:t>• Enables testing of “what if” climate scenarios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Climate-Economy Co-Forecasting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Integrated Assessment Models (IAMs)</a:t>
            </a:r>
          </a:p>
          <a:p>
            <a:r>
              <a:t>• Predict policy effects on emissions and GDP</a:t>
            </a:r>
          </a:p>
          <a:p>
            <a:r>
              <a:t>• Useful for cost-benefit analysis of interventions</a:t>
            </a:r>
          </a:p>
          <a:p>
            <a:r>
              <a:t>• AI adds flexibility and speed to IAMs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Emission-Conscious 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AI/ML tools optimized for carbon footprint</a:t>
            </a:r>
          </a:p>
          <a:p>
            <a:r>
              <a:t>• Carbon-aware scheduling in cloud infrastructure</a:t>
            </a:r>
          </a:p>
          <a:p>
            <a:r>
              <a:t>• Code efficiency = reduced training emissions</a:t>
            </a:r>
          </a:p>
          <a:p>
            <a:r>
              <a:t>• Climate impact in software design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Democratizing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Localized, crowd-sourced data collection</a:t>
            </a:r>
          </a:p>
          <a:p>
            <a:r>
              <a:t>• Tools for schools, NGOs, community groups</a:t>
            </a:r>
          </a:p>
          <a:p>
            <a:r>
              <a:t>• Increases engagement and coverage</a:t>
            </a:r>
          </a:p>
          <a:p>
            <a:r>
              <a:t>• Bottom-up models complement top-down forecasts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Privacy-Preserving Collaborative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 models across institutions without sharing data</a:t>
            </a:r>
          </a:p>
          <a:p>
            <a:r>
              <a:t>• Useful when data is sensitive (industry, gov)</a:t>
            </a:r>
          </a:p>
          <a:p>
            <a:r>
              <a:t>• Encourages participation and knowledge sharing</a:t>
            </a:r>
          </a:p>
          <a:p>
            <a:r>
              <a:t>• Balances privacy, performance, and progress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Future-Proofing Forecasts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and satellites improving speed and resolution</a:t>
            </a:r>
          </a:p>
          <a:p>
            <a:r>
              <a:t>• Digital twins enable simulation-based decisions</a:t>
            </a:r>
          </a:p>
          <a:p>
            <a:r>
              <a:t>• Public + private innovation expands capabilities</a:t>
            </a:r>
          </a:p>
          <a:p>
            <a:r>
              <a:t>• Transparency, scalability, equity are essential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We’ve Explored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GHGs are critical drivers of climate change</a:t>
            </a:r>
          </a:p>
          <a:p>
            <a:r>
              <a:t>• Prediction models support proactive policy</a:t>
            </a:r>
          </a:p>
          <a:p>
            <a:r>
              <a:t>• Data science and AI are central tools</a:t>
            </a:r>
          </a:p>
          <a:p>
            <a:r>
              <a:t>• Case studies prove real-world relevance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one-size-fits-all model: context matters</a:t>
            </a:r>
          </a:p>
          <a:p>
            <a:r>
              <a:t>• Emissions prediction is both art and science</a:t>
            </a:r>
          </a:p>
          <a:p>
            <a:r>
              <a:t>• Transparency and inclusivity improve models</a:t>
            </a:r>
          </a:p>
          <a:p>
            <a:r>
              <a:t>• Integration across sectors is essential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Forecasts Must Be Framed Wisely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predict plausible futures, not guarantees</a:t>
            </a:r>
          </a:p>
          <a:p>
            <a:r>
              <a:t>• Scenario-based thinking is key</a:t>
            </a:r>
          </a:p>
          <a:p>
            <a:r>
              <a:t>• Communicating uncertainty is a responsibility</a:t>
            </a:r>
          </a:p>
          <a:p>
            <a:r>
              <a:t>• Ethical forecasting matters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is Non-Negotiable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Governments: Policy, funding, mandates</a:t>
            </a:r>
          </a:p>
          <a:p>
            <a:r>
              <a:t>• Academia: Research, validation, training</a:t>
            </a:r>
          </a:p>
          <a:p>
            <a:r>
              <a:t>• Industry: Innovation, implementation, scaling</a:t>
            </a:r>
          </a:p>
          <a:p>
            <a:r>
              <a:t>• Citizens: Data, pressure, accountability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Carbon Dioxide – The Major Contributor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Fossil fuel combustion, deforestation</a:t>
            </a:r>
          </a:p>
          <a:p>
            <a:r>
              <a:t>• Global Warming Potential (GWP): 1 (baseline)</a:t>
            </a:r>
          </a:p>
          <a:p>
            <a:r>
              <a:t>• Long atmospheric lifetime (~100 years)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Benefits From 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marginalized communities are represented</a:t>
            </a:r>
          </a:p>
          <a:p>
            <a:r>
              <a:t>• Avoid techno-solutionism without justice</a:t>
            </a:r>
          </a:p>
          <a:p>
            <a:r>
              <a:t>• Design forecasts that serve the Global South</a:t>
            </a:r>
          </a:p>
          <a:p>
            <a:r>
              <a:t>• Build capacity across all regions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More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data availability and harmonization</a:t>
            </a:r>
          </a:p>
          <a:p>
            <a:r>
              <a:t>• Multi-model ensemble benchmarking</a:t>
            </a:r>
          </a:p>
          <a:p>
            <a:r>
              <a:t>• Real-time prediction and explainability</a:t>
            </a:r>
          </a:p>
          <a:p>
            <a:r>
              <a:t>• Linking GHGs to health, risk, and policy outcomes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Can Do (Scientists)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Prioritize open-source, reproducible tools</a:t>
            </a:r>
          </a:p>
          <a:p>
            <a:r>
              <a:t>• Build inclusive, global collaborations</a:t>
            </a:r>
          </a:p>
          <a:p>
            <a:r>
              <a:t>• Communicate results beyond journals</a:t>
            </a:r>
          </a:p>
          <a:p>
            <a:r>
              <a:t>• Mentor the next generation of climate modelers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Can Do (Policymakers)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Fund emissions monitoring &amp; modeling</a:t>
            </a:r>
          </a:p>
          <a:p>
            <a:r>
              <a:t>• Require transparent forecasts in planning</a:t>
            </a:r>
          </a:p>
          <a:p>
            <a:r>
              <a:t>• Use models to guide mitigation policies</a:t>
            </a:r>
          </a:p>
          <a:p>
            <a:r>
              <a:t>• Support education and innovation initiatives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Can All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Demand evidence-based climate action</a:t>
            </a:r>
          </a:p>
          <a:p>
            <a:r>
              <a:t>• Support open data and climate transparency</a:t>
            </a:r>
          </a:p>
          <a:p>
            <a:r>
              <a:t>• Learn about emissions in your own life</a:t>
            </a:r>
          </a:p>
          <a:p>
            <a:r>
              <a:t>• Advocate for equitable tech and climate justice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Emissions = Shaping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Forecasting empowers action, not fear</a:t>
            </a:r>
          </a:p>
          <a:p>
            <a:r>
              <a:t>• Climate models are tools of accountability</a:t>
            </a:r>
          </a:p>
          <a:p>
            <a:r>
              <a:t>• Together, we can make the invisible visible</a:t>
            </a:r>
          </a:p>
          <a:p>
            <a:r>
              <a:t>• The best future is the one we choose to build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Terms Worth Knowing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GHG: Greenhouse Gas</a:t>
            </a:r>
          </a:p>
          <a:p>
            <a:r>
              <a:t>• MRV: Monitoring, Reporting, and Verification</a:t>
            </a:r>
          </a:p>
          <a:p>
            <a:r>
              <a:t>• RCP/SSP: Climate scenarios used in modeling</a:t>
            </a:r>
          </a:p>
          <a:p>
            <a:r>
              <a:t>• Baseline: A reference scenario with no new policies</a:t>
            </a:r>
          </a:p>
          <a:p>
            <a:r>
              <a:t>• Backcasting: Modeling backward from a desired outcome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Get GHG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EDGAR: Emissions Database for Global Atmospheric Research</a:t>
            </a:r>
          </a:p>
          <a:p>
            <a:r>
              <a:t>• GCP: Global Carbon Project</a:t>
            </a:r>
          </a:p>
          <a:p>
            <a:r>
              <a:t>• Climate TRACE: AI-based GHG tracking</a:t>
            </a:r>
          </a:p>
          <a:p>
            <a:r>
              <a:t>• UNFCCC GHG Data Interface</a:t>
            </a:r>
          </a:p>
          <a:p>
            <a:r>
              <a:t>• NASA &amp; ESA satellite portals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&amp; Platforms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FAIR, MAGICC: Simple climate models</a:t>
            </a:r>
          </a:p>
          <a:p>
            <a:r>
              <a:t>• GCAM, IMAGE, AIM: Integrated Assessment Models</a:t>
            </a:r>
          </a:p>
          <a:p>
            <a:r>
              <a:t>• DeepMind’s Climate Modeling Projects</a:t>
            </a:r>
          </a:p>
          <a:p>
            <a:r>
              <a:t>• TensorFlow, PyTorch: AI frameworks</a:t>
            </a:r>
          </a:p>
          <a:p>
            <a:r>
              <a:t>• Google Earth Engine: Remote sensing and emissions data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 More and Cite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IPCC AR6 (2021)</a:t>
            </a:r>
          </a:p>
          <a:p>
            <a:r>
              <a:t>• UN Emissions Gap Report</a:t>
            </a:r>
          </a:p>
          <a:p>
            <a:r>
              <a:t>• Nature, Science, Environmental Research Letters</a:t>
            </a:r>
          </a:p>
          <a:p>
            <a:r>
              <a:t>• 'The Climate Casino' – William Nordhaus</a:t>
            </a:r>
          </a:p>
          <a:p>
            <a:r>
              <a:t>• Reports by WRI, IEA, and NOAA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Potent Greenhouse Gases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Methane (CH₄): Agriculture, landfills, natural gas → GWP ≈ 28–36</a:t>
            </a:r>
          </a:p>
          <a:p>
            <a:r>
              <a:t>• Nitrous Oxide (N₂O): Fertilizers, manure → GWP ≈ 265–298</a:t>
            </a:r>
          </a:p>
          <a:p>
            <a:r>
              <a:t>• F-gases: Refrigerants, solvents → GWP up to 23,000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Talk Climate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Thank you for your time and curiosity</a:t>
            </a:r>
          </a:p>
          <a:p>
            <a:r>
              <a:t>• Questions, feedback, and discussion welcome</a:t>
            </a:r>
          </a:p>
          <a:p>
            <a:r>
              <a:t>• Contact info / project website (if relevant)</a:t>
            </a:r>
          </a:p>
          <a:p>
            <a:r>
              <a:t>• “The future belongs to those who forecast it.”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 GHGs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Natural: Volcanic eruptions, wetlands, oceans</a:t>
            </a:r>
          </a:p>
          <a:p>
            <a:r>
              <a:t>• Anthropogenic: Energy, agriculture, transportation, waste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2688</Words>
  <Application>Microsoft Office PowerPoint</Application>
  <PresentationFormat>Custom</PresentationFormat>
  <Paragraphs>388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Century Gothic</vt:lpstr>
      <vt:lpstr>Wingdings 3</vt:lpstr>
      <vt:lpstr>Ion</vt:lpstr>
      <vt:lpstr>Predicting Greenhouse Gas Emissions: Methods, Models, and Implications  </vt:lpstr>
      <vt:lpstr>Why Predict GHG Emissions?</vt:lpstr>
      <vt:lpstr>What Are Greenhouse Gases?</vt:lpstr>
      <vt:lpstr>The Role of GHGs in Climate Change</vt:lpstr>
      <vt:lpstr>Goals of This Presentation</vt:lpstr>
      <vt:lpstr>Types of Greenhouse Gases</vt:lpstr>
      <vt:lpstr>Carbon Dioxide – The Major Contributor</vt:lpstr>
      <vt:lpstr>Other Potent Greenhouse Gases</vt:lpstr>
      <vt:lpstr>Where Do GHGs Come From?</vt:lpstr>
      <vt:lpstr>Emissions by Economic Sector</vt:lpstr>
      <vt:lpstr>Emissions Over Time</vt:lpstr>
      <vt:lpstr>Top Emitting Countries</vt:lpstr>
      <vt:lpstr>Long-Term Emission Impact</vt:lpstr>
      <vt:lpstr>Kyoto Protocol – A First Step</vt:lpstr>
      <vt:lpstr>Paris Agreement – A Global Pledge</vt:lpstr>
      <vt:lpstr>Where Does the Data Come From?</vt:lpstr>
      <vt:lpstr>Open-Access GHG Data Platforms</vt:lpstr>
      <vt:lpstr>Challenges in Acquiring Emission Data</vt:lpstr>
      <vt:lpstr>Making Data Usable</vt:lpstr>
      <vt:lpstr>Preparing Data for Models</vt:lpstr>
      <vt:lpstr>Creating Useful Predictors</vt:lpstr>
      <vt:lpstr>Picking the Right Variables</vt:lpstr>
      <vt:lpstr>Dealing With Gaps in the Dataset</vt:lpstr>
      <vt:lpstr>Identifying and Treating Outliers</vt:lpstr>
      <vt:lpstr>Finalizing the Dataset</vt:lpstr>
      <vt:lpstr>Role of Modeling in Climate Science</vt:lpstr>
      <vt:lpstr>Types of Models Used</vt:lpstr>
      <vt:lpstr>Classical Baseline: Linear Regression</vt:lpstr>
      <vt:lpstr>Forecasting Based on Historical Patterns</vt:lpstr>
      <vt:lpstr>ML for GHG Prediction</vt:lpstr>
      <vt:lpstr>Learning from Large, Complex Data</vt:lpstr>
      <vt:lpstr>Combining Strengths</vt:lpstr>
      <vt:lpstr>Model Averaging for Accuracy</vt:lpstr>
      <vt:lpstr>How to Judge Model Performance</vt:lpstr>
      <vt:lpstr>Choosing the Right Model</vt:lpstr>
      <vt:lpstr>Real-World Insight from GHG Forecasting</vt:lpstr>
      <vt:lpstr>Predicting India’s Emissions Trajectory</vt:lpstr>
      <vt:lpstr>GHG Forecasting for Smart Cities</vt:lpstr>
      <vt:lpstr>Forecasting CH₄ and N₂O in Agriculture</vt:lpstr>
      <vt:lpstr>The EU’s Predictive GHG System</vt:lpstr>
      <vt:lpstr>Emission-Aware Energy Planning</vt:lpstr>
      <vt:lpstr>Tech Industry Emission Tools</vt:lpstr>
      <vt:lpstr>Linking Emissions and Hazards</vt:lpstr>
      <vt:lpstr>Supporting Emissions Trading</vt:lpstr>
      <vt:lpstr>Insights from the Field</vt:lpstr>
      <vt:lpstr>Limitations Drive Better Models</vt:lpstr>
      <vt:lpstr>Missing or Incomplete Data</vt:lpstr>
      <vt:lpstr>Variability in Methodologies</vt:lpstr>
      <vt:lpstr>Policy as a Wildcard</vt:lpstr>
      <vt:lpstr>No Model is Neutral</vt:lpstr>
      <vt:lpstr>Resolution Mismatches</vt:lpstr>
      <vt:lpstr>Hardware, Software, and Skill Gaps</vt:lpstr>
      <vt:lpstr>Emissions Can Be Disrupted</vt:lpstr>
      <vt:lpstr>Interpretability Challenges</vt:lpstr>
      <vt:lpstr>Toward Responsible Forecasting</vt:lpstr>
      <vt:lpstr>Anticipating Tomorrow’s Tools</vt:lpstr>
      <vt:lpstr>The Role of Emerging AI Tools</vt:lpstr>
      <vt:lpstr>Earth Observation for Emissions</vt:lpstr>
      <vt:lpstr>From Static to Dynamic Predictions</vt:lpstr>
      <vt:lpstr>Simulating Earth with GHG Focus</vt:lpstr>
      <vt:lpstr>Climate-Economy Co-Forecasting</vt:lpstr>
      <vt:lpstr>Emission-Conscious Tools and Platforms</vt:lpstr>
      <vt:lpstr>Democratizing Forecasting</vt:lpstr>
      <vt:lpstr>Privacy-Preserving Collaborative Modeling</vt:lpstr>
      <vt:lpstr>Future-Proofing Forecasts</vt:lpstr>
      <vt:lpstr>What We’ve Explored</vt:lpstr>
      <vt:lpstr>Lessons Learned</vt:lpstr>
      <vt:lpstr>Forecasts Must Be Framed Wisely</vt:lpstr>
      <vt:lpstr>Collaboration is Non-Negotiable</vt:lpstr>
      <vt:lpstr>Who Benefits From Prediction?</vt:lpstr>
      <vt:lpstr>What Needs More Work?</vt:lpstr>
      <vt:lpstr>What You Can Do (Scientists)</vt:lpstr>
      <vt:lpstr>What You Can Do (Policymakers)</vt:lpstr>
      <vt:lpstr>What We Can All Do</vt:lpstr>
      <vt:lpstr>Predicting Emissions = Shaping the Future</vt:lpstr>
      <vt:lpstr>Terms Worth Knowing</vt:lpstr>
      <vt:lpstr>Where to Get GHG Data</vt:lpstr>
      <vt:lpstr>Models &amp; Platforms to Explore</vt:lpstr>
      <vt:lpstr>Learn More and Cite Well</vt:lpstr>
      <vt:lpstr>Let’s Talk Climate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prem kumar das</cp:lastModifiedBy>
  <cp:revision>2</cp:revision>
  <dcterms:created xsi:type="dcterms:W3CDTF">2013-01-27T09:14:16Z</dcterms:created>
  <dcterms:modified xsi:type="dcterms:W3CDTF">2025-06-13T15:58:11Z</dcterms:modified>
  <cp:category/>
</cp:coreProperties>
</file>