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8.png" ContentType="image/png"/>
  <Override PartName="/ppt/media/image14.jpeg" ContentType="image/jpeg"/>
  <Override PartName="/ppt/media/image12.png" ContentType="image/png"/>
  <Override PartName="/ppt/media/image17.png" ContentType="image/png"/>
  <Override PartName="/ppt/media/image16.png" ContentType="image/png"/>
  <Override PartName="/ppt/media/image15.png" ContentType="image/png"/>
  <Override PartName="/ppt/media/image1.png" ContentType="image/png"/>
  <Override PartName="/ppt/media/image2.png" ContentType="image/png"/>
  <Override PartName="/ppt/media/image3.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CA75740-7FEF-4337-A50D-A9B3C14139B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9EDBFCE-1622-4B0A-B54E-1290AF75282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A419490-A97D-44A3-9FB9-95A40F459C63}"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866B352-23E2-4296-ACC0-1D82C899171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A92694A-E24A-4424-963A-23AD68127B31}"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D20097C-1BFA-4E14-B276-4B8D56B25C8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7899815-28A2-4E41-8532-3DC371A04FC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605CDF3-54E6-4995-BF90-5C2B9F3E54C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D8F4C23-F975-4498-BC4A-678E630AD83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3B5A81-01AD-40DD-AC00-A7AD4FBEB65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1553541-BF11-46A2-8EEC-90150CB623B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1EBCF04-AF55-4E8A-BB05-A3C8E70829B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91FFE72-5446-422B-9BE1-78C7E8A13D4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9AE6C64-BBCE-4021-9905-7951253620F1}"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3F8BEC3-411F-4651-997E-F50F83841261}"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4AA0E86-F6DE-44AF-BA19-3CB02CEB2472}"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B3D72B6-1BED-4F5D-9860-881BF2DF7C7E}"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AE81C1D-ED86-49B3-A15E-D9FEE41560CF}"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30B9558-1FC6-41D7-A109-CE2519C45A23}"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DF4F1B4-28FB-40DC-B10D-EA335FDFB28A}"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FBF18DE-EA6A-4343-9E8B-0A4DC7D19F67}"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66F1D3F-CB80-4A3B-8320-AAB736A080A0}"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B33AD7-2A5C-4547-A477-8581D30E4F3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246120E-C336-4A2A-BC1E-F8E74BF9C4EE}"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2A7C186-CA5F-4D22-ABB9-53040051EEB7}"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84761BB-DE3E-4DCD-A988-9C7089FBEB70}"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6C0340B-BC04-44BD-A847-1D4118AA41A2}"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56F06CF-F333-4167-AEE5-505295CB419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6537349-3C0C-4585-9006-D20FE92ED975}"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81207C8-3FE7-4588-A2BC-AB3B2CBB16A1}"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0C49627-0AB8-4655-9056-2938FCC4326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56591CD-BBE3-40CA-A04F-EB5A961D95D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901379E-EE4E-45BB-85F0-D9338CCB2EB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53D0D78-797B-4875-968E-0B8F4BA9C23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7A4BF84-EB96-4C16-B8D8-0CFADBE8BD3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C2DAE3-B48C-4B80-AD97-04C76019B5B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7520" cy="685260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 name="bg object 17"/>
          <p:cNvSpPr/>
          <p:nvPr/>
        </p:nvSpPr>
        <p:spPr>
          <a:xfrm>
            <a:off x="7448760" y="3695040"/>
            <a:ext cx="4742280" cy="316260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 name="bg object 18"/>
          <p:cNvSpPr/>
          <p:nvPr/>
        </p:nvSpPr>
        <p:spPr>
          <a:xfrm>
            <a:off x="9182160" y="0"/>
            <a:ext cx="3008880" cy="685692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 name="bg object 19"/>
          <p:cNvSpPr/>
          <p:nvPr/>
        </p:nvSpPr>
        <p:spPr>
          <a:xfrm>
            <a:off x="9603000" y="0"/>
            <a:ext cx="2588400" cy="685692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4" name="bg object 20"/>
          <p:cNvSpPr/>
          <p:nvPr/>
        </p:nvSpPr>
        <p:spPr>
          <a:xfrm>
            <a:off x="8934480" y="3048120"/>
            <a:ext cx="3256560" cy="380880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 name="bg object 21"/>
          <p:cNvSpPr/>
          <p:nvPr/>
        </p:nvSpPr>
        <p:spPr>
          <a:xfrm>
            <a:off x="9338040" y="0"/>
            <a:ext cx="2853360" cy="685692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6" name="bg object 22"/>
          <p:cNvSpPr/>
          <p:nvPr/>
        </p:nvSpPr>
        <p:spPr>
          <a:xfrm>
            <a:off x="10896480" y="0"/>
            <a:ext cx="1294200" cy="685692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7" name="bg object 23"/>
          <p:cNvSpPr/>
          <p:nvPr/>
        </p:nvSpPr>
        <p:spPr>
          <a:xfrm>
            <a:off x="10936080" y="0"/>
            <a:ext cx="1254960" cy="685692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8" name="bg object 24"/>
          <p:cNvSpPr/>
          <p:nvPr/>
        </p:nvSpPr>
        <p:spPr>
          <a:xfrm>
            <a:off x="10372680" y="3591000"/>
            <a:ext cx="1818360" cy="326592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9" name="bg object 25"/>
          <p:cNvSpPr/>
          <p:nvPr/>
        </p:nvSpPr>
        <p:spPr>
          <a:xfrm>
            <a:off x="0" y="4010040"/>
            <a:ext cx="446760" cy="284688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0" name="PlaceHolder 1"/>
          <p:cNvSpPr>
            <a:spLocks noGrp="1"/>
          </p:cNvSpPr>
          <p:nvPr>
            <p:ph type="ftr" idx="1"/>
          </p:nvPr>
        </p:nvSpPr>
        <p:spPr>
          <a:xfrm>
            <a:off x="4145400" y="6378120"/>
            <a:ext cx="3900240" cy="34200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11" name="PlaceHolder 2"/>
          <p:cNvSpPr>
            <a:spLocks noGrp="1"/>
          </p:cNvSpPr>
          <p:nvPr>
            <p:ph type="sldNum" idx="2"/>
          </p:nvPr>
        </p:nvSpPr>
        <p:spPr>
          <a:xfrm>
            <a:off x="11277360" y="6473160"/>
            <a:ext cx="240120" cy="190800"/>
          </a:xfrm>
          <a:prstGeom prst="rect">
            <a:avLst/>
          </a:prstGeom>
          <a:noFill/>
          <a:ln w="0">
            <a:noFill/>
          </a:ln>
        </p:spPr>
        <p:txBody>
          <a:bodyPr lIns="0" rIns="0" tIns="0" bIns="0" anchor="t">
            <a:noAutofit/>
          </a:bodyPr>
          <a:lstStyle>
            <a:lvl1pPr>
              <a:lnSpc>
                <a:spcPct val="100000"/>
              </a:lnSpc>
              <a:buNone/>
              <a:defRPr b="0" lang="en-IN" sz="2400" spc="-1" strike="noStrike">
                <a:latin typeface="Times New Roman"/>
              </a:defRPr>
            </a:lvl1pPr>
          </a:lstStyle>
          <a:p>
            <a:pPr>
              <a:lnSpc>
                <a:spcPct val="100000"/>
              </a:lnSpc>
              <a:buNone/>
            </a:pPr>
            <a:fld id="{FEC5A4EF-9715-48CE-B335-82CF5E3BEB8C}" type="slidenum">
              <a:rPr b="0" lang="en-IN" sz="2400" spc="-1" strike="noStrike">
                <a:latin typeface="Times New Roman"/>
              </a:rPr>
              <a:t>3</a:t>
            </a:fld>
            <a:endParaRPr b="0" lang="en-IN" sz="2400" spc="-1" strike="noStrike">
              <a:latin typeface="Times New Roman"/>
            </a:endParaRPr>
          </a:p>
        </p:txBody>
      </p:sp>
      <p:sp>
        <p:nvSpPr>
          <p:cNvPr id="12" name="PlaceHolder 3"/>
          <p:cNvSpPr>
            <a:spLocks noGrp="1"/>
          </p:cNvSpPr>
          <p:nvPr>
            <p:ph type="dt" idx="3"/>
          </p:nvPr>
        </p:nvSpPr>
        <p:spPr>
          <a:xfrm>
            <a:off x="609480" y="6378120"/>
            <a:ext cx="2802960" cy="3420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7520" cy="685260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52" name="bg object 17"/>
          <p:cNvSpPr/>
          <p:nvPr/>
        </p:nvSpPr>
        <p:spPr>
          <a:xfrm>
            <a:off x="7448760" y="3695040"/>
            <a:ext cx="4742280" cy="316260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53" name="bg object 18"/>
          <p:cNvSpPr/>
          <p:nvPr/>
        </p:nvSpPr>
        <p:spPr>
          <a:xfrm>
            <a:off x="9182160" y="0"/>
            <a:ext cx="3008880" cy="685692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54" name="bg object 19"/>
          <p:cNvSpPr/>
          <p:nvPr/>
        </p:nvSpPr>
        <p:spPr>
          <a:xfrm>
            <a:off x="9603000" y="0"/>
            <a:ext cx="2588400" cy="685692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55" name="bg object 20"/>
          <p:cNvSpPr/>
          <p:nvPr/>
        </p:nvSpPr>
        <p:spPr>
          <a:xfrm>
            <a:off x="8934480" y="3048120"/>
            <a:ext cx="3256560" cy="380880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6" name="bg object 21"/>
          <p:cNvSpPr/>
          <p:nvPr/>
        </p:nvSpPr>
        <p:spPr>
          <a:xfrm>
            <a:off x="9338040" y="0"/>
            <a:ext cx="2853360" cy="685692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57" name="bg object 22"/>
          <p:cNvSpPr/>
          <p:nvPr/>
        </p:nvSpPr>
        <p:spPr>
          <a:xfrm>
            <a:off x="10896480" y="0"/>
            <a:ext cx="1294200" cy="685692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58" name="bg object 23"/>
          <p:cNvSpPr/>
          <p:nvPr/>
        </p:nvSpPr>
        <p:spPr>
          <a:xfrm>
            <a:off x="10936080" y="0"/>
            <a:ext cx="1254960" cy="685692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59" name="bg object 24"/>
          <p:cNvSpPr/>
          <p:nvPr/>
        </p:nvSpPr>
        <p:spPr>
          <a:xfrm>
            <a:off x="10372680" y="3591000"/>
            <a:ext cx="1818360" cy="326592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60" name="bg object 25"/>
          <p:cNvSpPr/>
          <p:nvPr/>
        </p:nvSpPr>
        <p:spPr>
          <a:xfrm>
            <a:off x="0" y="4010040"/>
            <a:ext cx="446760" cy="284688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61" name="PlaceHolder 1"/>
          <p:cNvSpPr>
            <a:spLocks noGrp="1"/>
          </p:cNvSpPr>
          <p:nvPr>
            <p:ph type="ftr" idx="4"/>
          </p:nvPr>
        </p:nvSpPr>
        <p:spPr>
          <a:xfrm>
            <a:off x="4145400" y="6378120"/>
            <a:ext cx="3900240" cy="34200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62" name="PlaceHolder 2"/>
          <p:cNvSpPr>
            <a:spLocks noGrp="1"/>
          </p:cNvSpPr>
          <p:nvPr>
            <p:ph type="sldNum" idx="5"/>
          </p:nvPr>
        </p:nvSpPr>
        <p:spPr>
          <a:xfrm>
            <a:off x="11277360" y="6473160"/>
            <a:ext cx="240120" cy="190800"/>
          </a:xfrm>
          <a:prstGeom prst="rect">
            <a:avLst/>
          </a:prstGeom>
          <a:noFill/>
          <a:ln w="0">
            <a:noFill/>
          </a:ln>
        </p:spPr>
        <p:txBody>
          <a:bodyPr lIns="0" rIns="0" tIns="0" bIns="0" anchor="t">
            <a:noAutofit/>
          </a:bodyPr>
          <a:lstStyle>
            <a:lvl1pPr>
              <a:lnSpc>
                <a:spcPct val="100000"/>
              </a:lnSpc>
              <a:buNone/>
              <a:defRPr b="0" lang="en-IN" sz="2400" spc="-1" strike="noStrike">
                <a:latin typeface="Times New Roman"/>
              </a:defRPr>
            </a:lvl1pPr>
          </a:lstStyle>
          <a:p>
            <a:pPr>
              <a:lnSpc>
                <a:spcPct val="100000"/>
              </a:lnSpc>
              <a:buNone/>
            </a:pPr>
            <a:fld id="{9B9AB6D6-BCCB-44BF-B020-64DBD632EFEB}" type="slidenum">
              <a:rPr b="0" lang="en-IN" sz="2400" spc="-1" strike="noStrike">
                <a:latin typeface="Times New Roman"/>
              </a:rPr>
              <a:t>&lt;number&gt;</a:t>
            </a:fld>
            <a:endParaRPr b="0" lang="en-IN" sz="2400" spc="-1" strike="noStrike">
              <a:latin typeface="Times New Roman"/>
            </a:endParaRPr>
          </a:p>
        </p:txBody>
      </p:sp>
      <p:sp>
        <p:nvSpPr>
          <p:cNvPr id="63" name="PlaceHolder 3"/>
          <p:cNvSpPr>
            <a:spLocks noGrp="1"/>
          </p:cNvSpPr>
          <p:nvPr>
            <p:ph type="dt" idx="6"/>
          </p:nvPr>
        </p:nvSpPr>
        <p:spPr>
          <a:xfrm>
            <a:off x="609480" y="6378120"/>
            <a:ext cx="2802960" cy="3420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bg object 16"/>
          <p:cNvSpPr/>
          <p:nvPr/>
        </p:nvSpPr>
        <p:spPr>
          <a:xfrm>
            <a:off x="9377280" y="4680"/>
            <a:ext cx="1217520" cy="685260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03" name="bg object 17"/>
          <p:cNvSpPr/>
          <p:nvPr/>
        </p:nvSpPr>
        <p:spPr>
          <a:xfrm>
            <a:off x="7448760" y="3695040"/>
            <a:ext cx="4742280" cy="316260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04" name="bg object 18"/>
          <p:cNvSpPr/>
          <p:nvPr/>
        </p:nvSpPr>
        <p:spPr>
          <a:xfrm>
            <a:off x="9182160" y="0"/>
            <a:ext cx="3008880" cy="685692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05" name="bg object 19"/>
          <p:cNvSpPr/>
          <p:nvPr/>
        </p:nvSpPr>
        <p:spPr>
          <a:xfrm>
            <a:off x="9603000" y="0"/>
            <a:ext cx="2588400" cy="685692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06" name="bg object 20"/>
          <p:cNvSpPr/>
          <p:nvPr/>
        </p:nvSpPr>
        <p:spPr>
          <a:xfrm>
            <a:off x="8934480" y="3048120"/>
            <a:ext cx="3256560" cy="380880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07" name="bg object 21"/>
          <p:cNvSpPr/>
          <p:nvPr/>
        </p:nvSpPr>
        <p:spPr>
          <a:xfrm>
            <a:off x="9338040" y="0"/>
            <a:ext cx="2853360" cy="685692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08" name="bg object 22"/>
          <p:cNvSpPr/>
          <p:nvPr/>
        </p:nvSpPr>
        <p:spPr>
          <a:xfrm>
            <a:off x="10896480" y="0"/>
            <a:ext cx="1294200" cy="685692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09" name="bg object 23"/>
          <p:cNvSpPr/>
          <p:nvPr/>
        </p:nvSpPr>
        <p:spPr>
          <a:xfrm>
            <a:off x="10936080" y="0"/>
            <a:ext cx="1254960" cy="685692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10" name="bg object 24"/>
          <p:cNvSpPr/>
          <p:nvPr/>
        </p:nvSpPr>
        <p:spPr>
          <a:xfrm>
            <a:off x="10372680" y="3591000"/>
            <a:ext cx="1818360" cy="326592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11" name="bg object 25"/>
          <p:cNvSpPr/>
          <p:nvPr/>
        </p:nvSpPr>
        <p:spPr>
          <a:xfrm>
            <a:off x="0" y="4010040"/>
            <a:ext cx="446760" cy="284688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12" name="PlaceHolder 1"/>
          <p:cNvSpPr>
            <a:spLocks noGrp="1"/>
          </p:cNvSpPr>
          <p:nvPr>
            <p:ph type="ftr" idx="7"/>
          </p:nvPr>
        </p:nvSpPr>
        <p:spPr>
          <a:xfrm>
            <a:off x="4145400" y="6378120"/>
            <a:ext cx="3900240" cy="34200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13" name="PlaceHolder 2"/>
          <p:cNvSpPr>
            <a:spLocks noGrp="1"/>
          </p:cNvSpPr>
          <p:nvPr>
            <p:ph type="sldNum" idx="8"/>
          </p:nvPr>
        </p:nvSpPr>
        <p:spPr>
          <a:xfrm>
            <a:off x="11277360" y="6473160"/>
            <a:ext cx="240120" cy="190800"/>
          </a:xfrm>
          <a:prstGeom prst="rect">
            <a:avLst/>
          </a:prstGeom>
          <a:noFill/>
          <a:ln w="0">
            <a:noFill/>
          </a:ln>
        </p:spPr>
        <p:txBody>
          <a:bodyPr lIns="0" rIns="0" tIns="0" bIns="0" anchor="t">
            <a:noAutofit/>
          </a:bodyPr>
          <a:lstStyle>
            <a:lvl1pPr>
              <a:lnSpc>
                <a:spcPct val="100000"/>
              </a:lnSpc>
              <a:buNone/>
              <a:defRPr b="0" lang="en-IN" sz="2400" spc="-1" strike="noStrike">
                <a:latin typeface="Times New Roman"/>
              </a:defRPr>
            </a:lvl1pPr>
          </a:lstStyle>
          <a:p>
            <a:pPr>
              <a:lnSpc>
                <a:spcPct val="100000"/>
              </a:lnSpc>
              <a:buNone/>
            </a:pPr>
            <a:fld id="{9A939A99-6523-480D-B4FF-19E46A9FCA92}" type="slidenum">
              <a:rPr b="0" lang="en-IN" sz="2400" spc="-1" strike="noStrike">
                <a:latin typeface="Times New Roman"/>
              </a:rPr>
              <a:t>&lt;number&gt;</a:t>
            </a:fld>
            <a:endParaRPr b="0" lang="en-IN" sz="2400" spc="-1" strike="noStrike">
              <a:latin typeface="Times New Roman"/>
            </a:endParaRPr>
          </a:p>
        </p:txBody>
      </p:sp>
      <p:sp>
        <p:nvSpPr>
          <p:cNvPr id="114" name="PlaceHolder 3"/>
          <p:cNvSpPr>
            <a:spLocks noGrp="1"/>
          </p:cNvSpPr>
          <p:nvPr>
            <p:ph type="dt" idx="9"/>
          </p:nvPr>
        </p:nvSpPr>
        <p:spPr>
          <a:xfrm>
            <a:off x="609480" y="6378120"/>
            <a:ext cx="2802960" cy="3420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object 2"/>
          <p:cNvGrpSpPr/>
          <p:nvPr/>
        </p:nvGrpSpPr>
        <p:grpSpPr>
          <a:xfrm>
            <a:off x="743040" y="1104840"/>
            <a:ext cx="1741680" cy="1332360"/>
            <a:chOff x="743040" y="1104840"/>
            <a:chExt cx="1741680" cy="1332360"/>
          </a:xfrm>
        </p:grpSpPr>
        <p:sp>
          <p:nvSpPr>
            <p:cNvPr id="154" name="object 3"/>
            <p:cNvSpPr/>
            <p:nvPr/>
          </p:nvSpPr>
          <p:spPr>
            <a:xfrm>
              <a:off x="743040" y="1380960"/>
              <a:ext cx="1227600" cy="105624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155" name="object 4"/>
            <p:cNvSpPr/>
            <p:nvPr/>
          </p:nvSpPr>
          <p:spPr>
            <a:xfrm>
              <a:off x="1838160" y="1104840"/>
              <a:ext cx="646560" cy="56088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156" name="object 6"/>
          <p:cNvSpPr/>
          <p:nvPr/>
        </p:nvSpPr>
        <p:spPr>
          <a:xfrm>
            <a:off x="3800520" y="5229360"/>
            <a:ext cx="722880" cy="61812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pic>
        <p:nvPicPr>
          <p:cNvPr id="157" name="object 9" descr=""/>
          <p:cNvPicPr/>
          <p:nvPr/>
        </p:nvPicPr>
        <p:blipFill>
          <a:blip r:embed="rId1"/>
          <a:stretch/>
        </p:blipFill>
        <p:spPr>
          <a:xfrm>
            <a:off x="676440" y="6467400"/>
            <a:ext cx="2142000" cy="199080"/>
          </a:xfrm>
          <a:prstGeom prst="rect">
            <a:avLst/>
          </a:prstGeom>
          <a:ln w="0">
            <a:noFill/>
          </a:ln>
        </p:spPr>
      </p:pic>
      <p:sp>
        <p:nvSpPr>
          <p:cNvPr id="158" name="PlaceHolder 1"/>
          <p:cNvSpPr>
            <a:spLocks noGrp="1"/>
          </p:cNvSpPr>
          <p:nvPr>
            <p:ph type="sldNum" idx="10"/>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59" name="Text Box 12"/>
          <p:cNvSpPr/>
          <p:nvPr/>
        </p:nvSpPr>
        <p:spPr>
          <a:xfrm>
            <a:off x="2286000" y="1447920"/>
            <a:ext cx="7542000" cy="10311480"/>
          </a:xfrm>
          <a:prstGeom prst="rect">
            <a:avLst/>
          </a:prstGeom>
          <a:noFill/>
          <a:ln w="0">
            <a:noFill/>
          </a:ln>
        </p:spPr>
        <p:style>
          <a:lnRef idx="0"/>
          <a:fillRef idx="0"/>
          <a:effectRef idx="0"/>
          <a:fontRef idx="minor"/>
        </p:style>
        <p:txBody>
          <a:bodyPr lIns="90000" rIns="90000" tIns="45000" bIns="45000" anchor="t">
            <a:noAutofit/>
          </a:bodyPr>
          <a:p>
            <a:pPr>
              <a:lnSpc>
                <a:spcPct val="175000"/>
              </a:lnSpc>
              <a:buNone/>
              <a:tabLst>
                <a:tab algn="l" pos="0"/>
              </a:tabLst>
            </a:pPr>
            <a:r>
              <a:rPr b="1" lang="en-US" sz="2000" spc="-1" strike="noStrike">
                <a:solidFill>
                  <a:srgbClr val="00002e"/>
                </a:solidFill>
                <a:latin typeface="Nunito"/>
                <a:ea typeface="Nunito"/>
              </a:rPr>
              <a:t>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Name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a:t>
            </a:r>
            <a:r>
              <a:rPr b="1" lang="en-GB" sz="2000" spc="-1" strike="noStrike">
                <a:solidFill>
                  <a:srgbClr val="00002e"/>
                </a:solidFill>
                <a:latin typeface="Nunito"/>
                <a:ea typeface="Nunito"/>
              </a:rPr>
              <a:t>Premkumar M</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NM.ID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au730321104035</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RegNo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730321104035</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Dept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BE - CSE</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Year       : 3</a:t>
            </a:r>
            <a:r>
              <a:rPr b="1" lang="en-US" sz="2000" spc="-1" strike="noStrike" baseline="33000">
                <a:solidFill>
                  <a:srgbClr val="00002e"/>
                </a:solidFill>
                <a:latin typeface="Nunito"/>
                <a:ea typeface="Nunito"/>
              </a:rPr>
              <a:t>rd</a:t>
            </a:r>
            <a:r>
              <a:rPr b="1" lang="en-US" sz="2000" spc="-1" strike="noStrike">
                <a:solidFill>
                  <a:srgbClr val="00002e"/>
                </a:solidFill>
                <a:latin typeface="Nunito"/>
                <a:ea typeface="Nunito"/>
              </a:rPr>
              <a:t> - year</a:t>
            </a:r>
            <a:endParaRPr b="0" lang="en-IN" sz="2000" spc="-1" strike="noStrike">
              <a:latin typeface="Arial"/>
            </a:endParaRPr>
          </a:p>
          <a:p>
            <a:pPr>
              <a:lnSpc>
                <a:spcPct val="175000"/>
              </a:lnSpc>
              <a:buNone/>
              <a:tabLst>
                <a:tab algn="l" pos="0"/>
              </a:tabLst>
            </a:pPr>
            <a:r>
              <a:rPr b="1" lang="en-US" sz="2000" spc="-1" strike="noStrike">
                <a:solidFill>
                  <a:srgbClr val="00002e"/>
                </a:solidFill>
                <a:latin typeface="Nunito"/>
                <a:ea typeface="Nunito"/>
              </a:rPr>
              <a:t>        </a:t>
            </a:r>
            <a:r>
              <a:rPr b="1" lang="en-US" sz="2000" spc="-1" strike="noStrike">
                <a:solidFill>
                  <a:srgbClr val="00002e"/>
                </a:solidFill>
                <a:latin typeface="Nunito"/>
                <a:ea typeface="Nunito"/>
              </a:rPr>
              <a:t>College </a:t>
            </a:r>
            <a:r>
              <a:rPr b="1" lang="en-GB" sz="2000" spc="-1" strike="noStrike">
                <a:solidFill>
                  <a:srgbClr val="00002e"/>
                </a:solidFill>
                <a:latin typeface="Nunito"/>
                <a:ea typeface="Nunito"/>
              </a:rPr>
              <a:t>   </a:t>
            </a:r>
            <a:r>
              <a:rPr b="1" lang="en-US" sz="2000" spc="-1" strike="noStrike">
                <a:solidFill>
                  <a:srgbClr val="00002e"/>
                </a:solidFill>
                <a:latin typeface="Nunito"/>
                <a:ea typeface="Nunito"/>
              </a:rPr>
              <a:t>: Builders Engineering College </a:t>
            </a:r>
            <a:endParaRPr b="0" lang="en-IN" sz="2000" spc="-1" strike="noStrike">
              <a:latin typeface="Arial"/>
            </a:endParaRPr>
          </a:p>
        </p:txBody>
      </p:sp>
      <p:sp>
        <p:nvSpPr>
          <p:cNvPr id="160" name=""/>
          <p:cNvSpPr/>
          <p:nvPr/>
        </p:nvSpPr>
        <p:spPr>
          <a:xfrm>
            <a:off x="3276000" y="360000"/>
            <a:ext cx="4139280" cy="542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3200" spc="-1" strike="noStrike">
                <a:solidFill>
                  <a:srgbClr val="000000"/>
                </a:solidFill>
                <a:latin typeface="Arial"/>
                <a:ea typeface="DejaVu Sans"/>
              </a:rPr>
              <a:t>Next word predictor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object 6" descr=""/>
          <p:cNvPicPr/>
          <p:nvPr/>
        </p:nvPicPr>
        <p:blipFill>
          <a:blip r:embed="rId1"/>
          <a:stretch/>
        </p:blipFill>
        <p:spPr>
          <a:xfrm>
            <a:off x="1666800" y="6467400"/>
            <a:ext cx="75240" cy="176760"/>
          </a:xfrm>
          <a:prstGeom prst="rect">
            <a:avLst/>
          </a:prstGeom>
          <a:ln w="0">
            <a:noFill/>
          </a:ln>
        </p:spPr>
      </p:pic>
      <p:sp>
        <p:nvSpPr>
          <p:cNvPr id="239" name="PlaceHolder 1"/>
          <p:cNvSpPr>
            <a:spLocks noGrp="1"/>
          </p:cNvSpPr>
          <p:nvPr>
            <p:ph type="title"/>
          </p:nvPr>
        </p:nvSpPr>
        <p:spPr>
          <a:xfrm>
            <a:off x="558000" y="385560"/>
            <a:ext cx="9763200" cy="1157760"/>
          </a:xfrm>
          <a:prstGeom prst="rect">
            <a:avLst/>
          </a:prstGeom>
          <a:noFill/>
          <a:ln w="0">
            <a:noFill/>
          </a:ln>
        </p:spPr>
        <p:txBody>
          <a:bodyPr lIns="0" rIns="0" tIns="13320" bIns="0" anchor="t">
            <a:noAutofit/>
          </a:bodyPr>
          <a:p>
            <a:pPr marL="209520">
              <a:lnSpc>
                <a:spcPct val="100000"/>
              </a:lnSpc>
              <a:spcBef>
                <a:spcPts val="105"/>
              </a:spcBef>
              <a:buNone/>
            </a:pPr>
            <a:r>
              <a:rPr b="1" lang="en-IN" sz="4800" spc="-60" strike="noStrike">
                <a:solidFill>
                  <a:srgbClr val="000000"/>
                </a:solidFill>
                <a:latin typeface="Trebuchet MS"/>
              </a:rPr>
              <a:t>RESULTS</a:t>
            </a:r>
            <a:endParaRPr b="0" lang="en-IN" sz="4800" spc="-1" strike="noStrike">
              <a:latin typeface="Arial"/>
            </a:endParaRPr>
          </a:p>
        </p:txBody>
      </p:sp>
      <p:sp>
        <p:nvSpPr>
          <p:cNvPr id="240" name="PlaceHolder 2"/>
          <p:cNvSpPr>
            <a:spLocks noGrp="1"/>
          </p:cNvSpPr>
          <p:nvPr>
            <p:ph type="sldNum" idx="19"/>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pic>
        <p:nvPicPr>
          <p:cNvPr id="241" name="" descr=""/>
          <p:cNvPicPr/>
          <p:nvPr/>
        </p:nvPicPr>
        <p:blipFill>
          <a:blip r:embed="rId2"/>
          <a:stretch/>
        </p:blipFill>
        <p:spPr>
          <a:xfrm>
            <a:off x="2160000" y="1536480"/>
            <a:ext cx="7199280" cy="3862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1" name="object 2"/>
          <p:cNvSpPr/>
          <p:nvPr/>
        </p:nvSpPr>
        <p:spPr>
          <a:xfrm>
            <a:off x="360" y="0"/>
            <a:ext cx="12191040" cy="685692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62" name="object 3"/>
          <p:cNvGrpSpPr/>
          <p:nvPr/>
        </p:nvGrpSpPr>
        <p:grpSpPr>
          <a:xfrm>
            <a:off x="7448760" y="0"/>
            <a:ext cx="4742640" cy="6857640"/>
            <a:chOff x="7448760" y="0"/>
            <a:chExt cx="4742640" cy="6857640"/>
          </a:xfrm>
        </p:grpSpPr>
        <p:sp>
          <p:nvSpPr>
            <p:cNvPr id="163" name="object 4"/>
            <p:cNvSpPr/>
            <p:nvPr/>
          </p:nvSpPr>
          <p:spPr>
            <a:xfrm>
              <a:off x="9377280" y="4680"/>
              <a:ext cx="1217520" cy="685260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64" name="object 5"/>
            <p:cNvSpPr/>
            <p:nvPr/>
          </p:nvSpPr>
          <p:spPr>
            <a:xfrm>
              <a:off x="7448760" y="3695040"/>
              <a:ext cx="4742280" cy="316260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65" name="object 6"/>
            <p:cNvSpPr/>
            <p:nvPr/>
          </p:nvSpPr>
          <p:spPr>
            <a:xfrm>
              <a:off x="9182160" y="0"/>
              <a:ext cx="3008880" cy="685692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66" name="object 7"/>
            <p:cNvSpPr/>
            <p:nvPr/>
          </p:nvSpPr>
          <p:spPr>
            <a:xfrm>
              <a:off x="9603000" y="0"/>
              <a:ext cx="2588400" cy="685692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67" name="object 8"/>
            <p:cNvSpPr/>
            <p:nvPr/>
          </p:nvSpPr>
          <p:spPr>
            <a:xfrm>
              <a:off x="8934480" y="3048120"/>
              <a:ext cx="3256560" cy="380880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68" name="object 9"/>
            <p:cNvSpPr/>
            <p:nvPr/>
          </p:nvSpPr>
          <p:spPr>
            <a:xfrm>
              <a:off x="9338040" y="0"/>
              <a:ext cx="2853360" cy="685692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69" name="object 10"/>
            <p:cNvSpPr/>
            <p:nvPr/>
          </p:nvSpPr>
          <p:spPr>
            <a:xfrm>
              <a:off x="10896480" y="0"/>
              <a:ext cx="1294200" cy="685692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70" name="object 11"/>
            <p:cNvSpPr/>
            <p:nvPr/>
          </p:nvSpPr>
          <p:spPr>
            <a:xfrm>
              <a:off x="10936080" y="0"/>
              <a:ext cx="1254960" cy="685692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71" name="object 12"/>
            <p:cNvSpPr/>
            <p:nvPr/>
          </p:nvSpPr>
          <p:spPr>
            <a:xfrm>
              <a:off x="10372680" y="3591000"/>
              <a:ext cx="1818360" cy="326592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72" name="object 13"/>
          <p:cNvSpPr/>
          <p:nvPr/>
        </p:nvSpPr>
        <p:spPr>
          <a:xfrm>
            <a:off x="0" y="4010040"/>
            <a:ext cx="446760" cy="284688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73" name="object 14"/>
          <p:cNvSpPr/>
          <p:nvPr/>
        </p:nvSpPr>
        <p:spPr>
          <a:xfrm>
            <a:off x="9353520" y="5362560"/>
            <a:ext cx="456120" cy="45612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174" name="object 16"/>
          <p:cNvSpPr/>
          <p:nvPr/>
        </p:nvSpPr>
        <p:spPr>
          <a:xfrm>
            <a:off x="9353520" y="5896080"/>
            <a:ext cx="180000" cy="18000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175" name="PlaceHolder 1"/>
          <p:cNvSpPr>
            <a:spLocks noGrp="1"/>
          </p:cNvSpPr>
          <p:nvPr>
            <p:ph type="title"/>
          </p:nvPr>
        </p:nvSpPr>
        <p:spPr>
          <a:xfrm>
            <a:off x="558000" y="385560"/>
            <a:ext cx="9763200" cy="1605240"/>
          </a:xfrm>
          <a:prstGeom prst="rect">
            <a:avLst/>
          </a:prstGeom>
          <a:noFill/>
          <a:ln w="0">
            <a:noFill/>
          </a:ln>
        </p:spPr>
        <p:txBody>
          <a:bodyPr lIns="0" rIns="0" tIns="460800" bIns="0" anchor="t">
            <a:noAutofit/>
          </a:bodyPr>
          <a:p>
            <a:pPr marL="193680">
              <a:lnSpc>
                <a:spcPct val="100000"/>
              </a:lnSpc>
              <a:spcBef>
                <a:spcPts val="130"/>
              </a:spcBef>
              <a:buNone/>
            </a:pPr>
            <a:r>
              <a:rPr b="1" lang="en-GB" sz="4250" spc="-12" strike="noStrike">
                <a:solidFill>
                  <a:srgbClr val="000000"/>
                </a:solidFill>
                <a:latin typeface="Trebuchet MS"/>
              </a:rPr>
              <a:t>NEXT WORD PREDICTOR</a:t>
            </a:r>
            <a:endParaRPr b="0" lang="en-IN" sz="4250" spc="-1" strike="noStrike">
              <a:latin typeface="Arial"/>
            </a:endParaRPr>
          </a:p>
        </p:txBody>
      </p:sp>
      <p:grpSp>
        <p:nvGrpSpPr>
          <p:cNvPr id="176" name="object 18"/>
          <p:cNvGrpSpPr/>
          <p:nvPr/>
        </p:nvGrpSpPr>
        <p:grpSpPr>
          <a:xfrm>
            <a:off x="466560" y="6410160"/>
            <a:ext cx="3704040" cy="294120"/>
            <a:chOff x="466560" y="6410160"/>
            <a:chExt cx="3704040" cy="294120"/>
          </a:xfrm>
        </p:grpSpPr>
        <p:pic>
          <p:nvPicPr>
            <p:cNvPr id="177" name="object 19" descr=""/>
            <p:cNvPicPr/>
            <p:nvPr/>
          </p:nvPicPr>
          <p:blipFill>
            <a:blip r:embed="rId1"/>
            <a:stretch/>
          </p:blipFill>
          <p:spPr>
            <a:xfrm>
              <a:off x="676440" y="6467400"/>
              <a:ext cx="2142000" cy="199080"/>
            </a:xfrm>
            <a:prstGeom prst="rect">
              <a:avLst/>
            </a:prstGeom>
            <a:ln w="0">
              <a:noFill/>
            </a:ln>
          </p:spPr>
        </p:pic>
        <p:pic>
          <p:nvPicPr>
            <p:cNvPr id="178" name="object 20" descr=""/>
            <p:cNvPicPr/>
            <p:nvPr/>
          </p:nvPicPr>
          <p:blipFill>
            <a:blip r:embed="rId2"/>
            <a:stretch/>
          </p:blipFill>
          <p:spPr>
            <a:xfrm>
              <a:off x="466560" y="6410160"/>
              <a:ext cx="3704040" cy="294120"/>
            </a:xfrm>
            <a:prstGeom prst="rect">
              <a:avLst/>
            </a:prstGeom>
            <a:ln w="0">
              <a:noFill/>
            </a:ln>
          </p:spPr>
        </p:pic>
      </p:grpSp>
      <p:sp>
        <p:nvSpPr>
          <p:cNvPr id="179" name="PlaceHolder 2"/>
          <p:cNvSpPr>
            <a:spLocks noGrp="1"/>
          </p:cNvSpPr>
          <p:nvPr>
            <p:ph type="sldNum" idx="11"/>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180" name="Text Box 22"/>
          <p:cNvSpPr/>
          <p:nvPr/>
        </p:nvSpPr>
        <p:spPr>
          <a:xfrm>
            <a:off x="1706040" y="2232000"/>
            <a:ext cx="7811280" cy="233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2400" spc="-1" strike="noStrike">
                <a:solidFill>
                  <a:srgbClr val="000000"/>
                </a:solidFill>
                <a:latin typeface="Noto Sans"/>
                <a:ea typeface="DejaVu Sans"/>
              </a:rPr>
              <a:t>A "next word predictor" is a type of language model that attempts to predict the most likely word to follow a given sequence of words in a text. These models are typically based on statistical or machine learning techniques, often utilizing neural networks, to analyze patterns in large amounts of text data.</a:t>
            </a:r>
            <a:endParaRPr b="0" lang="en-IN" sz="2400" spc="-1" strike="noStrike">
              <a:latin typeface="Arial"/>
            </a:endParaRPr>
          </a:p>
          <a:p>
            <a:pPr>
              <a:lnSpc>
                <a:spcPct val="100000"/>
              </a:lnSpc>
              <a:buNone/>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1" name="object 2"/>
          <p:cNvSpPr/>
          <p:nvPr/>
        </p:nvSpPr>
        <p:spPr>
          <a:xfrm>
            <a:off x="-360" y="0"/>
            <a:ext cx="12191040" cy="685692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182" name="object 3"/>
          <p:cNvGrpSpPr/>
          <p:nvPr/>
        </p:nvGrpSpPr>
        <p:grpSpPr>
          <a:xfrm>
            <a:off x="7448760" y="0"/>
            <a:ext cx="4742640" cy="6857640"/>
            <a:chOff x="7448760" y="0"/>
            <a:chExt cx="4742640" cy="6857640"/>
          </a:xfrm>
        </p:grpSpPr>
        <p:sp>
          <p:nvSpPr>
            <p:cNvPr id="183" name="object 4"/>
            <p:cNvSpPr/>
            <p:nvPr/>
          </p:nvSpPr>
          <p:spPr>
            <a:xfrm>
              <a:off x="9377280" y="4680"/>
              <a:ext cx="1217520" cy="6852600"/>
            </a:xfrm>
            <a:custGeom>
              <a:avLst/>
              <a:gdLst/>
              <a:ahLst/>
              <a:rect l="l" t="t" r="r" b="b"/>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84" name="object 5"/>
            <p:cNvSpPr/>
            <p:nvPr/>
          </p:nvSpPr>
          <p:spPr>
            <a:xfrm>
              <a:off x="7448760" y="3695040"/>
              <a:ext cx="4742280" cy="3162600"/>
            </a:xfrm>
            <a:custGeom>
              <a:avLst/>
              <a:gdLst/>
              <a:ahLst/>
              <a:rect l="l" t="t" r="r" b="b"/>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85" name="object 6"/>
            <p:cNvSpPr/>
            <p:nvPr/>
          </p:nvSpPr>
          <p:spPr>
            <a:xfrm>
              <a:off x="9182160" y="0"/>
              <a:ext cx="3008880" cy="685692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86" name="object 7"/>
            <p:cNvSpPr/>
            <p:nvPr/>
          </p:nvSpPr>
          <p:spPr>
            <a:xfrm>
              <a:off x="9603000" y="0"/>
              <a:ext cx="2588400" cy="685692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87" name="object 8"/>
            <p:cNvSpPr/>
            <p:nvPr/>
          </p:nvSpPr>
          <p:spPr>
            <a:xfrm>
              <a:off x="8934480" y="3048120"/>
              <a:ext cx="3256560" cy="380880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88" name="object 9"/>
            <p:cNvSpPr/>
            <p:nvPr/>
          </p:nvSpPr>
          <p:spPr>
            <a:xfrm>
              <a:off x="9338040" y="0"/>
              <a:ext cx="2853360" cy="685692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89" name="object 10"/>
            <p:cNvSpPr/>
            <p:nvPr/>
          </p:nvSpPr>
          <p:spPr>
            <a:xfrm>
              <a:off x="10896480" y="0"/>
              <a:ext cx="1294200" cy="685692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90" name="object 11"/>
            <p:cNvSpPr/>
            <p:nvPr/>
          </p:nvSpPr>
          <p:spPr>
            <a:xfrm>
              <a:off x="10936080" y="0"/>
              <a:ext cx="1254960" cy="685692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91" name="object 12"/>
            <p:cNvSpPr/>
            <p:nvPr/>
          </p:nvSpPr>
          <p:spPr>
            <a:xfrm>
              <a:off x="10372680" y="3591000"/>
              <a:ext cx="1818360" cy="326592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192" name="object 13"/>
          <p:cNvSpPr/>
          <p:nvPr/>
        </p:nvSpPr>
        <p:spPr>
          <a:xfrm>
            <a:off x="0" y="4010040"/>
            <a:ext cx="446760" cy="284688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93" name="object 15"/>
          <p:cNvSpPr/>
          <p:nvPr/>
        </p:nvSpPr>
        <p:spPr>
          <a:xfrm>
            <a:off x="7362720" y="447840"/>
            <a:ext cx="360720" cy="36072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194" name="object 16"/>
          <p:cNvSpPr/>
          <p:nvPr/>
        </p:nvSpPr>
        <p:spPr>
          <a:xfrm>
            <a:off x="11010960" y="5610240"/>
            <a:ext cx="646560" cy="64656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195" name="object 17" descr=""/>
          <p:cNvPicPr/>
          <p:nvPr/>
        </p:nvPicPr>
        <p:blipFill>
          <a:blip r:embed="rId1"/>
          <a:stretch/>
        </p:blipFill>
        <p:spPr>
          <a:xfrm>
            <a:off x="10686960" y="6134040"/>
            <a:ext cx="246600" cy="246600"/>
          </a:xfrm>
          <a:prstGeom prst="rect">
            <a:avLst/>
          </a:prstGeom>
          <a:ln w="0">
            <a:noFill/>
          </a:ln>
        </p:spPr>
      </p:pic>
      <p:grpSp>
        <p:nvGrpSpPr>
          <p:cNvPr id="196" name="object 18"/>
          <p:cNvGrpSpPr/>
          <p:nvPr/>
        </p:nvGrpSpPr>
        <p:grpSpPr>
          <a:xfrm>
            <a:off x="469080" y="3681000"/>
            <a:ext cx="3850560" cy="3244320"/>
            <a:chOff x="469080" y="3681000"/>
            <a:chExt cx="3850560" cy="3244320"/>
          </a:xfrm>
        </p:grpSpPr>
        <p:pic>
          <p:nvPicPr>
            <p:cNvPr id="197" name="object 19" descr=""/>
            <p:cNvPicPr/>
            <p:nvPr/>
          </p:nvPicPr>
          <p:blipFill>
            <a:blip r:embed="rId2"/>
            <a:stretch/>
          </p:blipFill>
          <p:spPr>
            <a:xfrm>
              <a:off x="615600" y="6631200"/>
              <a:ext cx="3704040" cy="294120"/>
            </a:xfrm>
            <a:prstGeom prst="rect">
              <a:avLst/>
            </a:prstGeom>
            <a:ln w="0">
              <a:noFill/>
            </a:ln>
          </p:spPr>
        </p:pic>
        <p:pic>
          <p:nvPicPr>
            <p:cNvPr id="198" name="object 20" descr=""/>
            <p:cNvPicPr/>
            <p:nvPr/>
          </p:nvPicPr>
          <p:blipFill>
            <a:blip r:embed="rId3"/>
            <a:stretch/>
          </p:blipFill>
          <p:spPr>
            <a:xfrm>
              <a:off x="469080" y="3681000"/>
              <a:ext cx="1732320" cy="3008880"/>
            </a:xfrm>
            <a:prstGeom prst="rect">
              <a:avLst/>
            </a:prstGeom>
            <a:ln w="0">
              <a:noFill/>
            </a:ln>
          </p:spPr>
        </p:pic>
      </p:grpSp>
      <p:sp>
        <p:nvSpPr>
          <p:cNvPr id="199" name="PlaceHolder 1"/>
          <p:cNvSpPr>
            <a:spLocks noGrp="1"/>
          </p:cNvSpPr>
          <p:nvPr>
            <p:ph type="title"/>
          </p:nvPr>
        </p:nvSpPr>
        <p:spPr>
          <a:xfrm>
            <a:off x="558000" y="385560"/>
            <a:ext cx="9763200" cy="1217880"/>
          </a:xfrm>
          <a:prstGeom prst="rect">
            <a:avLst/>
          </a:prstGeom>
          <a:noFill/>
          <a:ln w="0">
            <a:noFill/>
          </a:ln>
        </p:spPr>
        <p:txBody>
          <a:bodyPr lIns="0" rIns="0" tIns="73440" bIns="0" anchor="t">
            <a:noAutofit/>
          </a:bodyPr>
          <a:p>
            <a:pPr marL="193680">
              <a:lnSpc>
                <a:spcPct val="100000"/>
              </a:lnSpc>
              <a:spcBef>
                <a:spcPts val="105"/>
              </a:spcBef>
              <a:buNone/>
            </a:pPr>
            <a:r>
              <a:rPr b="1" lang="en-IN" sz="4800" spc="-12" strike="noStrike">
                <a:solidFill>
                  <a:srgbClr val="000000"/>
                </a:solidFill>
                <a:latin typeface="Trebuchet MS"/>
              </a:rPr>
              <a:t>AGENDA</a:t>
            </a:r>
            <a:endParaRPr b="0" lang="en-IN" sz="4800" spc="-1" strike="noStrike">
              <a:latin typeface="Arial"/>
            </a:endParaRPr>
          </a:p>
        </p:txBody>
      </p:sp>
      <p:sp>
        <p:nvSpPr>
          <p:cNvPr id="200" name="PlaceHolder 2"/>
          <p:cNvSpPr>
            <a:spLocks noGrp="1"/>
          </p:cNvSpPr>
          <p:nvPr>
            <p:ph type="sldNum" idx="12"/>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01" name="Text Box 22"/>
          <p:cNvSpPr/>
          <p:nvPr/>
        </p:nvSpPr>
        <p:spPr>
          <a:xfrm>
            <a:off x="2782440" y="1447920"/>
            <a:ext cx="6557760" cy="4867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60000"/>
              </a:lnSpc>
              <a:buClr>
                <a:srgbClr val="000000"/>
              </a:buClr>
              <a:buFont typeface="Arial"/>
              <a:buChar char="•"/>
            </a:pPr>
            <a:r>
              <a:rPr b="0" lang="en-US" sz="2800" spc="-1" strike="noStrike">
                <a:solidFill>
                  <a:srgbClr val="000000"/>
                </a:solidFill>
                <a:latin typeface="Arial"/>
                <a:ea typeface="DejaVu Sans"/>
              </a:rPr>
              <a:t>Introduction and Overview</a:t>
            </a:r>
            <a:endParaRPr b="0" lang="en-IN" sz="2800" spc="-1" strike="noStrike">
              <a:latin typeface="Arial"/>
            </a:endParaRPr>
          </a:p>
          <a:p>
            <a:pPr marL="285840" indent="-285840">
              <a:lnSpc>
                <a:spcPct val="160000"/>
              </a:lnSpc>
              <a:buClr>
                <a:srgbClr val="000000"/>
              </a:buClr>
              <a:buFont typeface="Arial"/>
              <a:buChar char="•"/>
            </a:pPr>
            <a:r>
              <a:rPr b="0" lang="en-US" sz="2800" spc="-1" strike="noStrike">
                <a:solidFill>
                  <a:srgbClr val="000000"/>
                </a:solidFill>
                <a:latin typeface="Arial"/>
                <a:ea typeface="DejaVu Sans"/>
              </a:rPr>
              <a:t>Project Scope and Requirement</a:t>
            </a:r>
            <a:r>
              <a:rPr b="0" lang="en-GB" sz="2800" spc="-1" strike="noStrike">
                <a:solidFill>
                  <a:srgbClr val="000000"/>
                </a:solidFill>
                <a:latin typeface="Arial"/>
                <a:ea typeface="DejaVu Sans"/>
              </a:rPr>
              <a:t>	</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Data Collection and Preprocessing</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Model Selection and Development</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Integration and Deployment</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Testing and Evaluation</a:t>
            </a:r>
            <a:endParaRPr b="0" lang="en-IN" sz="2800" spc="-1" strike="noStrike">
              <a:latin typeface="Arial"/>
            </a:endParaRPr>
          </a:p>
          <a:p>
            <a:pPr marL="285840" indent="-285840">
              <a:lnSpc>
                <a:spcPct val="160000"/>
              </a:lnSpc>
              <a:buClr>
                <a:srgbClr val="000000"/>
              </a:buClr>
              <a:buFont typeface="Arial"/>
              <a:buChar char="•"/>
            </a:pPr>
            <a:r>
              <a:rPr b="0" lang="en-GB" sz="2800" spc="-1" strike="noStrike">
                <a:solidFill>
                  <a:srgbClr val="000000"/>
                </a:solidFill>
                <a:latin typeface="Arial"/>
                <a:ea typeface="DejaVu Sans"/>
              </a:rPr>
              <a:t>Documentation and User Support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 name="object 2"/>
          <p:cNvGrpSpPr/>
          <p:nvPr/>
        </p:nvGrpSpPr>
        <p:grpSpPr>
          <a:xfrm>
            <a:off x="6638760" y="3170520"/>
            <a:ext cx="2761200" cy="3256560"/>
            <a:chOff x="6638760" y="3170520"/>
            <a:chExt cx="2761200" cy="3256560"/>
          </a:xfrm>
        </p:grpSpPr>
        <p:pic>
          <p:nvPicPr>
            <p:cNvPr id="203" name="object 5" descr=""/>
            <p:cNvPicPr/>
            <p:nvPr/>
          </p:nvPicPr>
          <p:blipFill>
            <a:blip r:embed="rId1"/>
            <a:stretch/>
          </p:blipFill>
          <p:spPr>
            <a:xfrm>
              <a:off x="6638760" y="3170520"/>
              <a:ext cx="2761200" cy="3256560"/>
            </a:xfrm>
            <a:prstGeom prst="rect">
              <a:avLst/>
            </a:prstGeom>
            <a:ln w="0">
              <a:noFill/>
            </a:ln>
          </p:spPr>
        </p:pic>
      </p:grpSp>
      <p:sp>
        <p:nvSpPr>
          <p:cNvPr id="204" name="PlaceHolder 1"/>
          <p:cNvSpPr>
            <a:spLocks noGrp="1"/>
          </p:cNvSpPr>
          <p:nvPr>
            <p:ph type="title"/>
          </p:nvPr>
        </p:nvSpPr>
        <p:spPr>
          <a:xfrm>
            <a:off x="936000" y="200520"/>
            <a:ext cx="5637600" cy="1310760"/>
          </a:xfrm>
          <a:prstGeom prst="rect">
            <a:avLst/>
          </a:prstGeom>
          <a:noFill/>
          <a:ln w="0">
            <a:noFill/>
          </a:ln>
        </p:spPr>
        <p:txBody>
          <a:bodyPr lIns="0" rIns="0" tIns="16560" bIns="0" anchor="t">
            <a:noAutofit/>
          </a:bodyPr>
          <a:p>
            <a:pPr marL="12600">
              <a:lnSpc>
                <a:spcPct val="100000"/>
              </a:lnSpc>
              <a:spcBef>
                <a:spcPts val="130"/>
              </a:spcBef>
              <a:buNone/>
              <a:tabLst>
                <a:tab algn="l" pos="2728080"/>
              </a:tabLst>
            </a:pPr>
            <a:r>
              <a:rPr b="1" lang="en-IN" sz="4250" spc="-12" strike="noStrike">
                <a:solidFill>
                  <a:srgbClr val="000000"/>
                </a:solidFill>
                <a:latin typeface="Trebuchet MS"/>
              </a:rPr>
              <a:t>PROBLEM</a:t>
            </a:r>
            <a:r>
              <a:rPr b="1" lang="en-IN" sz="4250" spc="-1" strike="noStrike">
                <a:solidFill>
                  <a:srgbClr val="000000"/>
                </a:solidFill>
                <a:latin typeface="Trebuchet MS"/>
              </a:rPr>
              <a:t>	</a:t>
            </a:r>
            <a:r>
              <a:rPr b="1" lang="en-IN" sz="4250" spc="-75" strike="noStrike">
                <a:solidFill>
                  <a:srgbClr val="000000"/>
                </a:solidFill>
                <a:latin typeface="Trebuchet MS"/>
              </a:rPr>
              <a:t>STATEMENT</a:t>
            </a:r>
            <a:endParaRPr b="0" lang="en-IN" sz="4250" spc="-1" strike="noStrike">
              <a:latin typeface="Arial"/>
            </a:endParaRPr>
          </a:p>
        </p:txBody>
      </p:sp>
      <p:pic>
        <p:nvPicPr>
          <p:cNvPr id="205" name="object 8" descr=""/>
          <p:cNvPicPr/>
          <p:nvPr/>
        </p:nvPicPr>
        <p:blipFill>
          <a:blip r:embed="rId2"/>
          <a:stretch/>
        </p:blipFill>
        <p:spPr>
          <a:xfrm>
            <a:off x="676440" y="6467400"/>
            <a:ext cx="2142000" cy="199080"/>
          </a:xfrm>
          <a:prstGeom prst="rect">
            <a:avLst/>
          </a:prstGeom>
          <a:ln w="0">
            <a:noFill/>
          </a:ln>
        </p:spPr>
      </p:pic>
      <p:sp>
        <p:nvSpPr>
          <p:cNvPr id="206" name="PlaceHolder 2"/>
          <p:cNvSpPr>
            <a:spLocks noGrp="1"/>
          </p:cNvSpPr>
          <p:nvPr>
            <p:ph type="sldNum" idx="13"/>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07" name="Text Box 10"/>
          <p:cNvSpPr/>
          <p:nvPr/>
        </p:nvSpPr>
        <p:spPr>
          <a:xfrm>
            <a:off x="900000" y="1620000"/>
            <a:ext cx="7747920" cy="467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The objective of this project is to develop a robust and efficient next word predictor that accurately anticipates the next word or phrase based on user input. The predictor should seamlessly integrate into existing text-based applications and provide real-time suggestions to enhance user typing experience.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GB" sz="2800" spc="-1" strike="noStrike">
                <a:solidFill>
                  <a:srgbClr val="000000"/>
                </a:solidFill>
                <a:latin typeface="Arial"/>
                <a:ea typeface="DejaVu Sans"/>
              </a:rPr>
              <a:t>Key Challenges</a:t>
            </a:r>
            <a:endParaRPr b="0" lang="en-IN" sz="2800" spc="-1" strike="noStrike">
              <a:latin typeface="Arial"/>
            </a:endParaRPr>
          </a:p>
          <a:p>
            <a:pPr>
              <a:lnSpc>
                <a:spcPct val="100000"/>
              </a:lnSpc>
              <a:buNone/>
            </a:pPr>
            <a:endParaRPr b="0" lang="en-IN" sz="2800" spc="-1" strike="noStrike">
              <a:latin typeface="Arial"/>
            </a:endParaRPr>
          </a:p>
          <a:p>
            <a:pPr marL="285840" indent="-285840">
              <a:lnSpc>
                <a:spcPct val="100000"/>
              </a:lnSpc>
              <a:buClr>
                <a:srgbClr val="000000"/>
              </a:buClr>
              <a:buFont typeface="Arial"/>
              <a:buChar char="•"/>
            </a:pPr>
            <a:r>
              <a:rPr b="0" lang="en-GB" sz="1800" spc="-1" strike="noStrike">
                <a:solidFill>
                  <a:srgbClr val="000000"/>
                </a:solidFill>
                <a:latin typeface="Arial"/>
                <a:ea typeface="DejaVu Sans"/>
              </a:rPr>
              <a:t>Data Collection and Preprocessing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Model Selection and Training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Real-time Performance</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Out-of-Vocabulary Handling</a:t>
            </a:r>
            <a:endParaRPr b="0" lang="en-IN" sz="1800" spc="-1" strike="noStrike">
              <a:latin typeface="Arial"/>
            </a:endParaRPr>
          </a:p>
          <a:p>
            <a:pPr marL="285840" indent="-285840">
              <a:lnSpc>
                <a:spcPct val="140000"/>
              </a:lnSpc>
              <a:buClr>
                <a:srgbClr val="000000"/>
              </a:buClr>
              <a:buFont typeface="Arial"/>
              <a:buChar char="•"/>
            </a:pPr>
            <a:r>
              <a:rPr b="0" lang="en-GB" sz="1800" spc="-1" strike="noStrike">
                <a:solidFill>
                  <a:srgbClr val="000000"/>
                </a:solidFill>
                <a:latin typeface="Arial"/>
                <a:ea typeface="DejaVu Sans"/>
              </a:rPr>
              <a:t>User Engagement and Feedback</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8" name="object 2"/>
          <p:cNvGrpSpPr/>
          <p:nvPr/>
        </p:nvGrpSpPr>
        <p:grpSpPr>
          <a:xfrm>
            <a:off x="7920000" y="3060000"/>
            <a:ext cx="3532680" cy="3808800"/>
            <a:chOff x="7920000" y="3060000"/>
            <a:chExt cx="3532680" cy="3808800"/>
          </a:xfrm>
        </p:grpSpPr>
        <p:sp>
          <p:nvSpPr>
            <p:cNvPr id="209" name="object 3"/>
            <p:cNvSpPr/>
            <p:nvPr/>
          </p:nvSpPr>
          <p:spPr>
            <a:xfrm>
              <a:off x="8615160" y="5774760"/>
              <a:ext cx="456120" cy="45612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10" name="object 4"/>
            <p:cNvSpPr/>
            <p:nvPr/>
          </p:nvSpPr>
          <p:spPr>
            <a:xfrm>
              <a:off x="8615160" y="6308280"/>
              <a:ext cx="180000" cy="18000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211" name="object 5" descr=""/>
            <p:cNvPicPr/>
            <p:nvPr/>
          </p:nvPicPr>
          <p:blipFill>
            <a:blip r:embed="rId1"/>
            <a:stretch/>
          </p:blipFill>
          <p:spPr>
            <a:xfrm>
              <a:off x="7920000" y="3060000"/>
              <a:ext cx="3532680" cy="3808800"/>
            </a:xfrm>
            <a:prstGeom prst="rect">
              <a:avLst/>
            </a:prstGeom>
            <a:ln w="0">
              <a:noFill/>
            </a:ln>
          </p:spPr>
        </p:pic>
      </p:grpSp>
      <p:sp>
        <p:nvSpPr>
          <p:cNvPr id="212" name="PlaceHolder 1"/>
          <p:cNvSpPr>
            <a:spLocks noGrp="1"/>
          </p:cNvSpPr>
          <p:nvPr>
            <p:ph type="title"/>
          </p:nvPr>
        </p:nvSpPr>
        <p:spPr>
          <a:xfrm>
            <a:off x="739800" y="289800"/>
            <a:ext cx="5263560" cy="1310760"/>
          </a:xfrm>
          <a:prstGeom prst="rect">
            <a:avLst/>
          </a:prstGeom>
          <a:noFill/>
          <a:ln w="0">
            <a:noFill/>
          </a:ln>
        </p:spPr>
        <p:txBody>
          <a:bodyPr lIns="0" rIns="0" tIns="16560" bIns="0" anchor="t">
            <a:noAutofit/>
          </a:bodyPr>
          <a:p>
            <a:pPr marL="12600">
              <a:lnSpc>
                <a:spcPct val="100000"/>
              </a:lnSpc>
              <a:spcBef>
                <a:spcPts val="130"/>
              </a:spcBef>
              <a:buNone/>
              <a:tabLst>
                <a:tab algn="l" pos="2643480"/>
              </a:tabLst>
            </a:pPr>
            <a:r>
              <a:rPr b="1" lang="en-IN" sz="4250" spc="-12" strike="noStrike">
                <a:solidFill>
                  <a:srgbClr val="000000"/>
                </a:solidFill>
                <a:latin typeface="Trebuchet MS"/>
              </a:rPr>
              <a:t>PROJECT</a:t>
            </a:r>
            <a:r>
              <a:rPr b="1" lang="en-IN" sz="4250" spc="-1" strike="noStrike">
                <a:solidFill>
                  <a:srgbClr val="000000"/>
                </a:solidFill>
                <a:latin typeface="Trebuchet MS"/>
              </a:rPr>
              <a:t>	</a:t>
            </a:r>
            <a:r>
              <a:rPr b="1" lang="en-IN" sz="4250" spc="-12" strike="noStrike">
                <a:solidFill>
                  <a:srgbClr val="000000"/>
                </a:solidFill>
                <a:latin typeface="Trebuchet MS"/>
              </a:rPr>
              <a:t>OVERVIEW</a:t>
            </a:r>
            <a:endParaRPr b="0" lang="en-IN" sz="4250" spc="-1" strike="noStrike">
              <a:latin typeface="Arial"/>
            </a:endParaRPr>
          </a:p>
        </p:txBody>
      </p:sp>
      <p:pic>
        <p:nvPicPr>
          <p:cNvPr id="213" name="object 8" descr=""/>
          <p:cNvPicPr/>
          <p:nvPr/>
        </p:nvPicPr>
        <p:blipFill>
          <a:blip r:embed="rId2"/>
          <a:stretch/>
        </p:blipFill>
        <p:spPr>
          <a:xfrm>
            <a:off x="676440" y="6467400"/>
            <a:ext cx="2142000" cy="199080"/>
          </a:xfrm>
          <a:prstGeom prst="rect">
            <a:avLst/>
          </a:prstGeom>
          <a:ln w="0">
            <a:noFill/>
          </a:ln>
        </p:spPr>
      </p:pic>
      <p:sp>
        <p:nvSpPr>
          <p:cNvPr id="214" name="PlaceHolder 2"/>
          <p:cNvSpPr>
            <a:spLocks noGrp="1"/>
          </p:cNvSpPr>
          <p:nvPr>
            <p:ph type="sldNum" idx="14"/>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15" name="Text Box 10"/>
          <p:cNvSpPr/>
          <p:nvPr/>
        </p:nvSpPr>
        <p:spPr>
          <a:xfrm>
            <a:off x="711360" y="1800720"/>
            <a:ext cx="8202960" cy="478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DejaVu Sans"/>
              </a:rPr>
              <a:t>Next Word Predictor aims to revolutionize text input experiences by accurately predicting the next word or phrase a user intends to type. Leveraging advanced natural language processing (NLP) techniques and machine learning algorithms, the project seeks to enhance typing efficiency, reduce cognitive load, and facilitate faster communication across various text-based applications.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2800" spc="-1" strike="noStrike">
                <a:solidFill>
                  <a:srgbClr val="000000"/>
                </a:solidFill>
                <a:latin typeface="Arial"/>
                <a:ea typeface="DejaVu Sans"/>
              </a:rPr>
              <a:t>Objectives</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GB" sz="1800" spc="-1" strike="noStrike">
                <a:solidFill>
                  <a:srgbClr val="000000"/>
                </a:solidFill>
                <a:latin typeface="Arial"/>
                <a:ea typeface="DejaVu Sans"/>
              </a:rPr>
              <a:t>1.</a:t>
            </a:r>
            <a:r>
              <a:rPr b="0" lang="en-US" sz="1800" spc="-1" strike="noStrike">
                <a:solidFill>
                  <a:srgbClr val="000000"/>
                </a:solidFill>
                <a:latin typeface="Arial"/>
                <a:ea typeface="DejaVu Sans"/>
              </a:rPr>
              <a:t>Develop a robust next word prediction system capable of accurately </a:t>
            </a:r>
            <a:r>
              <a:rPr b="0" lang="en-GB" sz="1800" spc="-1" strike="noStrike">
                <a:solidFill>
                  <a:srgbClr val="000000"/>
                </a:solidFill>
                <a:latin typeface="Arial"/>
                <a:ea typeface="DejaVu Sans"/>
              </a:rPr>
              <a:t>   </a:t>
            </a:r>
            <a:r>
              <a:rPr b="0" lang="en-US" sz="1800" spc="-1" strike="noStrike">
                <a:solidFill>
                  <a:srgbClr val="000000"/>
                </a:solidFill>
                <a:latin typeface="Arial"/>
                <a:ea typeface="DejaVu Sans"/>
              </a:rPr>
              <a:t>anticipating the next word or phrase based on user input.</a:t>
            </a:r>
            <a:endParaRPr b="0" lang="en-IN" sz="1800" spc="-1" strike="noStrike">
              <a:latin typeface="Arial"/>
            </a:endParaRPr>
          </a:p>
          <a:p>
            <a:pPr>
              <a:lnSpc>
                <a:spcPct val="100000"/>
              </a:lnSpc>
              <a:buNone/>
            </a:pPr>
            <a:r>
              <a:rPr b="0" lang="en-GB" sz="1800" spc="-1" strike="noStrike">
                <a:solidFill>
                  <a:srgbClr val="000000"/>
                </a:solidFill>
                <a:latin typeface="Arial"/>
                <a:ea typeface="DejaVu Sans"/>
              </a:rPr>
              <a:t>2.</a:t>
            </a:r>
            <a:r>
              <a:rPr b="0" lang="en-US" sz="1800" spc="-1" strike="noStrike">
                <a:solidFill>
                  <a:srgbClr val="000000"/>
                </a:solidFill>
                <a:latin typeface="Arial"/>
                <a:ea typeface="DejaVu Sans"/>
              </a:rPr>
              <a:t>Optimize prediction models for real-time performance and efficient resource </a:t>
            </a:r>
            <a:r>
              <a:rPr b="0" lang="en-GB" sz="1800" spc="-1" strike="noStrike">
                <a:solidFill>
                  <a:srgbClr val="000000"/>
                </a:solidFill>
                <a:latin typeface="Arial"/>
                <a:ea typeface="DejaVu Sans"/>
              </a:rPr>
              <a:t>        </a:t>
            </a:r>
            <a:r>
              <a:rPr b="0" lang="en-US" sz="1800" spc="-1" strike="noStrike">
                <a:solidFill>
                  <a:srgbClr val="000000"/>
                </a:solidFill>
                <a:latin typeface="Arial"/>
                <a:ea typeface="DejaVu Sans"/>
              </a:rPr>
              <a:t>utilization across different platforms (e.g., mobile devices, web browsers).</a:t>
            </a:r>
            <a:endParaRPr b="0" lang="en-IN" sz="1800" spc="-1" strike="noStrike">
              <a:latin typeface="Arial"/>
            </a:endParaRPr>
          </a:p>
          <a:p>
            <a:pPr>
              <a:lnSpc>
                <a:spcPct val="100000"/>
              </a:lnSpc>
              <a:buNone/>
            </a:pPr>
            <a:r>
              <a:rPr b="0" lang="en-GB" sz="1800" spc="-1" strike="noStrike">
                <a:solidFill>
                  <a:srgbClr val="000000"/>
                </a:solidFill>
                <a:latin typeface="Arial"/>
                <a:ea typeface="DejaVu Sans"/>
              </a:rPr>
              <a:t>3.</a:t>
            </a:r>
            <a:r>
              <a:rPr b="0" lang="en-US" sz="1800" spc="-1" strike="noStrike">
                <a:solidFill>
                  <a:srgbClr val="000000"/>
                </a:solidFill>
                <a:latin typeface="Arial"/>
                <a:ea typeface="DejaVu Sans"/>
              </a:rPr>
              <a:t>Implement strategies for handling out-of-vocabulary words and continuously improving prediction accuracy through user feedback and data-driven approaches.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object 2"/>
          <p:cNvSpPr/>
          <p:nvPr/>
        </p:nvSpPr>
        <p:spPr>
          <a:xfrm>
            <a:off x="9353520" y="5362560"/>
            <a:ext cx="456120" cy="45612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17" name="object 4"/>
          <p:cNvSpPr/>
          <p:nvPr/>
        </p:nvSpPr>
        <p:spPr>
          <a:xfrm>
            <a:off x="9353520" y="5896080"/>
            <a:ext cx="180000" cy="18000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18" name="PlaceHolder 1"/>
          <p:cNvSpPr>
            <a:spLocks noGrp="1"/>
          </p:cNvSpPr>
          <p:nvPr>
            <p:ph type="title"/>
          </p:nvPr>
        </p:nvSpPr>
        <p:spPr>
          <a:xfrm>
            <a:off x="208080" y="25560"/>
            <a:ext cx="9763200" cy="1667160"/>
          </a:xfrm>
          <a:prstGeom prst="rect">
            <a:avLst/>
          </a:prstGeom>
          <a:noFill/>
          <a:ln w="0">
            <a:noFill/>
          </a:ln>
        </p:spPr>
        <p:txBody>
          <a:bodyPr lIns="0" rIns="0" tIns="522720" bIns="0" anchor="t">
            <a:noAutofit/>
          </a:bodyPr>
          <a:p>
            <a:pPr marL="153720">
              <a:lnSpc>
                <a:spcPct val="100000"/>
              </a:lnSpc>
              <a:spcBef>
                <a:spcPts val="130"/>
              </a:spcBef>
              <a:buNone/>
            </a:pPr>
            <a:r>
              <a:rPr b="1" lang="en-IN" sz="3200" spc="-1" strike="noStrike">
                <a:solidFill>
                  <a:srgbClr val="000000"/>
                </a:solidFill>
                <a:latin typeface="Trebuchet MS"/>
              </a:rPr>
              <a:t>WHO</a:t>
            </a:r>
            <a:r>
              <a:rPr b="1" lang="en-IN" sz="3200" spc="-245" strike="noStrike">
                <a:solidFill>
                  <a:srgbClr val="000000"/>
                </a:solidFill>
                <a:latin typeface="Trebuchet MS"/>
              </a:rPr>
              <a:t> </a:t>
            </a:r>
            <a:r>
              <a:rPr b="1" lang="en-IN" sz="3200" spc="-1" strike="noStrike">
                <a:solidFill>
                  <a:srgbClr val="000000"/>
                </a:solidFill>
                <a:latin typeface="Trebuchet MS"/>
              </a:rPr>
              <a:t>ARE</a:t>
            </a:r>
            <a:r>
              <a:rPr b="1" lang="en-IN" sz="3200" spc="-72" strike="noStrike">
                <a:solidFill>
                  <a:srgbClr val="000000"/>
                </a:solidFill>
                <a:latin typeface="Trebuchet MS"/>
              </a:rPr>
              <a:t> </a:t>
            </a:r>
            <a:r>
              <a:rPr b="1" lang="en-IN" sz="3200" spc="-1" strike="noStrike">
                <a:solidFill>
                  <a:srgbClr val="000000"/>
                </a:solidFill>
                <a:latin typeface="Trebuchet MS"/>
              </a:rPr>
              <a:t>THE</a:t>
            </a:r>
            <a:r>
              <a:rPr b="1" lang="en-IN" sz="3200" spc="-55" strike="noStrike">
                <a:solidFill>
                  <a:srgbClr val="000000"/>
                </a:solidFill>
                <a:latin typeface="Trebuchet MS"/>
              </a:rPr>
              <a:t> </a:t>
            </a:r>
            <a:r>
              <a:rPr b="1" lang="en-IN" sz="3200" spc="-1" strike="noStrike">
                <a:solidFill>
                  <a:srgbClr val="000000"/>
                </a:solidFill>
                <a:latin typeface="Trebuchet MS"/>
              </a:rPr>
              <a:t>END</a:t>
            </a:r>
            <a:r>
              <a:rPr b="1" lang="en-IN" sz="3200" spc="-72" strike="noStrike">
                <a:solidFill>
                  <a:srgbClr val="000000"/>
                </a:solidFill>
                <a:latin typeface="Trebuchet MS"/>
              </a:rPr>
              <a:t> </a:t>
            </a:r>
            <a:r>
              <a:rPr b="1" lang="en-IN" sz="3200" spc="-12" strike="noStrike">
                <a:solidFill>
                  <a:srgbClr val="000000"/>
                </a:solidFill>
                <a:latin typeface="Trebuchet MS"/>
              </a:rPr>
              <a:t>USERS?</a:t>
            </a:r>
            <a:endParaRPr b="0" lang="en-IN" sz="3200" spc="-1" strike="noStrike">
              <a:latin typeface="Arial"/>
            </a:endParaRPr>
          </a:p>
        </p:txBody>
      </p:sp>
      <p:pic>
        <p:nvPicPr>
          <p:cNvPr id="219" name="object 6" descr=""/>
          <p:cNvPicPr/>
          <p:nvPr/>
        </p:nvPicPr>
        <p:blipFill>
          <a:blip r:embed="rId1"/>
          <a:stretch/>
        </p:blipFill>
        <p:spPr>
          <a:xfrm>
            <a:off x="723960" y="6172200"/>
            <a:ext cx="2180160" cy="484560"/>
          </a:xfrm>
          <a:prstGeom prst="rect">
            <a:avLst/>
          </a:prstGeom>
          <a:ln w="0">
            <a:noFill/>
          </a:ln>
        </p:spPr>
      </p:pic>
      <p:sp>
        <p:nvSpPr>
          <p:cNvPr id="220" name="PlaceHolder 2"/>
          <p:cNvSpPr>
            <a:spLocks noGrp="1"/>
          </p:cNvSpPr>
          <p:nvPr>
            <p:ph type="sldNum" idx="15"/>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21" name="Text Box 8"/>
          <p:cNvSpPr/>
          <p:nvPr/>
        </p:nvSpPr>
        <p:spPr>
          <a:xfrm>
            <a:off x="937080" y="1620000"/>
            <a:ext cx="7342200" cy="4314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000000"/>
                </a:solidFill>
                <a:latin typeface="Arial"/>
                <a:ea typeface="DejaVu Sans"/>
              </a:rPr>
              <a:t>The end users of the Next Word Predictor can vary across different contexts and applications. Here are some examples of potential end users: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Mobile Device Users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Desktop Software Users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People with Disabilities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Language Learners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Professionals</a:t>
            </a:r>
            <a:endParaRPr b="0" lang="en-IN" sz="2400" spc="-1" strike="noStrike">
              <a:latin typeface="Arial"/>
            </a:endParaRPr>
          </a:p>
          <a:p>
            <a:pPr marL="285840" indent="-285840">
              <a:lnSpc>
                <a:spcPct val="130000"/>
              </a:lnSpc>
              <a:buClr>
                <a:srgbClr val="000000"/>
              </a:buClr>
              <a:buFont typeface="Arial"/>
              <a:buChar char="•"/>
            </a:pPr>
            <a:r>
              <a:rPr b="0" lang="en-US" sz="2400" spc="-1" strike="noStrike">
                <a:solidFill>
                  <a:srgbClr val="000000"/>
                </a:solidFill>
                <a:latin typeface="Arial"/>
                <a:ea typeface="DejaVu Sans"/>
              </a:rPr>
              <a:t>Elderly Users</a:t>
            </a:r>
            <a:endParaRPr b="0" lang="en-IN" sz="2400" spc="-1" strike="noStrike">
              <a:latin typeface="Arial"/>
            </a:endParaRPr>
          </a:p>
          <a:p>
            <a:pPr marL="285840" indent="-285840">
              <a:lnSpc>
                <a:spcPct val="130000"/>
              </a:lnSpc>
              <a:buClr>
                <a:srgbClr val="000000"/>
              </a:buClr>
              <a:buFont typeface="Arial"/>
              <a:buChar char="•"/>
            </a:pPr>
            <a:r>
              <a:rPr b="0" lang="en-GB" sz="2400" spc="-1" strike="noStrike">
                <a:solidFill>
                  <a:srgbClr val="000000"/>
                </a:solidFill>
                <a:latin typeface="Arial"/>
                <a:ea typeface="DejaVu Sans"/>
              </a:rPr>
              <a:t>Students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object 3"/>
          <p:cNvSpPr/>
          <p:nvPr/>
        </p:nvSpPr>
        <p:spPr>
          <a:xfrm>
            <a:off x="9353520" y="5362560"/>
            <a:ext cx="456120" cy="45612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223" name="object 5"/>
          <p:cNvSpPr/>
          <p:nvPr/>
        </p:nvSpPr>
        <p:spPr>
          <a:xfrm>
            <a:off x="9353520" y="5896080"/>
            <a:ext cx="180000" cy="18000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224" name="PlaceHolder 1"/>
          <p:cNvSpPr>
            <a:spLocks noGrp="1"/>
          </p:cNvSpPr>
          <p:nvPr>
            <p:ph type="title"/>
          </p:nvPr>
        </p:nvSpPr>
        <p:spPr>
          <a:xfrm>
            <a:off x="144000" y="-396000"/>
            <a:ext cx="9763200" cy="1582560"/>
          </a:xfrm>
          <a:prstGeom prst="rect">
            <a:avLst/>
          </a:prstGeom>
          <a:noFill/>
          <a:ln w="0">
            <a:noFill/>
          </a:ln>
        </p:spPr>
        <p:txBody>
          <a:bodyPr lIns="0" rIns="0" tIns="485640" bIns="0" anchor="t">
            <a:noAutofit/>
          </a:bodyPr>
          <a:p>
            <a:pPr marL="12600">
              <a:lnSpc>
                <a:spcPct val="100000"/>
              </a:lnSpc>
              <a:spcBef>
                <a:spcPts val="105"/>
              </a:spcBef>
              <a:buNone/>
            </a:pPr>
            <a:r>
              <a:rPr b="1" lang="en-IN" sz="3600" spc="-12" strike="noStrike">
                <a:solidFill>
                  <a:srgbClr val="000000"/>
                </a:solidFill>
                <a:latin typeface="Trebuchet MS"/>
              </a:rPr>
              <a:t>SOLUTION</a:t>
            </a:r>
            <a:r>
              <a:rPr b="1" lang="en-IN" sz="3600" spc="-347" strike="noStrike">
                <a:solidFill>
                  <a:srgbClr val="000000"/>
                </a:solidFill>
                <a:latin typeface="Trebuchet MS"/>
              </a:rPr>
              <a:t> </a:t>
            </a:r>
            <a:r>
              <a:rPr b="1" lang="en-IN" sz="3600" spc="-1" strike="noStrike">
                <a:solidFill>
                  <a:srgbClr val="000000"/>
                </a:solidFill>
                <a:latin typeface="Trebuchet MS"/>
              </a:rPr>
              <a:t>AND</a:t>
            </a:r>
            <a:r>
              <a:rPr b="1" lang="en-IN" sz="3600" spc="-21" strike="noStrike">
                <a:solidFill>
                  <a:srgbClr val="000000"/>
                </a:solidFill>
                <a:latin typeface="Trebuchet MS"/>
              </a:rPr>
              <a:t> </a:t>
            </a:r>
            <a:r>
              <a:rPr b="1" lang="en-IN" sz="3600" spc="-1" strike="noStrike">
                <a:solidFill>
                  <a:srgbClr val="000000"/>
                </a:solidFill>
                <a:latin typeface="Trebuchet MS"/>
              </a:rPr>
              <a:t>ITS </a:t>
            </a:r>
            <a:r>
              <a:rPr b="1" lang="en-IN" sz="3600" spc="-21" strike="noStrike">
                <a:solidFill>
                  <a:srgbClr val="000000"/>
                </a:solidFill>
                <a:latin typeface="Trebuchet MS"/>
              </a:rPr>
              <a:t>VALUE</a:t>
            </a:r>
            <a:r>
              <a:rPr b="1" lang="en-IN" sz="3600" spc="-120" strike="noStrike">
                <a:solidFill>
                  <a:srgbClr val="000000"/>
                </a:solidFill>
                <a:latin typeface="Trebuchet MS"/>
              </a:rPr>
              <a:t> </a:t>
            </a:r>
            <a:r>
              <a:rPr b="1" lang="en-IN" sz="3600" spc="-12" strike="noStrike">
                <a:solidFill>
                  <a:srgbClr val="000000"/>
                </a:solidFill>
                <a:latin typeface="Trebuchet MS"/>
              </a:rPr>
              <a:t>PROPOSITION</a:t>
            </a:r>
            <a:endParaRPr b="0" lang="en-IN" sz="3600" spc="-1" strike="noStrike">
              <a:latin typeface="Arial"/>
            </a:endParaRPr>
          </a:p>
        </p:txBody>
      </p:sp>
      <p:pic>
        <p:nvPicPr>
          <p:cNvPr id="225" name="object 7" descr=""/>
          <p:cNvPicPr/>
          <p:nvPr/>
        </p:nvPicPr>
        <p:blipFill>
          <a:blip r:embed="rId1"/>
          <a:stretch/>
        </p:blipFill>
        <p:spPr>
          <a:xfrm>
            <a:off x="676440" y="6467400"/>
            <a:ext cx="2142000" cy="199080"/>
          </a:xfrm>
          <a:prstGeom prst="rect">
            <a:avLst/>
          </a:prstGeom>
          <a:ln w="0">
            <a:noFill/>
          </a:ln>
        </p:spPr>
      </p:pic>
      <p:sp>
        <p:nvSpPr>
          <p:cNvPr id="226" name="PlaceHolder 2"/>
          <p:cNvSpPr>
            <a:spLocks noGrp="1"/>
          </p:cNvSpPr>
          <p:nvPr>
            <p:ph type="sldNum" idx="16"/>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27" name="Text Box 9"/>
          <p:cNvSpPr/>
          <p:nvPr/>
        </p:nvSpPr>
        <p:spPr>
          <a:xfrm>
            <a:off x="1800000" y="1344240"/>
            <a:ext cx="7180920" cy="5322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800" spc="-1" strike="noStrike">
                <a:solidFill>
                  <a:srgbClr val="000000"/>
                </a:solidFill>
                <a:latin typeface="Arial"/>
                <a:ea typeface="DejaVu Sans"/>
              </a:rPr>
              <a:t>T</a:t>
            </a:r>
            <a:r>
              <a:rPr b="0" lang="en-US" sz="1800" spc="-1" strike="noStrike">
                <a:solidFill>
                  <a:srgbClr val="000000"/>
                </a:solidFill>
                <a:latin typeface="Arial"/>
                <a:ea typeface="DejaVu Sans"/>
              </a:rPr>
              <a:t>he Next Word Predictor is a cutting-edge predictive text technology designed to anticipate and suggest the next word or phrase as users type. Leveraging advanced natural language processing (NLP) algorithms and machine learning models, our solution revolutionizes text input experiences across various platforms and applications.</a:t>
            </a:r>
            <a:r>
              <a:rPr b="0" lang="en-GB" sz="1800" spc="-1" strike="noStrike">
                <a:solidFill>
                  <a:srgbClr val="000000"/>
                </a:solidFill>
                <a:latin typeface="Arial"/>
                <a:ea typeface="DejaVu Sans"/>
              </a:rPr>
              <a:t> </a:t>
            </a:r>
            <a:endParaRPr b="0" lang="en-IN" sz="1800" spc="-1" strike="noStrike">
              <a:latin typeface="Arial"/>
            </a:endParaRPr>
          </a:p>
          <a:p>
            <a:pPr>
              <a:lnSpc>
                <a:spcPct val="100000"/>
              </a:lnSpc>
              <a:buNone/>
            </a:pPr>
            <a:endParaRPr b="0" lang="en-IN" sz="1800" spc="-1" strike="noStrike">
              <a:latin typeface="Arial"/>
            </a:endParaRPr>
          </a:p>
          <a:p>
            <a:pPr>
              <a:lnSpc>
                <a:spcPct val="130000"/>
              </a:lnSpc>
              <a:buNone/>
            </a:pPr>
            <a:r>
              <a:rPr b="1" lang="en-GB" sz="2400" spc="-1" strike="noStrike">
                <a:solidFill>
                  <a:srgbClr val="000000"/>
                </a:solidFill>
                <a:latin typeface="Arial"/>
                <a:ea typeface="DejaVu Sans"/>
              </a:rPr>
              <a:t>Key components:</a:t>
            </a:r>
            <a:endParaRPr b="0" lang="en-IN" sz="2400" spc="-1" strike="noStrike">
              <a:latin typeface="Arial"/>
            </a:endParaRPr>
          </a:p>
          <a:p>
            <a:pPr>
              <a:lnSpc>
                <a:spcPct val="130000"/>
              </a:lnSpc>
              <a:buNone/>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1.Real-Time Predictive Engine</a:t>
            </a:r>
            <a:endParaRPr b="0" lang="en-IN" sz="2000" spc="-1" strike="noStrike">
              <a:latin typeface="Arial"/>
            </a:endParaRPr>
          </a:p>
          <a:p>
            <a:pPr>
              <a:lnSpc>
                <a:spcPct val="100000"/>
              </a:lnSpc>
              <a:buNone/>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2.Adaptive Learning Macanism</a:t>
            </a:r>
            <a:endParaRPr b="0" lang="en-IN" sz="2000" spc="-1" strike="noStrike">
              <a:latin typeface="Arial"/>
            </a:endParaRPr>
          </a:p>
          <a:p>
            <a:pPr>
              <a:lnSpc>
                <a:spcPct val="100000"/>
              </a:lnSpc>
              <a:buNone/>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3.Out-of-vocabulary andling</a:t>
            </a:r>
            <a:endParaRPr b="0" lang="en-IN" sz="2000" spc="-1" strike="noStrike">
              <a:latin typeface="Arial"/>
            </a:endParaRPr>
          </a:p>
          <a:p>
            <a:pPr>
              <a:lnSpc>
                <a:spcPct val="100000"/>
              </a:lnSpc>
              <a:buNone/>
            </a:pPr>
            <a:endParaRPr b="0" lang="en-IN" sz="2000" spc="-1" strike="noStrike">
              <a:latin typeface="Arial"/>
            </a:endParaRPr>
          </a:p>
          <a:p>
            <a:pPr>
              <a:lnSpc>
                <a:spcPct val="130000"/>
              </a:lnSpc>
              <a:buNone/>
              <a:tabLst>
                <a:tab algn="l" pos="0"/>
              </a:tabLst>
            </a:pPr>
            <a:r>
              <a:rPr b="1" lang="en-GB" sz="2400" spc="-1" strike="noStrike">
                <a:solidFill>
                  <a:srgbClr val="000000"/>
                </a:solidFill>
                <a:latin typeface="Arial"/>
                <a:ea typeface="DejaVu Sans"/>
              </a:rPr>
              <a:t>Value Proposition:</a:t>
            </a:r>
            <a:endParaRPr b="0" lang="en-IN" sz="2400" spc="-1" strike="noStrike">
              <a:latin typeface="Arial"/>
            </a:endParaRPr>
          </a:p>
          <a:p>
            <a:pPr marL="343080" indent="-343080">
              <a:lnSpc>
                <a:spcPct val="13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Enhanced Typing Efficiencyz</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Improved User Experience</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Increased Productivity</a:t>
            </a:r>
            <a:endParaRPr b="0" lang="en-IN" sz="2000" spc="-1" strike="noStrike">
              <a:latin typeface="Arial"/>
            </a:endParaRPr>
          </a:p>
          <a:p>
            <a:pPr marL="343080" indent="-343080">
              <a:lnSpc>
                <a:spcPct val="100000"/>
              </a:lnSpc>
              <a:buClr>
                <a:srgbClr val="000000"/>
              </a:buClr>
              <a:buFont typeface="Arial"/>
              <a:buChar char="•"/>
              <a:tabLst>
                <a:tab algn="l" pos="0"/>
              </a:tabLst>
            </a:pPr>
            <a:r>
              <a:rPr b="0" lang="en-GB" sz="2000" spc="-1" strike="noStrike">
                <a:solidFill>
                  <a:srgbClr val="000000"/>
                </a:solidFill>
                <a:latin typeface="Arial"/>
                <a:ea typeface="DejaVu Sans"/>
              </a:rPr>
              <a:t>  </a:t>
            </a:r>
            <a:r>
              <a:rPr b="0" lang="en-GB" sz="2000" spc="-1" strike="noStrike">
                <a:solidFill>
                  <a:srgbClr val="000000"/>
                </a:solidFill>
                <a:latin typeface="Arial"/>
                <a:ea typeface="DejaVu Sans"/>
              </a:rPr>
              <a:t>Accessibility and Inclusivity</a:t>
            </a:r>
            <a:endParaRPr b="0" lang="en-IN" sz="20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p:txBody>
      </p:sp>
      <p:pic>
        <p:nvPicPr>
          <p:cNvPr id="228" name="" descr=""/>
          <p:cNvPicPr/>
          <p:nvPr/>
        </p:nvPicPr>
        <p:blipFill>
          <a:blip r:embed="rId2"/>
          <a:stretch/>
        </p:blipFill>
        <p:spPr>
          <a:xfrm>
            <a:off x="0" y="1620000"/>
            <a:ext cx="1799280" cy="2400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object 2"/>
          <p:cNvSpPr/>
          <p:nvPr/>
        </p:nvSpPr>
        <p:spPr>
          <a:xfrm>
            <a:off x="752400" y="6486120"/>
            <a:ext cx="2486880" cy="161640"/>
          </a:xfrm>
          <a:prstGeom prst="rect">
            <a:avLst/>
          </a:prstGeom>
          <a:noFill/>
          <a:ln w="0">
            <a:noFill/>
          </a:ln>
        </p:spPr>
        <p:style>
          <a:lnRef idx="0"/>
          <a:fillRef idx="0"/>
          <a:effectRef idx="0"/>
          <a:fontRef idx="minor"/>
        </p:style>
        <p:txBody>
          <a:bodyPr lIns="0" rIns="0" tIns="0" bIns="0" anchor="t">
            <a:spAutoFit/>
          </a:bodyPr>
          <a:p>
            <a:pPr>
              <a:lnSpc>
                <a:spcPts val="1276"/>
              </a:lnSpc>
              <a:buNone/>
            </a:pPr>
            <a:r>
              <a:rPr b="0" lang="en-IN" sz="1100" spc="-1" strike="noStrike">
                <a:solidFill>
                  <a:srgbClr val="2d83c3"/>
                </a:solidFill>
                <a:latin typeface="Trebuchet MS"/>
                <a:ea typeface="DejaVu Sans"/>
              </a:rPr>
              <a:t>3/21/20</a:t>
            </a:r>
            <a:endParaRPr b="0" lang="en-IN" sz="1100" spc="-1" strike="noStrike">
              <a:latin typeface="Arial"/>
            </a:endParaRPr>
          </a:p>
        </p:txBody>
      </p:sp>
      <p:sp>
        <p:nvSpPr>
          <p:cNvPr id="230" name="PlaceHolder 1"/>
          <p:cNvSpPr>
            <a:spLocks noGrp="1"/>
          </p:cNvSpPr>
          <p:nvPr>
            <p:ph type="title"/>
          </p:nvPr>
        </p:nvSpPr>
        <p:spPr>
          <a:xfrm>
            <a:off x="18000" y="-10440"/>
            <a:ext cx="9763200" cy="1430280"/>
          </a:xfrm>
          <a:prstGeom prst="rect">
            <a:avLst/>
          </a:prstGeom>
          <a:noFill/>
          <a:ln w="0">
            <a:noFill/>
          </a:ln>
        </p:spPr>
        <p:txBody>
          <a:bodyPr lIns="0" rIns="0" tIns="285840" bIns="0" anchor="t">
            <a:noAutofit/>
          </a:bodyPr>
          <a:p>
            <a:pPr marL="193680">
              <a:lnSpc>
                <a:spcPct val="100000"/>
              </a:lnSpc>
              <a:spcBef>
                <a:spcPts val="130"/>
              </a:spcBef>
              <a:buNone/>
            </a:pPr>
            <a:r>
              <a:rPr b="1" lang="en-IN" sz="4250" spc="-1" strike="noStrike">
                <a:solidFill>
                  <a:srgbClr val="000000"/>
                </a:solidFill>
                <a:latin typeface="Trebuchet MS"/>
              </a:rPr>
              <a:t>THE</a:t>
            </a:r>
            <a:r>
              <a:rPr b="1" lang="en-IN" sz="4250" spc="12" strike="noStrike">
                <a:solidFill>
                  <a:srgbClr val="000000"/>
                </a:solidFill>
                <a:latin typeface="Trebuchet MS"/>
              </a:rPr>
              <a:t> </a:t>
            </a:r>
            <a:r>
              <a:rPr b="1" lang="en-IN" sz="4250" spc="-1" strike="noStrike">
                <a:solidFill>
                  <a:srgbClr val="000000"/>
                </a:solidFill>
                <a:latin typeface="Trebuchet MS"/>
              </a:rPr>
              <a:t>WOW</a:t>
            </a:r>
            <a:r>
              <a:rPr b="1" lang="en-IN" sz="4250" spc="83" strike="noStrike">
                <a:solidFill>
                  <a:srgbClr val="000000"/>
                </a:solidFill>
                <a:latin typeface="Trebuchet MS"/>
              </a:rPr>
              <a:t> </a:t>
            </a:r>
            <a:r>
              <a:rPr b="1" lang="en-GB" sz="4250" spc="83" strike="noStrike">
                <a:solidFill>
                  <a:srgbClr val="000000"/>
                </a:solidFill>
                <a:latin typeface="Trebuchet MS"/>
              </a:rPr>
              <a:t>FACTORS</a:t>
            </a:r>
            <a:endParaRPr b="0" lang="en-IN" sz="4250" spc="-1" strike="noStrike">
              <a:latin typeface="Arial"/>
            </a:endParaRPr>
          </a:p>
        </p:txBody>
      </p:sp>
      <p:sp>
        <p:nvSpPr>
          <p:cNvPr id="231" name="PlaceHolder 2"/>
          <p:cNvSpPr>
            <a:spLocks noGrp="1"/>
          </p:cNvSpPr>
          <p:nvPr>
            <p:ph type="sldNum" idx="17"/>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2" name="Text Box 8"/>
          <p:cNvSpPr/>
          <p:nvPr/>
        </p:nvSpPr>
        <p:spPr>
          <a:xfrm>
            <a:off x="1276200" y="1091880"/>
            <a:ext cx="8399160" cy="4551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Instantaneous and Accurate Predictions:</a:t>
            </a:r>
            <a:r>
              <a:rPr b="0" lang="en-US" sz="1800" spc="-1" strike="noStrike">
                <a:solidFill>
                  <a:srgbClr val="000000"/>
                </a:solidFill>
                <a:latin typeface="Arial"/>
                <a:ea typeface="DejaVu Sans"/>
              </a:rPr>
              <a:t> Users are amazed by the predictor's ability to anticipate their next word or phrase with remarkable accuracy and speed. The predictions appear instantaneously as they type, creating a fluid and intuitive typing experience that feels almost magical.</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Personalized Suggestions:</a:t>
            </a:r>
            <a:r>
              <a:rPr b="0" lang="en-US" sz="1800" spc="-1" strike="noStrike">
                <a:solidFill>
                  <a:srgbClr val="000000"/>
                </a:solidFill>
                <a:latin typeface="Arial"/>
                <a:ea typeface="DejaVu Sans"/>
              </a:rPr>
              <a:t> The predictor adapts to individual writing styles and preferences, providing personalized suggestions that resonate with each user. By learning from user interactions and feedback, the predictor tailors its predictions to match the user's unique linguistic patterns, enhancing user engagement and satisfaction.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Seamless Integration Across Platforms:</a:t>
            </a:r>
            <a:r>
              <a:rPr b="0" lang="en-US" sz="1800" spc="-1" strike="noStrike">
                <a:solidFill>
                  <a:srgbClr val="000000"/>
                </a:solidFill>
                <a:latin typeface="Arial"/>
                <a:ea typeface="DejaVu Sans"/>
              </a:rPr>
              <a:t> Whether on mobile devices, desktop software, or web browsers, the predictor seamlessly integrates into various platforms and applications, offering consistent and reliable predictive capabilities wherever users need them. This versatility astonishes users, who appreciate the predictor's ubiquity and accessibility.</a:t>
            </a:r>
            <a:endParaRPr b="0" lang="en-IN" sz="1800" spc="-1" strike="noStrike">
              <a:latin typeface="Arial"/>
            </a:endParaRPr>
          </a:p>
        </p:txBody>
      </p:sp>
      <p:pic>
        <p:nvPicPr>
          <p:cNvPr id="233" name="" descr=""/>
          <p:cNvPicPr/>
          <p:nvPr/>
        </p:nvPicPr>
        <p:blipFill>
          <a:blip r:embed="rId1"/>
          <a:stretch/>
        </p:blipFill>
        <p:spPr>
          <a:xfrm>
            <a:off x="0" y="4860000"/>
            <a:ext cx="1259280" cy="1997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object 6" descr=""/>
          <p:cNvPicPr/>
          <p:nvPr/>
        </p:nvPicPr>
        <p:blipFill>
          <a:blip r:embed="rId1"/>
          <a:stretch/>
        </p:blipFill>
        <p:spPr>
          <a:xfrm>
            <a:off x="1666800" y="6467400"/>
            <a:ext cx="75240" cy="176760"/>
          </a:xfrm>
          <a:prstGeom prst="rect">
            <a:avLst/>
          </a:prstGeom>
          <a:ln w="0">
            <a:noFill/>
          </a:ln>
        </p:spPr>
      </p:pic>
      <p:sp>
        <p:nvSpPr>
          <p:cNvPr id="235" name="PlaceHolder 1"/>
          <p:cNvSpPr>
            <a:spLocks noGrp="1"/>
          </p:cNvSpPr>
          <p:nvPr>
            <p:ph type="sldNum" idx="18"/>
          </p:nvPr>
        </p:nvSpPr>
        <p:spPr>
          <a:xfrm>
            <a:off x="11277360" y="6473160"/>
            <a:ext cx="240120" cy="3983760"/>
          </a:xfrm>
          <a:prstGeom prst="rect">
            <a:avLst/>
          </a:prstGeom>
          <a:noFill/>
          <a:ln w="0">
            <a:noFill/>
          </a:ln>
        </p:spPr>
        <p:txBody>
          <a:bodyPr lIns="0" rIns="0" tIns="6840" bIns="0" anchor="t">
            <a:noAutofit/>
          </a:bodyPr>
          <a:lstStyle>
            <a:lvl1pPr>
              <a:defRPr b="0" lang="en-IN" sz="2400" spc="-1" strike="noStrike">
                <a:latin typeface="Times New Roman"/>
              </a:defRPr>
            </a:lvl1pPr>
          </a:lstStyle>
          <a:p>
            <a:endParaRPr b="0" lang="en-IN" sz="2400" spc="-1" strike="noStrike">
              <a:latin typeface="Times New Roman"/>
            </a:endParaRPr>
          </a:p>
        </p:txBody>
      </p:sp>
      <p:sp>
        <p:nvSpPr>
          <p:cNvPr id="236" name="PlaceHolder 2"/>
          <p:cNvSpPr>
            <a:spLocks noGrp="1"/>
          </p:cNvSpPr>
          <p:nvPr>
            <p:ph type="title"/>
          </p:nvPr>
        </p:nvSpPr>
        <p:spPr>
          <a:xfrm>
            <a:off x="360000" y="180000"/>
            <a:ext cx="4139280" cy="899280"/>
          </a:xfrm>
          <a:prstGeom prst="rect">
            <a:avLst/>
          </a:prstGeom>
          <a:noFill/>
          <a:ln w="0">
            <a:noFill/>
          </a:ln>
        </p:spPr>
        <p:txBody>
          <a:bodyPr lIns="0" rIns="0" tIns="13320" bIns="0" anchor="t">
            <a:noAutofit/>
          </a:bodyPr>
          <a:p>
            <a:pPr marL="12600">
              <a:lnSpc>
                <a:spcPct val="100000"/>
              </a:lnSpc>
              <a:spcBef>
                <a:spcPts val="105"/>
              </a:spcBef>
              <a:buNone/>
            </a:pPr>
            <a:r>
              <a:rPr b="1" lang="en-IN" sz="4800" spc="-12" strike="noStrike">
                <a:solidFill>
                  <a:srgbClr val="000000"/>
                </a:solidFill>
                <a:latin typeface="Trebuchet MS"/>
              </a:rPr>
              <a:t>MODELLING</a:t>
            </a:r>
            <a:endParaRPr b="0" lang="en-IN" sz="4800" spc="-1" strike="noStrike">
              <a:latin typeface="Arial"/>
            </a:endParaRPr>
          </a:p>
        </p:txBody>
      </p:sp>
      <p:sp>
        <p:nvSpPr>
          <p:cNvPr id="237" name="Text Box 9"/>
          <p:cNvSpPr/>
          <p:nvPr/>
        </p:nvSpPr>
        <p:spPr>
          <a:xfrm>
            <a:off x="1140480" y="1197720"/>
            <a:ext cx="8002440" cy="504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Models</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Simpler models predict based on recent words (n-grams).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RNNs are powerful but struggle with long sequences.</a:t>
            </a:r>
            <a:endParaRPr b="0" lang="en-IN" sz="1800" spc="-1" strike="noStrike">
              <a:latin typeface="Arial"/>
            </a:endParaRPr>
          </a:p>
          <a:p>
            <a:pPr>
              <a:lnSpc>
                <a:spcPct val="100000"/>
              </a:lnSpc>
              <a:buNone/>
            </a:pPr>
            <a:r>
              <a:rPr b="0" lang="en-US" sz="1800" spc="-1" strike="noStrike">
                <a:solidFill>
                  <a:srgbClr val="000000"/>
                </a:solidFill>
                <a:latin typeface="Arial"/>
                <a:ea typeface="DejaVu Sans"/>
              </a:rPr>
              <a:t>LSTMs excel at capturing long-term dependencies in sequences, making them ideal for next word prediction.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Training</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Large text datasets are used to train the model.</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The model learns relationships between words and predicts the next likely word.</a:t>
            </a:r>
            <a:endParaRPr b="0" lang="en-IN" sz="1800" spc="-1" strike="noStrike">
              <a:latin typeface="Arial"/>
            </a:endParaRPr>
          </a:p>
          <a:p>
            <a:pPr>
              <a:lnSpc>
                <a:spcPct val="100000"/>
              </a:lnSpc>
              <a:buNone/>
            </a:pPr>
            <a:r>
              <a:rPr b="1" lang="en-US" sz="1800" spc="-1" strike="noStrike">
                <a:solidFill>
                  <a:srgbClr val="000000"/>
                </a:solidFill>
                <a:latin typeface="Arial"/>
                <a:ea typeface="DejaVu Sans"/>
              </a:rPr>
              <a:t>Advanced Techniques</a:t>
            </a:r>
            <a:endParaRPr b="0" lang="en-IN" sz="1800" spc="-1" strike="noStrike">
              <a:latin typeface="Arial"/>
            </a:endParaRPr>
          </a:p>
          <a:p>
            <a:pPr>
              <a:lnSpc>
                <a:spcPct val="100000"/>
              </a:lnSpc>
              <a:buNone/>
            </a:pP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Bidirectional LSTMs consider context from both sides for better predictions.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Smoothing techniques address unseen words in n-gram models.</a:t>
            </a:r>
            <a:endParaRPr b="0" lang="en-IN" sz="1800" spc="-1" strike="noStrike">
              <a:latin typeface="Arial"/>
            </a:endParaRPr>
          </a:p>
          <a:p>
            <a:pPr marL="285840" indent="-285840">
              <a:lnSpc>
                <a:spcPct val="100000"/>
              </a:lnSpc>
              <a:buClr>
                <a:srgbClr val="000000"/>
              </a:buClr>
              <a:buFont typeface="Wingdings" charset="2"/>
              <a:buChar char=""/>
            </a:pPr>
            <a:r>
              <a:rPr b="0" lang="en-US" sz="1800" spc="-1" strike="noStrike">
                <a:solidFill>
                  <a:srgbClr val="000000"/>
                </a:solidFill>
                <a:latin typeface="Arial"/>
                <a:ea typeface="DejaVu Sans"/>
              </a:rPr>
              <a:t>By leveraging these techniques, NLP can create robust next word prediction models that enhance various applications and user experiences.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Words>4495</Words>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2024-04-03T07:55:00Z</dcterms:created>
  <dc:creator/>
  <dc:description/>
  <dc:language>en-IN</dc:language>
  <cp:lastModifiedBy/>
  <dcterms:modified xsi:type="dcterms:W3CDTF">2024-04-05T14:43:12Z</dcterms:modified>
  <cp:revision>12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ICV">
    <vt:lpwstr>F34F0BF7476E4D81A8D367C9F77FA603_13</vt:lpwstr>
  </property>
  <property fmtid="{D5CDD505-2E9C-101B-9397-08002B2CF9AE}" pid="4" name="KSOProductBuildVer">
    <vt:lpwstr>1033-12.2.0.13472</vt:lpwstr>
  </property>
  <property fmtid="{D5CDD505-2E9C-101B-9397-08002B2CF9AE}" pid="5" name="LastSaved">
    <vt:filetime>2024-04-03T11:00:00Z</vt:filetime>
  </property>
  <property fmtid="{D5CDD505-2E9C-101B-9397-08002B2CF9AE}" pid="6" name="PresentationFormat">
    <vt:lpwstr>On-screen Show (4:3)</vt:lpwstr>
  </property>
  <property fmtid="{D5CDD505-2E9C-101B-9397-08002B2CF9AE}" pid="7" name="Slides">
    <vt:i4>10</vt:i4>
  </property>
</Properties>
</file>