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12" r:id="rId1"/>
    <p:sldMasterId id="2147483810" r:id="rId2"/>
  </p:sldMasterIdLst>
  <p:notesMasterIdLst>
    <p:notesMasterId r:id="rId12"/>
  </p:notesMasterIdLst>
  <p:handoutMasterIdLst>
    <p:handoutMasterId r:id="rId13"/>
  </p:handoutMasterIdLst>
  <p:sldIdLst>
    <p:sldId id="259" r:id="rId3"/>
    <p:sldId id="267" r:id="rId4"/>
    <p:sldId id="264" r:id="rId5"/>
    <p:sldId id="265" r:id="rId6"/>
    <p:sldId id="266" r:id="rId7"/>
    <p:sldId id="268" r:id="rId8"/>
    <p:sldId id="269" r:id="rId9"/>
    <p:sldId id="262" r:id="rId10"/>
    <p:sldId id="270" r:id="rId11"/>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595B"/>
    <a:srgbClr val="DBE7F4"/>
    <a:srgbClr val="2774AE"/>
    <a:srgbClr val="FC28FC"/>
    <a:srgbClr val="898989"/>
    <a:srgbClr val="DBE7F5"/>
    <a:srgbClr val="D2DDE8"/>
    <a:srgbClr val="2C75AC"/>
    <a:srgbClr val="0057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1" autoAdjust="0"/>
    <p:restoredTop sz="80846" autoAdjust="0"/>
  </p:normalViewPr>
  <p:slideViewPr>
    <p:cSldViewPr snapToGrid="0" snapToObjects="1">
      <p:cViewPr varScale="1">
        <p:scale>
          <a:sx n="88" d="100"/>
          <a:sy n="88" d="100"/>
        </p:scale>
        <p:origin x="1315" y="67"/>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showGuides="1">
      <p:cViewPr varScale="1">
        <p:scale>
          <a:sx n="62" d="100"/>
          <a:sy n="62" d="100"/>
        </p:scale>
        <p:origin x="3226"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FE8772-A332-C74F-AD00-23D5DB85E6B5}" type="slidenum">
              <a:rPr lang="en-US" smtClean="0"/>
              <a:t>‹#›</a:t>
            </a:fld>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B3CDA7-AE1F-B443-9CC8-18CAE676597E}" type="datetimeFigureOut">
              <a:rPr lang="en-US" smtClean="0"/>
              <a:t>11/4/2024</a:t>
            </a:fld>
            <a:endParaRPr lang="en-US"/>
          </a:p>
        </p:txBody>
      </p:sp>
    </p:spTree>
    <p:extLst>
      <p:ext uri="{BB962C8B-B14F-4D97-AF65-F5344CB8AC3E}">
        <p14:creationId xmlns:p14="http://schemas.microsoft.com/office/powerpoint/2010/main" val="2129902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3A5E37-3A67-EE46-AE6F-745A0EEF17F3}" type="datetimeFigureOut">
              <a:rPr lang="en-US" smtClean="0"/>
              <a:t>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D2381-FA7F-3B4F-861F-D0662239D2ED}" type="slidenum">
              <a:rPr lang="en-US" smtClean="0"/>
              <a:t>‹#›</a:t>
            </a:fld>
            <a:endParaRPr lang="en-US"/>
          </a:p>
        </p:txBody>
      </p:sp>
    </p:spTree>
    <p:extLst>
      <p:ext uri="{BB962C8B-B14F-4D97-AF65-F5344CB8AC3E}">
        <p14:creationId xmlns:p14="http://schemas.microsoft.com/office/powerpoint/2010/main" val="199642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68D54-E3D6-051A-99EF-74863ECFDF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4D3749-3BC9-6273-165B-4F2E6E383B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420204-C85F-876F-4264-9A0046AFD43A}"/>
              </a:ext>
            </a:extLst>
          </p:cNvPr>
          <p:cNvSpPr>
            <a:spLocks noGrp="1"/>
          </p:cNvSpPr>
          <p:nvPr>
            <p:ph type="body" idx="1"/>
          </p:nvPr>
        </p:nvSpPr>
        <p:spPr/>
        <p:txBody>
          <a:bodyPr/>
          <a:lstStyle/>
          <a:p>
            <a:pPr marL="0" marR="0"/>
            <a:r>
              <a:rPr lang="en-US" sz="1200" dirty="0">
                <a:effectLst/>
                <a:latin typeface="Calibri" panose="020F0502020204030204" pitchFamily="34" charset="0"/>
              </a:rPr>
              <a:t>Traditional robotic grippers consist of rigid links and joints that can be actuated by motors or tendons. While this class of grippers excel in known environments, like industrial settings, they lack much of the adaptability needed to interact with all objects, namely odd shaped or fragile objects. In these cases, contact between a hard gripper, at high forces, can damage an object or move it in unpredictable ways. Soft robotics has emerged as the leading candidate to solve these problems, by creating a class of robotic grippers that provides delicate grasps and can easily conform to a given object. </a:t>
            </a:r>
          </a:p>
          <a:p>
            <a:pPr marL="0" marR="0"/>
            <a:endParaRPr lang="en-US" sz="1200" dirty="0">
              <a:effectLst/>
              <a:latin typeface="Calibri" panose="020F0502020204030204" pitchFamily="34" charset="0"/>
            </a:endParaRPr>
          </a:p>
          <a:p>
            <a:pPr marL="0" marR="0"/>
            <a:r>
              <a:rPr lang="en-US" sz="1200" dirty="0">
                <a:effectLst/>
                <a:latin typeface="Calibri" panose="020F0502020204030204" pitchFamily="34" charset="0"/>
              </a:rPr>
              <a:t>The actuation method for soft robotic grippers contrasts typical robotic end effectors. Pneumatics are commonly used to provide a pressure differential inside of a hollow gripper finger, with the localized bending or stretching being dependent on the geometry and material properties of the finger. For this reason, many soft robotic fingers are made out of soft plastic or elastomer that contain intrinsic elastic properties, i.e. if they are bent, they apply some sort of restoring force. Many researchers focus on deriving the equations of motion from the geometry and pressure differential for each node in the finger, and follow up by simulating their designs in finite element analysis.</a:t>
            </a:r>
          </a:p>
          <a:p>
            <a:pPr marL="0" marR="0"/>
            <a:endParaRPr lang="en-US" sz="1200" dirty="0">
              <a:effectLst/>
              <a:latin typeface="Calibri" panose="020F0502020204030204" pitchFamily="34" charset="0"/>
            </a:endParaRPr>
          </a:p>
          <a:p>
            <a:pPr marL="0" marR="0"/>
            <a:r>
              <a:rPr lang="en-US" sz="1200" dirty="0">
                <a:effectLst/>
                <a:latin typeface="Calibri" panose="020F0502020204030204" pitchFamily="34" charset="0"/>
              </a:rPr>
              <a:t>These grippers, due to their restoring elastic properties, are considered underactuated, as motion is due to deliberate actuation.</a:t>
            </a:r>
          </a:p>
          <a:p>
            <a:pPr marL="0" marR="0"/>
            <a:endParaRPr lang="en-US" sz="1200" dirty="0">
              <a:effectLst/>
              <a:latin typeface="Calibri" panose="020F0502020204030204" pitchFamily="34" charset="0"/>
            </a:endParaRPr>
          </a:p>
          <a:p>
            <a:pPr marL="0" marR="0"/>
            <a:r>
              <a:rPr lang="en-US" sz="1200" dirty="0">
                <a:effectLst/>
                <a:latin typeface="Calibri" panose="020F0502020204030204" pitchFamily="34" charset="0"/>
              </a:rPr>
              <a:t>The project aims at a different approach to modeling soft robotic grippers: discrete analysis. This approach boils down the material properties to a single node and edge based beam, but provides advantages in modeling external forces. </a:t>
            </a:r>
          </a:p>
        </p:txBody>
      </p:sp>
      <p:sp>
        <p:nvSpPr>
          <p:cNvPr id="4" name="Slide Number Placeholder 3">
            <a:extLst>
              <a:ext uri="{FF2B5EF4-FFF2-40B4-BE49-F238E27FC236}">
                <a16:creationId xmlns:a16="http://schemas.microsoft.com/office/drawing/2014/main" id="{25BD5585-03AF-27F8-22CD-BAC5D31612EC}"/>
              </a:ext>
            </a:extLst>
          </p:cNvPr>
          <p:cNvSpPr>
            <a:spLocks noGrp="1"/>
          </p:cNvSpPr>
          <p:nvPr>
            <p:ph type="sldNum" sz="quarter" idx="5"/>
          </p:nvPr>
        </p:nvSpPr>
        <p:spPr/>
        <p:txBody>
          <a:bodyPr/>
          <a:lstStyle/>
          <a:p>
            <a:fld id="{D82D2381-FA7F-3B4F-861F-D0662239D2ED}" type="slidenum">
              <a:rPr lang="en-US" smtClean="0"/>
              <a:t>2</a:t>
            </a:fld>
            <a:endParaRPr lang="en-US"/>
          </a:p>
        </p:txBody>
      </p:sp>
    </p:spTree>
    <p:extLst>
      <p:ext uri="{BB962C8B-B14F-4D97-AF65-F5344CB8AC3E}">
        <p14:creationId xmlns:p14="http://schemas.microsoft.com/office/powerpoint/2010/main" val="3754217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r>
              <a:rPr lang="en-US" sz="1800" dirty="0">
                <a:effectLst/>
                <a:latin typeface="Calibri" panose="020F0502020204030204" pitchFamily="34" charset="0"/>
              </a:rPr>
              <a:t>One of the largest applications of soft robotic mechanisms is found in robot end-effectors. The advantages of soft grippers are found in applications that require gentle or flexible grasps, like picking up fruit or cacti. Soft grippers are often the best option in especially harsh environments, namely underwater, due to their ability to passively adapt to external stimuli. Most of the grippers seen in literature are made of multiple single degree of freedom elastic fingers that wrap around the given object.  This project aims to model one of those grippers. Specifically, introducing the concept of a gripper with programmable variable stiffness in an underwater environment. </a:t>
            </a:r>
          </a:p>
          <a:p>
            <a:pPr marL="0" marR="0"/>
            <a:endParaRPr lang="en-US" sz="1800" dirty="0">
              <a:effectLst/>
              <a:latin typeface="Calibri" panose="020F0502020204030204" pitchFamily="34" charset="0"/>
            </a:endParaRPr>
          </a:p>
          <a:p>
            <a:pPr marL="0" marR="0"/>
            <a:r>
              <a:rPr lang="en-US" sz="1800" dirty="0">
                <a:effectLst/>
                <a:latin typeface="Calibri" panose="020F0502020204030204" pitchFamily="34" charset="0"/>
              </a:rPr>
              <a:t>The objective of the project is to simulate discrete motion of multi-finger soft robotic gripper especially with programmable variable stiffness for an underwater environment.</a:t>
            </a:r>
          </a:p>
          <a:p>
            <a:pPr marL="0" marR="0"/>
            <a:endParaRPr lang="en-US" sz="1200" dirty="0">
              <a:effectLst/>
              <a:latin typeface="Calibri" panose="020F0502020204030204" pitchFamily="34" charset="0"/>
            </a:endParaRPr>
          </a:p>
          <a:p>
            <a:pPr marL="0" marR="0"/>
            <a:r>
              <a:rPr lang="en-US" sz="1200" dirty="0">
                <a:effectLst/>
                <a:latin typeface="Calibri" panose="020F0502020204030204" pitchFamily="34" charset="0"/>
              </a:rPr>
              <a:t>Ben Forbes: I am a PhD student in Dr. Veronica Santos' </a:t>
            </a:r>
            <a:r>
              <a:rPr lang="en-US" sz="1200" dirty="0" err="1">
                <a:effectLst/>
                <a:latin typeface="Calibri" panose="020F0502020204030204" pitchFamily="34" charset="0"/>
              </a:rPr>
              <a:t>Biomechatronics</a:t>
            </a:r>
            <a:r>
              <a:rPr lang="en-US" sz="1200" dirty="0">
                <a:effectLst/>
                <a:latin typeface="Calibri" panose="020F0502020204030204" pitchFamily="34" charset="0"/>
              </a:rPr>
              <a:t> lab at UCLA, working on a project that creates a novel controller for underwater end effectors that considers tactile data. This project runs tangential to the work being done currently, and explores modeling viscous forces and contact underwater. While the type of end effector is drastically different to the work I am currently doing, it provides insights into how I can simulate gripping and actuation in an underwater environment. </a:t>
            </a:r>
          </a:p>
          <a:p>
            <a:pPr marL="0" marR="0"/>
            <a:r>
              <a:rPr lang="en-US" sz="1200" dirty="0">
                <a:effectLst/>
                <a:latin typeface="Calibri" panose="020F0502020204030204" pitchFamily="34" charset="0"/>
              </a:rPr>
              <a:t> </a:t>
            </a:r>
          </a:p>
          <a:p>
            <a:pPr marL="0" marR="0"/>
            <a:r>
              <a:rPr lang="en-US" sz="1200" dirty="0">
                <a:effectLst/>
                <a:latin typeface="Calibri" panose="020F0502020204030204" pitchFamily="34" charset="0"/>
              </a:rPr>
              <a:t>Premkumar Sivakumar: As a graduate student specializing in Robotics, I am intrigued to learn new methods to model and simulate the motion of robotic structures. While Finite Element Based modeling of rigid structures is familiar to me, Discrete Differential Geometry based simulation of the motion of soft robots is new to me and interests me. The discrete simulation of the soft robotic gripper would provide me great exposure to the same.</a:t>
            </a:r>
          </a:p>
          <a:p>
            <a:endParaRPr lang="en-US" sz="500" dirty="0"/>
          </a:p>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3</a:t>
            </a:fld>
            <a:endParaRPr lang="en-US"/>
          </a:p>
        </p:txBody>
      </p:sp>
    </p:spTree>
    <p:extLst>
      <p:ext uri="{BB962C8B-B14F-4D97-AF65-F5344CB8AC3E}">
        <p14:creationId xmlns:p14="http://schemas.microsoft.com/office/powerpoint/2010/main" val="1695637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rPr>
              <a:t>The physical soft robotic gripper has three fingers, where each finger is a chamber-based pneumatic actuator made up of elastomeric silicones embedded with a bistable layer, like a thin flexible metal. The elastomeric part is designed with ridges which allows the finger to bend. However, since the elastomeric part can bend under its own weight without any actuation, the embedded bistable layer offers rigidity making the actuator behave stiff under zero input conditions. But at a reasonably small input pressure would shift to its second state of mechanical stability, allowing bending. This bistable layer would also be inextensible, preventing any lateral extension, turning any extension force into bending moment. </a:t>
            </a:r>
            <a:r>
              <a:rPr lang="en-US" sz="1800" dirty="0">
                <a:solidFill>
                  <a:srgbClr val="58595B"/>
                </a:solidFill>
                <a:latin typeface="Calibri" panose="020F0502020204030204" pitchFamily="34" charset="0"/>
              </a:rPr>
              <a:t>M</a:t>
            </a:r>
            <a:r>
              <a:rPr lang="en-US" sz="1800" dirty="0">
                <a:solidFill>
                  <a:srgbClr val="58595B"/>
                </a:solidFill>
                <a:effectLst/>
                <a:latin typeface="Calibri" panose="020F0502020204030204" pitchFamily="34" charset="0"/>
              </a:rPr>
              <a:t>otion of the gripper finger is confined to a plane – so no twisting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4</a:t>
            </a:fld>
            <a:endParaRPr lang="en-US"/>
          </a:p>
        </p:txBody>
      </p:sp>
    </p:spTree>
    <p:extLst>
      <p:ext uri="{BB962C8B-B14F-4D97-AF65-F5344CB8AC3E}">
        <p14:creationId xmlns:p14="http://schemas.microsoft.com/office/powerpoint/2010/main" val="2682724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rPr>
              <a:t>The goal of the formulation is to build a numerical simulation tool for a soft robotic gripper that draws inspiration from discrete differential geometry based simulation of slender structures. Simulation of the actuation of the underwater soft robotic gripper described above is essentially that of a discrete elastic cantilever beam in viscous medium, which can be modelled as </a:t>
            </a:r>
            <a:r>
              <a:rPr lang="en-US" sz="1800" i="1" dirty="0">
                <a:effectLst/>
                <a:latin typeface="Calibri" panose="020F0502020204030204" pitchFamily="34" charset="0"/>
              </a:rPr>
              <a:t>N </a:t>
            </a:r>
            <a:r>
              <a:rPr lang="en-US" sz="1800" dirty="0">
                <a:effectLst/>
                <a:latin typeface="Calibri" panose="020F0502020204030204" pitchFamily="34" charset="0"/>
              </a:rPr>
              <a:t>nodes connected by </a:t>
            </a:r>
            <a:r>
              <a:rPr lang="en-US" sz="1800" i="1" dirty="0">
                <a:effectLst/>
                <a:latin typeface="Calibri" panose="020F0502020204030204" pitchFamily="34" charset="0"/>
              </a:rPr>
              <a:t>N-1 </a:t>
            </a:r>
            <a:r>
              <a:rPr lang="en-US" sz="1800" dirty="0">
                <a:effectLst/>
                <a:latin typeface="Calibri" panose="020F0502020204030204" pitchFamily="34" charset="0"/>
              </a:rPr>
              <a:t>edges. The mechanical deformation of the gripper finger is associated with local elastic bending energy at each discrete node.  We compute the inertial force, external forces and formulate the discrete elastic energies and, subsequently, the discrete equations of motion representing the balance of forces using principles from classical elastic rod theories (Euler-Bernoulli Beam Theory). For the inertial force calculation, the mass of the fingers of the gripper is distributed as point masses at different nodes. The external force acting on the gripper will be the viscous force from water.</a:t>
            </a:r>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5</a:t>
            </a:fld>
            <a:endParaRPr lang="en-US"/>
          </a:p>
        </p:txBody>
      </p:sp>
    </p:spTree>
    <p:extLst>
      <p:ext uri="{BB962C8B-B14F-4D97-AF65-F5344CB8AC3E}">
        <p14:creationId xmlns:p14="http://schemas.microsoft.com/office/powerpoint/2010/main" val="2969548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D67D8A-705F-39CD-D79B-7FD47A2680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4E94E3-D6B9-AC3B-F5A2-676A598B88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6CB5B7-6169-8709-B647-5CAD821E394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rPr>
              <a:t>as the actuators are made up of composite structure and elastomeric materials with non-linear properties, the effective modulus of elasticity of the actuators are calculated from the experimental bending angle and block force versus pressure. Fb is the blocking force, theta is the bending angle and L is the length of the actuator.</a:t>
            </a:r>
            <a:endParaRPr lang="en-US" dirty="0"/>
          </a:p>
        </p:txBody>
      </p:sp>
      <p:sp>
        <p:nvSpPr>
          <p:cNvPr id="4" name="Slide Number Placeholder 3">
            <a:extLst>
              <a:ext uri="{FF2B5EF4-FFF2-40B4-BE49-F238E27FC236}">
                <a16:creationId xmlns:a16="http://schemas.microsoft.com/office/drawing/2014/main" id="{45B8250D-887C-E766-1216-0F571EE1E9D9}"/>
              </a:ext>
            </a:extLst>
          </p:cNvPr>
          <p:cNvSpPr>
            <a:spLocks noGrp="1"/>
          </p:cNvSpPr>
          <p:nvPr>
            <p:ph type="sldNum" sz="quarter" idx="5"/>
          </p:nvPr>
        </p:nvSpPr>
        <p:spPr/>
        <p:txBody>
          <a:bodyPr/>
          <a:lstStyle/>
          <a:p>
            <a:fld id="{D82D2381-FA7F-3B4F-861F-D0662239D2ED}" type="slidenum">
              <a:rPr lang="en-US" smtClean="0"/>
              <a:t>6</a:t>
            </a:fld>
            <a:endParaRPr lang="en-US"/>
          </a:p>
        </p:txBody>
      </p:sp>
    </p:spTree>
    <p:extLst>
      <p:ext uri="{BB962C8B-B14F-4D97-AF65-F5344CB8AC3E}">
        <p14:creationId xmlns:p14="http://schemas.microsoft.com/office/powerpoint/2010/main" val="3852054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66F4CA-4230-6D8F-6BEF-A2C836527B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1CAFC5-94E7-5364-AC9C-4A5239E7A0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8DD242-9DC0-AEAC-E289-443017A7AF0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rPr>
              <a:t>The simulation incorporates an implicit treatment of the elasticity of the gripper fingers. A small enough time step size dt and a large enough number of nodes </a:t>
            </a:r>
            <a:r>
              <a:rPr lang="en-US" sz="1800" i="1" dirty="0">
                <a:effectLst/>
                <a:latin typeface="Calibri" panose="020F0502020204030204" pitchFamily="34" charset="0"/>
              </a:rPr>
              <a:t>N </a:t>
            </a:r>
            <a:r>
              <a:rPr lang="en-US" sz="1800" dirty="0">
                <a:effectLst/>
                <a:latin typeface="Calibri" panose="020F0502020204030204" pitchFamily="34" charset="0"/>
              </a:rPr>
              <a:t>will be chosen based on sensitivity analysis for the simulation. The motion of the gripper is driven by pneumatic actuation which is given as an input by varying curvature (kappa) and hence the bending stiffness with time. Here the first node is fixed and the remaining nodes are free to move in a plane from the initial configuration. The initial configuration of the fingers of the gripper will be straight and in horizontal or oblique position with respect to the gripper housing. The contact forces with the object for grasping is yet to be decided.</a:t>
            </a:r>
            <a:endParaRPr lang="en-US" dirty="0"/>
          </a:p>
        </p:txBody>
      </p:sp>
      <p:sp>
        <p:nvSpPr>
          <p:cNvPr id="4" name="Slide Number Placeholder 3">
            <a:extLst>
              <a:ext uri="{FF2B5EF4-FFF2-40B4-BE49-F238E27FC236}">
                <a16:creationId xmlns:a16="http://schemas.microsoft.com/office/drawing/2014/main" id="{549FDBC0-8D7B-9913-86BE-D8B0258BA307}"/>
              </a:ext>
            </a:extLst>
          </p:cNvPr>
          <p:cNvSpPr>
            <a:spLocks noGrp="1"/>
          </p:cNvSpPr>
          <p:nvPr>
            <p:ph type="sldNum" sz="quarter" idx="5"/>
          </p:nvPr>
        </p:nvSpPr>
        <p:spPr/>
        <p:txBody>
          <a:bodyPr/>
          <a:lstStyle/>
          <a:p>
            <a:fld id="{D82D2381-FA7F-3B4F-861F-D0662239D2ED}" type="slidenum">
              <a:rPr lang="en-US" smtClean="0"/>
              <a:t>7</a:t>
            </a:fld>
            <a:endParaRPr lang="en-US"/>
          </a:p>
        </p:txBody>
      </p:sp>
    </p:spTree>
    <p:extLst>
      <p:ext uri="{BB962C8B-B14F-4D97-AF65-F5344CB8AC3E}">
        <p14:creationId xmlns:p14="http://schemas.microsoft.com/office/powerpoint/2010/main" val="29213539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pener">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a:xfrm>
            <a:off x="7407534" y="4754880"/>
            <a:ext cx="941832" cy="365760"/>
          </a:xfrm>
          <a:prstGeom prst="rect">
            <a:avLst/>
          </a:prstGeom>
        </p:spPr>
        <p:txBody>
          <a:bodyPr/>
          <a:lstStyle/>
          <a:p>
            <a:fld id="{12331DAD-76C8-D143-940A-1249F810C751}" type="datetime4">
              <a:rPr lang="en-US" smtClean="0"/>
              <a:t>November 4, 2024</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5" name="Background">
            <a:extLst>
              <a:ext uri="{FF2B5EF4-FFF2-40B4-BE49-F238E27FC236}">
                <a16:creationId xmlns:a16="http://schemas.microsoft.com/office/drawing/2014/main" id="{4C1E4286-FD2F-814C-A4E5-B50094C0B6DB}"/>
              </a:ext>
            </a:extLst>
          </p:cNvPr>
          <p:cNvSpPr>
            <a:spLocks noChangeAspect="1"/>
          </p:cNvSpPr>
          <p:nvPr/>
        </p:nvSpPr>
        <p:spPr>
          <a:xfrm>
            <a:off x="0" y="0"/>
            <a:ext cx="9144000" cy="5151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sp>
        <p:nvSpPr>
          <p:cNvPr id="26" name="Content Placeholder 22">
            <a:extLst>
              <a:ext uri="{FF2B5EF4-FFF2-40B4-BE49-F238E27FC236}">
                <a16:creationId xmlns:a16="http://schemas.microsoft.com/office/drawing/2014/main" id="{C424A90F-84FD-434F-AF04-DB8738AB4794}"/>
              </a:ext>
            </a:extLst>
          </p:cNvPr>
          <p:cNvSpPr>
            <a:spLocks noGrp="1"/>
          </p:cNvSpPr>
          <p:nvPr>
            <p:ph sz="quarter" idx="22" hasCustomPrompt="1"/>
          </p:nvPr>
        </p:nvSpPr>
        <p:spPr>
          <a:xfrm>
            <a:off x="640080" y="4663376"/>
            <a:ext cx="1726178" cy="167097"/>
          </a:xfrm>
          <a:prstGeom prst="rect">
            <a:avLst/>
          </a:prstGeom>
        </p:spPr>
        <p:txBody>
          <a:bodyPr wrap="none" lIns="9144" tIns="0" bIns="0" anchor="b" anchorCtr="0">
            <a:spAutoFit/>
          </a:bodyPr>
          <a:lstStyle>
            <a:lvl1pPr marL="0" indent="0">
              <a:spcBef>
                <a:spcPts val="300"/>
              </a:spcBef>
              <a:buFontTx/>
              <a:buNone/>
              <a:defRPr sz="1200" b="0" i="0">
                <a:solidFill>
                  <a:srgbClr val="898989"/>
                </a:solidFill>
                <a:latin typeface="Helvetica Regular" pitchFamily="2" charset="0"/>
              </a:defRPr>
            </a:lvl1pPr>
            <a:lvl2pPr>
              <a:defRPr sz="1200"/>
            </a:lvl2pPr>
            <a:lvl3pPr>
              <a:defRPr sz="1200"/>
            </a:lvl3pPr>
            <a:lvl4pPr>
              <a:defRPr sz="1200"/>
            </a:lvl4pPr>
            <a:lvl5pPr>
              <a:defRPr sz="1200"/>
            </a:lvl5pPr>
          </a:lstStyle>
          <a:p>
            <a:r>
              <a:rPr lang="en-US" sz="1200" dirty="0">
                <a:solidFill>
                  <a:srgbClr val="58595B"/>
                </a:solidFill>
                <a:latin typeface="Helvetica" pitchFamily="2" charset="0"/>
              </a:rPr>
              <a:t>Title, Department Name</a:t>
            </a:r>
          </a:p>
        </p:txBody>
      </p:sp>
      <p:sp>
        <p:nvSpPr>
          <p:cNvPr id="28" name="Content Placeholder 22">
            <a:extLst>
              <a:ext uri="{FF2B5EF4-FFF2-40B4-BE49-F238E27FC236}">
                <a16:creationId xmlns:a16="http://schemas.microsoft.com/office/drawing/2014/main" id="{6013CCDF-D30B-8B49-870C-487BC9166588}"/>
              </a:ext>
            </a:extLst>
          </p:cNvPr>
          <p:cNvSpPr>
            <a:spLocks noGrp="1"/>
          </p:cNvSpPr>
          <p:nvPr>
            <p:ph sz="quarter" idx="23" hasCustomPrompt="1"/>
          </p:nvPr>
        </p:nvSpPr>
        <p:spPr>
          <a:xfrm>
            <a:off x="640080" y="4480496"/>
            <a:ext cx="1188720" cy="167097"/>
          </a:xfrm>
          <a:prstGeom prst="rect">
            <a:avLst/>
          </a:prstGeom>
        </p:spPr>
        <p:txBody>
          <a:bodyPr wrap="none" lIns="9144" tIns="0" bIns="0" anchor="b" anchorCtr="0">
            <a:spAutoFit/>
          </a:bodyPr>
          <a:lstStyle>
            <a:lvl1pPr marL="0" indent="0">
              <a:spcBef>
                <a:spcPts val="300"/>
              </a:spcBef>
              <a:buFontTx/>
              <a:buNone/>
              <a:defRPr sz="1200" b="0" i="0">
                <a:solidFill>
                  <a:srgbClr val="898989"/>
                </a:solidFill>
                <a:latin typeface="Helvetica Regular" pitchFamily="2" charset="0"/>
              </a:defRPr>
            </a:lvl1pPr>
            <a:lvl2pPr>
              <a:defRPr sz="1200"/>
            </a:lvl2pPr>
            <a:lvl3pPr>
              <a:defRPr sz="1200"/>
            </a:lvl3pPr>
            <a:lvl4pPr>
              <a:defRPr sz="1200"/>
            </a:lvl4pPr>
            <a:lvl5pPr>
              <a:defRPr sz="1200"/>
            </a:lvl5pPr>
          </a:lstStyle>
          <a:p>
            <a:r>
              <a:rPr lang="en-US" sz="1200" dirty="0">
                <a:solidFill>
                  <a:srgbClr val="58595B"/>
                </a:solidFill>
                <a:latin typeface="Helvetica" pitchFamily="2" charset="0"/>
              </a:rPr>
              <a:t>Presenter Name</a:t>
            </a:r>
          </a:p>
        </p:txBody>
      </p:sp>
      <p:sp>
        <p:nvSpPr>
          <p:cNvPr id="15" name="Header rule">
            <a:extLst>
              <a:ext uri="{FF2B5EF4-FFF2-40B4-BE49-F238E27FC236}">
                <a16:creationId xmlns:a16="http://schemas.microsoft.com/office/drawing/2014/main" id="{9D6D4E19-3FBE-DF40-B8C1-98D35A8D9F51}"/>
              </a:ext>
            </a:extLst>
          </p:cNvPr>
          <p:cNvSpPr/>
          <p:nvPr/>
        </p:nvSpPr>
        <p:spPr>
          <a:xfrm>
            <a:off x="640080" y="301752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7" name="Header rule">
            <a:extLst>
              <a:ext uri="{FF2B5EF4-FFF2-40B4-BE49-F238E27FC236}">
                <a16:creationId xmlns:a16="http://schemas.microsoft.com/office/drawing/2014/main" id="{09B1960F-507A-E84C-8B64-1891B754A975}"/>
              </a:ext>
            </a:extLst>
          </p:cNvPr>
          <p:cNvSpPr/>
          <p:nvPr/>
        </p:nvSpPr>
        <p:spPr>
          <a:xfrm>
            <a:off x="640080" y="182880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pic>
        <p:nvPicPr>
          <p:cNvPr id="3" name="logo lockup" hidden="1">
            <a:extLst>
              <a:ext uri="{FF2B5EF4-FFF2-40B4-BE49-F238E27FC236}">
                <a16:creationId xmlns:a16="http://schemas.microsoft.com/office/drawing/2014/main" id="{A0682890-AF0C-4247-AD31-1CB6F62F7850}"/>
              </a:ext>
            </a:extLst>
          </p:cNvPr>
          <p:cNvPicPr>
            <a:picLocks noChangeAspect="1"/>
          </p:cNvPicPr>
          <p:nvPr/>
        </p:nvPicPr>
        <p:blipFill>
          <a:blip r:embed="rId2"/>
          <a:stretch>
            <a:fillRect/>
          </a:stretch>
        </p:blipFill>
        <p:spPr>
          <a:xfrm>
            <a:off x="640080" y="473625"/>
            <a:ext cx="3429000" cy="381000"/>
          </a:xfrm>
          <a:prstGeom prst="rect">
            <a:avLst/>
          </a:prstGeom>
        </p:spPr>
      </p:pic>
      <p:sp>
        <p:nvSpPr>
          <p:cNvPr id="13" name="Picture Placeholder 5">
            <a:extLst>
              <a:ext uri="{FF2B5EF4-FFF2-40B4-BE49-F238E27FC236}">
                <a16:creationId xmlns:a16="http://schemas.microsoft.com/office/drawing/2014/main" id="{4C1BE7FB-0098-1444-898A-9FEDB68EF2C5}"/>
              </a:ext>
            </a:extLst>
          </p:cNvPr>
          <p:cNvSpPr>
            <a:spLocks noGrp="1"/>
          </p:cNvSpPr>
          <p:nvPr>
            <p:ph type="pic" sz="quarter" idx="24" hasCustomPrompt="1"/>
          </p:nvPr>
        </p:nvSpPr>
        <p:spPr>
          <a:xfrm>
            <a:off x="647698" y="476251"/>
            <a:ext cx="5564638" cy="1031639"/>
          </a:xfrm>
          <a:prstGeom prst="rect">
            <a:avLst/>
          </a:prstGeom>
        </p:spPr>
        <p:txBody>
          <a:bodyPr wrap="square" lIns="0" tIns="0" rIns="0" anchor="t" anchorCtr="0">
            <a:noAutofit/>
          </a:bodyPr>
          <a:lstStyle>
            <a:lvl1pPr marL="0" indent="0" algn="l">
              <a:buNone/>
              <a:defRPr sz="1000" u="none"/>
            </a:lvl1pPr>
          </a:lstStyle>
          <a:p>
            <a:r>
              <a:rPr lang="en-US" dirty="0"/>
              <a:t>Click the icon to insert the </a:t>
            </a:r>
            <a:r>
              <a:rPr lang="en-US" dirty="0" err="1"/>
              <a:t>Bxd-blk</a:t>
            </a:r>
            <a:r>
              <a:rPr lang="en-US" dirty="0"/>
              <a:t> or Boxed-</a:t>
            </a:r>
            <a:r>
              <a:rPr lang="en-US" dirty="0" err="1"/>
              <a:t>BlackType</a:t>
            </a:r>
            <a:r>
              <a:rPr lang="en-US" dirty="0"/>
              <a:t>, </a:t>
            </a:r>
            <a:r>
              <a:rPr lang="en-US" dirty="0" err="1"/>
              <a:t>svg</a:t>
            </a:r>
            <a:r>
              <a:rPr lang="en-US" dirty="0"/>
              <a:t> or </a:t>
            </a:r>
            <a:r>
              <a:rPr lang="en-US" dirty="0" err="1"/>
              <a:t>png</a:t>
            </a:r>
            <a:r>
              <a:rPr lang="en-US" dirty="0"/>
              <a:t> format version of your department logo. Follow the pink instructions.</a:t>
            </a:r>
          </a:p>
        </p:txBody>
      </p:sp>
      <p:sp>
        <p:nvSpPr>
          <p:cNvPr id="12" name="TextBox 11" hidden="1">
            <a:extLst>
              <a:ext uri="{FF2B5EF4-FFF2-40B4-BE49-F238E27FC236}">
                <a16:creationId xmlns:a16="http://schemas.microsoft.com/office/drawing/2014/main" id="{992A067E-6CB9-C14C-9A18-33F98E6EF3A7}"/>
              </a:ext>
            </a:extLst>
          </p:cNvPr>
          <p:cNvSpPr txBox="1"/>
          <p:nvPr/>
        </p:nvSpPr>
        <p:spPr>
          <a:xfrm>
            <a:off x="649224" y="475488"/>
            <a:ext cx="800100" cy="374904"/>
          </a:xfrm>
          <a:prstGeom prst="rect">
            <a:avLst/>
          </a:prstGeom>
          <a:solidFill>
            <a:srgbClr val="FF00FF"/>
          </a:solidFill>
          <a:ln w="6350">
            <a:noFill/>
          </a:ln>
        </p:spPr>
        <p:txBody>
          <a:bodyPr wrap="square" lIns="18288" tIns="9144" rIns="18288" bIns="0" rtlCol="0" anchor="ctr" anchorCtr="1">
            <a:normAutofit fontScale="92500" lnSpcReduction="20000"/>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dirty="0">
                <a:solidFill>
                  <a:schemeClr val="bg1"/>
                </a:solidFill>
              </a:rPr>
              <a:t>Resize the UCLA logo to match the size &amp; position of this box</a:t>
            </a:r>
          </a:p>
        </p:txBody>
      </p:sp>
      <p:sp>
        <p:nvSpPr>
          <p:cNvPr id="2" name="TextBox 1">
            <a:extLst>
              <a:ext uri="{FF2B5EF4-FFF2-40B4-BE49-F238E27FC236}">
                <a16:creationId xmlns:a16="http://schemas.microsoft.com/office/drawing/2014/main" id="{E2AB141D-50D8-B545-AC99-DA856384CC54}"/>
              </a:ext>
            </a:extLst>
          </p:cNvPr>
          <p:cNvSpPr txBox="1"/>
          <p:nvPr/>
        </p:nvSpPr>
        <p:spPr>
          <a:xfrm>
            <a:off x="6594764" y="304800"/>
            <a:ext cx="1427018" cy="1373504"/>
          </a:xfrm>
          <a:prstGeom prst="rect">
            <a:avLst/>
          </a:prstGeom>
          <a:noFill/>
        </p:spPr>
        <p:txBody>
          <a:bodyPr wrap="square" rtlCol="0">
            <a:spAutoFit/>
          </a:bodyPr>
          <a:lstStyle/>
          <a:p>
            <a:endParaRPr lang="en-US" dirty="0"/>
          </a:p>
        </p:txBody>
      </p:sp>
      <p:sp>
        <p:nvSpPr>
          <p:cNvPr id="8"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640080" y="1892808"/>
            <a:ext cx="7772400" cy="1102546"/>
          </a:xfrm>
          <a:prstGeom prst="rect">
            <a:avLst/>
          </a:prstGeom>
        </p:spPr>
        <p:txBody>
          <a:bodyPr wrap="square" anchor="ctr" anchorCtr="0">
            <a:spAutoFit/>
          </a:bodyPr>
          <a:lstStyle>
            <a:lvl1pPr marL="0" indent="0">
              <a:buNone/>
              <a:defRPr sz="3600" b="1">
                <a:latin typeface="+mj-lt"/>
              </a:defRPr>
            </a:lvl1pPr>
            <a:lvl2pPr marL="0" indent="0">
              <a:buFont typeface="Arial" panose="020B0604020202020204" pitchFamily="34" charset="0"/>
              <a:buNone/>
              <a:defRPr sz="3600" b="1">
                <a:latin typeface="+mj-lt"/>
              </a:defRPr>
            </a:lvl2pPr>
            <a:lvl3pPr marL="363474" indent="0">
              <a:buNone/>
              <a:defRPr sz="3600" b="1">
                <a:latin typeface="+mj-lt"/>
              </a:defRPr>
            </a:lvl3pPr>
            <a:lvl4pPr marL="0" indent="0">
              <a:buNone/>
              <a:defRPr sz="3600" b="1">
                <a:latin typeface="+mj-lt"/>
              </a:defRPr>
            </a:lvl4pPr>
            <a:lvl5pPr marL="0" indent="0">
              <a:buNone/>
              <a:defRPr sz="3600" b="1">
                <a:latin typeface="+mj-lt"/>
              </a:defRPr>
            </a:lvl5pPr>
          </a:lstStyle>
          <a:p>
            <a:pPr lvl="0"/>
            <a:r>
              <a:rPr lang="en-US" dirty="0"/>
              <a:t>Presentation Opener Title</a:t>
            </a:r>
          </a:p>
          <a:p>
            <a:pPr lvl="0"/>
            <a:r>
              <a:rPr lang="en-US" dirty="0"/>
              <a:t>Goes Here</a:t>
            </a:r>
          </a:p>
        </p:txBody>
      </p:sp>
      <p:sp>
        <p:nvSpPr>
          <p:cNvPr id="19" name="TextBox 18" hidden="1">
            <a:extLst>
              <a:ext uri="{FF2B5EF4-FFF2-40B4-BE49-F238E27FC236}">
                <a16:creationId xmlns:a16="http://schemas.microsoft.com/office/drawing/2014/main" id="{DAEABCCE-008D-444A-9E36-5D3414A07090}"/>
              </a:ext>
            </a:extLst>
          </p:cNvPr>
          <p:cNvSpPr txBox="1"/>
          <p:nvPr/>
        </p:nvSpPr>
        <p:spPr>
          <a:xfrm>
            <a:off x="649224" y="475488"/>
            <a:ext cx="800100" cy="374904"/>
          </a:xfrm>
          <a:prstGeom prst="rect">
            <a:avLst/>
          </a:prstGeom>
          <a:solidFill>
            <a:srgbClr val="FF00FF"/>
          </a:solidFill>
          <a:ln w="6350">
            <a:noFill/>
          </a:ln>
        </p:spPr>
        <p:txBody>
          <a:bodyPr wrap="square" lIns="18288" tIns="9144" rIns="18288" bIns="0" rtlCol="0" anchor="ctr" anchorCtr="1">
            <a:normAutofit fontScale="92500" lnSpcReduction="20000"/>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dirty="0">
                <a:solidFill>
                  <a:schemeClr val="bg1"/>
                </a:solidFill>
              </a:rPr>
              <a:t>Resize the UCLA logo to match the size &amp; position of this box</a:t>
            </a:r>
          </a:p>
        </p:txBody>
      </p:sp>
      <p:sp>
        <p:nvSpPr>
          <p:cNvPr id="20" name="TextBox 19">
            <a:extLst>
              <a:ext uri="{FF2B5EF4-FFF2-40B4-BE49-F238E27FC236}">
                <a16:creationId xmlns:a16="http://schemas.microsoft.com/office/drawing/2014/main" id="{7B98486D-C649-D848-B5F6-E86CD5336334}"/>
              </a:ext>
            </a:extLst>
          </p:cNvPr>
          <p:cNvSpPr txBox="1"/>
          <p:nvPr/>
        </p:nvSpPr>
        <p:spPr>
          <a:xfrm>
            <a:off x="6594764" y="304800"/>
            <a:ext cx="1427018" cy="1373504"/>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167777195"/>
      </p:ext>
    </p:extLst>
  </p:cSld>
  <p:clrMapOvr>
    <a:masterClrMapping/>
  </p:clrMapOvr>
  <p:extLst>
    <p:ext uri="{DCECCB84-F9BA-43D5-87BE-67443E8EF086}">
      <p15:sldGuideLst xmlns:p15="http://schemas.microsoft.com/office/powerpoint/2012/main">
        <p15:guide id="5" orient="horz" pos="300">
          <p15:clr>
            <a:srgbClr val="FBAE40"/>
          </p15:clr>
        </p15:guide>
        <p15:guide id="6" orient="horz" pos="540">
          <p15:clr>
            <a:srgbClr val="FBAE40"/>
          </p15:clr>
        </p15:guide>
        <p15:guide id="7" pos="4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header w/two captioned images caption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a:xfrm>
            <a:off x="8686800" y="4754880"/>
            <a:ext cx="457200" cy="365760"/>
          </a:xfrm>
        </p:spPr>
        <p:txBody>
          <a:bodyPr/>
          <a:lstStyle/>
          <a:p>
            <a:fld id="{B6238B5B-F19C-E947-A0BC-87BD7983F871}" type="slidenum">
              <a:rPr lang="en-US" smtClean="0"/>
              <a:pPr/>
              <a:t>‹#›</a:t>
            </a:fld>
            <a:endParaRPr lang="en-US" dirty="0"/>
          </a:p>
        </p:txBody>
      </p:sp>
      <p:sp>
        <p:nvSpPr>
          <p:cNvPr id="2" name="Rectangle 1">
            <a:extLst>
              <a:ext uri="{FF2B5EF4-FFF2-40B4-BE49-F238E27FC236}">
                <a16:creationId xmlns:a16="http://schemas.microsoft.com/office/drawing/2014/main" id="{3735DA87-8D0D-5646-9263-BA8534F57B0F}"/>
              </a:ext>
            </a:extLst>
          </p:cNvPr>
          <p:cNvSpPr/>
          <p:nvPr/>
        </p:nvSpPr>
        <p:spPr>
          <a:xfrm>
            <a:off x="0" y="0"/>
            <a:ext cx="9144000" cy="1168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CD6FC555-1AA9-E647-94A1-A53C5C1DD7CF}"/>
              </a:ext>
            </a:extLst>
          </p:cNvPr>
          <p:cNvSpPr txBox="1">
            <a:spLocks/>
          </p:cNvSpPr>
          <p:nvPr/>
        </p:nvSpPr>
        <p:spPr>
          <a:xfrm>
            <a:off x="640079" y="365760"/>
            <a:ext cx="7772400" cy="27432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1800" dirty="0"/>
              <a:t>Small Header w/two captioned images</a:t>
            </a:r>
          </a:p>
        </p:txBody>
      </p:sp>
      <p:sp>
        <p:nvSpPr>
          <p:cNvPr id="6" name="Header rule">
            <a:extLst>
              <a:ext uri="{FF2B5EF4-FFF2-40B4-BE49-F238E27FC236}">
                <a16:creationId xmlns:a16="http://schemas.microsoft.com/office/drawing/2014/main" id="{A64E2F76-6F70-6E41-8E67-76251B3CBB36}"/>
              </a:ext>
            </a:extLst>
          </p:cNvPr>
          <p:cNvSpPr/>
          <p:nvPr/>
        </p:nvSpPr>
        <p:spPr>
          <a:xfrm>
            <a:off x="640080" y="673649"/>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9" name="Text Placeholder 8">
            <a:extLst>
              <a:ext uri="{FF2B5EF4-FFF2-40B4-BE49-F238E27FC236}">
                <a16:creationId xmlns:a16="http://schemas.microsoft.com/office/drawing/2014/main" id="{8D21123F-3052-7448-8323-EBC781A2C598}"/>
              </a:ext>
            </a:extLst>
          </p:cNvPr>
          <p:cNvSpPr>
            <a:spLocks noGrp="1"/>
          </p:cNvSpPr>
          <p:nvPr>
            <p:ph type="body" sz="quarter" idx="24" hasCustomPrompt="1"/>
          </p:nvPr>
        </p:nvSpPr>
        <p:spPr>
          <a:xfrm>
            <a:off x="639950" y="4114800"/>
            <a:ext cx="3749039" cy="134139"/>
          </a:xfrm>
          <a:prstGeom prst="rect">
            <a:avLst/>
          </a:prstGeom>
        </p:spPr>
        <p:txBody>
          <a:bodyPr wrap="square" anchor="t" anchorCtr="0">
            <a:spAutoFit/>
          </a:bodyPr>
          <a:lstStyle>
            <a:lvl1pPr marL="0" indent="0">
              <a:lnSpc>
                <a:spcPts val="1100"/>
              </a:lnSpc>
              <a:buNone/>
              <a:defRPr sz="800">
                <a:latin typeface="+mn-lt"/>
              </a:defRPr>
            </a:lvl1pPr>
            <a:lvl2pPr>
              <a:defRPr sz="800">
                <a:latin typeface="+mn-lt"/>
              </a:defRPr>
            </a:lvl2pPr>
            <a:lvl3pPr>
              <a:defRPr sz="800">
                <a:latin typeface="+mn-lt"/>
              </a:defRPr>
            </a:lvl3pPr>
            <a:lvl4pPr>
              <a:defRPr sz="800">
                <a:latin typeface="+mn-lt"/>
              </a:defRPr>
            </a:lvl4pPr>
            <a:lvl5pPr>
              <a:defRPr sz="800">
                <a:latin typeface="+mn-lt"/>
              </a:defRPr>
            </a:lvl5pPr>
          </a:lstStyle>
          <a:p>
            <a:pPr lvl="0"/>
            <a:r>
              <a:rPr lang="en-US" dirty="0"/>
              <a:t>Caption goes here, one line recommended, two lines max. lorem ipsum</a:t>
            </a:r>
          </a:p>
        </p:txBody>
      </p:sp>
      <p:sp>
        <p:nvSpPr>
          <p:cNvPr id="11" name="Rectangle 10">
            <a:extLst>
              <a:ext uri="{FF2B5EF4-FFF2-40B4-BE49-F238E27FC236}">
                <a16:creationId xmlns:a16="http://schemas.microsoft.com/office/drawing/2014/main" id="{15ECEDA9-F4E9-D546-AADD-9E9431B373F9}"/>
              </a:ext>
            </a:extLst>
          </p:cNvPr>
          <p:cNvSpPr/>
          <p:nvPr/>
        </p:nvSpPr>
        <p:spPr>
          <a:xfrm>
            <a:off x="0" y="0"/>
            <a:ext cx="9144000" cy="1168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0B111C0-E62E-C246-80CF-91DB63D57A70}"/>
              </a:ext>
            </a:extLst>
          </p:cNvPr>
          <p:cNvSpPr txBox="1">
            <a:spLocks/>
          </p:cNvSpPr>
          <p:nvPr/>
        </p:nvSpPr>
        <p:spPr>
          <a:xfrm>
            <a:off x="640079" y="365760"/>
            <a:ext cx="7772400" cy="27432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1800" dirty="0"/>
              <a:t>Small Header w/two captioned images</a:t>
            </a:r>
          </a:p>
        </p:txBody>
      </p:sp>
      <p:sp>
        <p:nvSpPr>
          <p:cNvPr id="13" name="Header rule">
            <a:extLst>
              <a:ext uri="{FF2B5EF4-FFF2-40B4-BE49-F238E27FC236}">
                <a16:creationId xmlns:a16="http://schemas.microsoft.com/office/drawing/2014/main" id="{89329647-72E2-B74F-AFC5-F88F766072F0}"/>
              </a:ext>
            </a:extLst>
          </p:cNvPr>
          <p:cNvSpPr/>
          <p:nvPr/>
        </p:nvSpPr>
        <p:spPr>
          <a:xfrm>
            <a:off x="640080" y="673649"/>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10" name="Picture Placeholder 2">
            <a:extLst>
              <a:ext uri="{FF2B5EF4-FFF2-40B4-BE49-F238E27FC236}">
                <a16:creationId xmlns:a16="http://schemas.microsoft.com/office/drawing/2014/main" id="{3B0E2BCC-7E9A-8848-B8C5-2789C328FDF4}"/>
              </a:ext>
            </a:extLst>
          </p:cNvPr>
          <p:cNvSpPr>
            <a:spLocks noGrp="1"/>
          </p:cNvSpPr>
          <p:nvPr>
            <p:ph type="pic" sz="quarter" idx="23"/>
          </p:nvPr>
        </p:nvSpPr>
        <p:spPr>
          <a:xfrm>
            <a:off x="639951" y="1038977"/>
            <a:ext cx="3749039" cy="301752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8">
            <a:extLst>
              <a:ext uri="{FF2B5EF4-FFF2-40B4-BE49-F238E27FC236}">
                <a16:creationId xmlns:a16="http://schemas.microsoft.com/office/drawing/2014/main" id="{B9DA235E-5166-4A4E-85BC-FDE49E99E6E3}"/>
              </a:ext>
            </a:extLst>
          </p:cNvPr>
          <p:cNvSpPr>
            <a:spLocks noGrp="1"/>
          </p:cNvSpPr>
          <p:nvPr>
            <p:ph type="body" sz="quarter" idx="25" hasCustomPrompt="1"/>
          </p:nvPr>
        </p:nvSpPr>
        <p:spPr>
          <a:xfrm>
            <a:off x="4663439" y="4114800"/>
            <a:ext cx="3749039" cy="134139"/>
          </a:xfrm>
          <a:prstGeom prst="rect">
            <a:avLst/>
          </a:prstGeom>
        </p:spPr>
        <p:txBody>
          <a:bodyPr wrap="square" anchor="t" anchorCtr="0">
            <a:spAutoFit/>
          </a:bodyPr>
          <a:lstStyle>
            <a:lvl1pPr marL="0" indent="0">
              <a:lnSpc>
                <a:spcPts val="1100"/>
              </a:lnSpc>
              <a:buNone/>
              <a:defRPr sz="800">
                <a:latin typeface="+mn-lt"/>
              </a:defRPr>
            </a:lvl1pPr>
            <a:lvl2pPr>
              <a:defRPr sz="800">
                <a:latin typeface="+mn-lt"/>
              </a:defRPr>
            </a:lvl2pPr>
            <a:lvl3pPr>
              <a:defRPr sz="800">
                <a:latin typeface="+mn-lt"/>
              </a:defRPr>
            </a:lvl3pPr>
            <a:lvl4pPr>
              <a:defRPr sz="800">
                <a:latin typeface="+mn-lt"/>
              </a:defRPr>
            </a:lvl4pPr>
            <a:lvl5pPr>
              <a:defRPr sz="800">
                <a:latin typeface="+mn-lt"/>
              </a:defRPr>
            </a:lvl5pPr>
          </a:lstStyle>
          <a:p>
            <a:pPr lvl="0"/>
            <a:r>
              <a:rPr lang="en-US" dirty="0"/>
              <a:t>Caption goes here, one line recommended, two lines max. lorem ipsum</a:t>
            </a:r>
          </a:p>
        </p:txBody>
      </p:sp>
      <p:sp>
        <p:nvSpPr>
          <p:cNvPr id="17" name="Picture Placeholder 2">
            <a:extLst>
              <a:ext uri="{FF2B5EF4-FFF2-40B4-BE49-F238E27FC236}">
                <a16:creationId xmlns:a16="http://schemas.microsoft.com/office/drawing/2014/main" id="{2298A9C0-48AD-FD43-A59A-12E1524D052B}"/>
              </a:ext>
            </a:extLst>
          </p:cNvPr>
          <p:cNvSpPr>
            <a:spLocks noGrp="1"/>
          </p:cNvSpPr>
          <p:nvPr>
            <p:ph type="pic" sz="quarter" idx="26"/>
          </p:nvPr>
        </p:nvSpPr>
        <p:spPr>
          <a:xfrm>
            <a:off x="4663440" y="1038977"/>
            <a:ext cx="3749039" cy="301752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Tree>
    <p:extLst>
      <p:ext uri="{BB962C8B-B14F-4D97-AF65-F5344CB8AC3E}">
        <p14:creationId xmlns:p14="http://schemas.microsoft.com/office/powerpoint/2010/main" val="233576871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w/three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188720"/>
            <a:ext cx="2468880"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19">
            <a:extLst>
              <a:ext uri="{FF2B5EF4-FFF2-40B4-BE49-F238E27FC236}">
                <a16:creationId xmlns:a16="http://schemas.microsoft.com/office/drawing/2014/main" id="{D690DD6C-A294-D34A-8F02-8254600AA0CF}"/>
              </a:ext>
            </a:extLst>
          </p:cNvPr>
          <p:cNvSpPr>
            <a:spLocks noGrp="1"/>
          </p:cNvSpPr>
          <p:nvPr>
            <p:ph type="body" sz="quarter" idx="24" hasCustomPrompt="1"/>
          </p:nvPr>
        </p:nvSpPr>
        <p:spPr>
          <a:xfrm>
            <a:off x="594360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7" name="Picture Placeholder 2">
            <a:extLst>
              <a:ext uri="{FF2B5EF4-FFF2-40B4-BE49-F238E27FC236}">
                <a16:creationId xmlns:a16="http://schemas.microsoft.com/office/drawing/2014/main" id="{4893D48C-9A05-6D48-AEBE-B035AC90CB7B}"/>
              </a:ext>
            </a:extLst>
          </p:cNvPr>
          <p:cNvSpPr>
            <a:spLocks noGrp="1"/>
          </p:cNvSpPr>
          <p:nvPr>
            <p:ph type="pic" sz="quarter" idx="25"/>
          </p:nvPr>
        </p:nvSpPr>
        <p:spPr>
          <a:xfrm>
            <a:off x="5943600" y="1188720"/>
            <a:ext cx="2468880" cy="205740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8" name="Text Placeholder 19">
            <a:extLst>
              <a:ext uri="{FF2B5EF4-FFF2-40B4-BE49-F238E27FC236}">
                <a16:creationId xmlns:a16="http://schemas.microsoft.com/office/drawing/2014/main" id="{8415C831-E177-844F-9712-8A40A7EF2C79}"/>
              </a:ext>
            </a:extLst>
          </p:cNvPr>
          <p:cNvSpPr>
            <a:spLocks noGrp="1"/>
          </p:cNvSpPr>
          <p:nvPr>
            <p:ph type="body" sz="quarter" idx="26" hasCustomPrompt="1"/>
          </p:nvPr>
        </p:nvSpPr>
        <p:spPr>
          <a:xfrm>
            <a:off x="329184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9" name="Picture Placeholder 2">
            <a:extLst>
              <a:ext uri="{FF2B5EF4-FFF2-40B4-BE49-F238E27FC236}">
                <a16:creationId xmlns:a16="http://schemas.microsoft.com/office/drawing/2014/main" id="{2A52D487-6A99-CB44-ADDA-84E2583B5DE2}"/>
              </a:ext>
            </a:extLst>
          </p:cNvPr>
          <p:cNvSpPr>
            <a:spLocks noGrp="1"/>
          </p:cNvSpPr>
          <p:nvPr>
            <p:ph type="pic" sz="quarter" idx="27"/>
          </p:nvPr>
        </p:nvSpPr>
        <p:spPr>
          <a:xfrm>
            <a:off x="3291776" y="1188720"/>
            <a:ext cx="2468880" cy="205740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w/three images</a:t>
            </a:r>
          </a:p>
        </p:txBody>
      </p:sp>
    </p:spTree>
    <p:extLst>
      <p:ext uri="{BB962C8B-B14F-4D97-AF65-F5344CB8AC3E}">
        <p14:creationId xmlns:p14="http://schemas.microsoft.com/office/powerpoint/2010/main" val="947093498"/>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wide imag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80" y="3657600"/>
            <a:ext cx="7772400" cy="640080"/>
          </a:xfrm>
          <a:prstGeom prst="rect">
            <a:avLst/>
          </a:prstGeom>
        </p:spPr>
        <p:txBody>
          <a:bodyPr lIns="0" tIns="18288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40080" y="1188720"/>
            <a:ext cx="7772400" cy="242316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w/wide image</a:t>
            </a:r>
          </a:p>
        </p:txBody>
      </p:sp>
    </p:spTree>
    <p:extLst>
      <p:ext uri="{BB962C8B-B14F-4D97-AF65-F5344CB8AC3E}">
        <p14:creationId xmlns:p14="http://schemas.microsoft.com/office/powerpoint/2010/main" val="30796664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Header w/video">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1828800" y="1188720"/>
            <a:ext cx="5486400" cy="301752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w/video</a:t>
            </a:r>
          </a:p>
        </p:txBody>
      </p:sp>
    </p:spTree>
    <p:extLst>
      <p:ext uri="{BB962C8B-B14F-4D97-AF65-F5344CB8AC3E}">
        <p14:creationId xmlns:p14="http://schemas.microsoft.com/office/powerpoint/2010/main" val="62323931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w/video and copy">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669280" y="1554480"/>
            <a:ext cx="2743200" cy="1005840"/>
          </a:xfrm>
          <a:prstGeom prst="rect">
            <a:avLst/>
          </a:prstGeom>
        </p:spPr>
        <p:txBody>
          <a:bodyPr lIns="365760" r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669280" y="1188720"/>
            <a:ext cx="2743200" cy="215444"/>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dirty="0"/>
              <a:t>SUBHEAD</a:t>
            </a:r>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640080" y="1188720"/>
            <a:ext cx="5029200" cy="28346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media</a:t>
            </a:r>
            <a:endParaRPr lang="en-US" dirty="0"/>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p:txBody>
          <a:bodyPr/>
          <a:lstStyle/>
          <a:p>
            <a:r>
              <a:rPr lang="en-US" dirty="0"/>
              <a:t>Header w/video and copy</a:t>
            </a:r>
          </a:p>
        </p:txBody>
      </p:sp>
    </p:spTree>
    <p:extLst>
      <p:ext uri="{BB962C8B-B14F-4D97-AF65-F5344CB8AC3E}">
        <p14:creationId xmlns:p14="http://schemas.microsoft.com/office/powerpoint/2010/main" val="174147452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tatement w/white background">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1"/>
            <a:ext cx="9144000" cy="4599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6" name="Title 3" hidden="1">
            <a:extLst>
              <a:ext uri="{FF2B5EF4-FFF2-40B4-BE49-F238E27FC236}">
                <a16:creationId xmlns:a16="http://schemas.microsoft.com/office/drawing/2014/main" id="{47BA5E82-2DE4-214E-A6B1-6C2A16953F79}"/>
              </a:ext>
            </a:extLst>
          </p:cNvPr>
          <p:cNvSpPr txBox="1">
            <a:spLocks/>
          </p:cNvSpPr>
          <p:nvPr/>
        </p:nvSpPr>
        <p:spPr>
          <a:xfrm>
            <a:off x="1371600" y="1371600"/>
            <a:ext cx="6400800" cy="1846659"/>
          </a:xfrm>
          <a:prstGeom prst="rect">
            <a:avLst/>
          </a:prstGeom>
          <a:solidFill>
            <a:schemeClr val="bg1"/>
          </a:solidFill>
        </p:spPr>
        <p:txBody>
          <a:bodyPr vert="horz" wrap="square" lIns="0" tIns="0" rIns="0" bIns="0" rtlCol="0" anchor="ctr" anchorCtr="1">
            <a:sp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nSpc>
                <a:spcPct val="100000"/>
              </a:lnSpc>
              <a:spcBef>
                <a:spcPts val="0"/>
              </a:spcBef>
            </a:pPr>
            <a:r>
              <a:rPr lang="en-US" sz="4000" b="0" i="0" dirty="0">
                <a:solidFill>
                  <a:srgbClr val="2774AE"/>
                </a:solidFill>
                <a:latin typeface="Helvetica Regular" pitchFamily="2" charset="0"/>
              </a:rPr>
              <a:t>Lorem ipsum dolor sit </a:t>
            </a:r>
            <a:r>
              <a:rPr lang="en-US" sz="4000" b="0" i="0" dirty="0" err="1">
                <a:solidFill>
                  <a:srgbClr val="2774AE"/>
                </a:solidFill>
                <a:latin typeface="Helvetica Regular" pitchFamily="2" charset="0"/>
              </a:rPr>
              <a:t>amet</a:t>
            </a:r>
            <a:r>
              <a:rPr lang="en-US" sz="4000" b="0" i="0" dirty="0">
                <a:solidFill>
                  <a:srgbClr val="2774AE"/>
                </a:solidFill>
                <a:latin typeface="Helvetica Regular" pitchFamily="2" charset="0"/>
              </a:rPr>
              <a:t> ex </a:t>
            </a:r>
            <a:r>
              <a:rPr lang="en-US" sz="4000" b="0" i="0" dirty="0" err="1">
                <a:solidFill>
                  <a:srgbClr val="2774AE"/>
                </a:solidFill>
                <a:latin typeface="Helvetica Regular" pitchFamily="2" charset="0"/>
              </a:rPr>
              <a:t>eum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reque</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graece</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nam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harum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vonsequat</a:t>
            </a:r>
            <a:endParaRPr lang="en-US" sz="4000" b="0" i="0" dirty="0">
              <a:solidFill>
                <a:srgbClr val="2774AE"/>
              </a:solidFill>
              <a:latin typeface="Helvetica Regular" pitchFamily="2" charset="0"/>
            </a:endParaRPr>
          </a:p>
        </p:txBody>
      </p:sp>
      <p:sp>
        <p:nvSpPr>
          <p:cNvPr id="4" name="Text Placeholder 3">
            <a:extLst>
              <a:ext uri="{FF2B5EF4-FFF2-40B4-BE49-F238E27FC236}">
                <a16:creationId xmlns:a16="http://schemas.microsoft.com/office/drawing/2014/main" id="{9D1F839A-7F1F-7444-AF82-48ECCE4F3858}"/>
              </a:ext>
            </a:extLst>
          </p:cNvPr>
          <p:cNvSpPr>
            <a:spLocks noGrp="1"/>
          </p:cNvSpPr>
          <p:nvPr>
            <p:ph type="body" sz="quarter" idx="21" hasCustomPrompt="1"/>
          </p:nvPr>
        </p:nvSpPr>
        <p:spPr>
          <a:xfrm>
            <a:off x="1371600" y="1371600"/>
            <a:ext cx="6400800" cy="1665071"/>
          </a:xfrm>
        </p:spPr>
        <p:txBody>
          <a:bodyPr anchor="ctr" anchorCtr="0"/>
          <a:lstStyle>
            <a:lvl1pPr marL="0" indent="0" algn="ctr">
              <a:buNone/>
              <a:defRPr sz="4000">
                <a:solidFill>
                  <a:srgbClr val="2774AE"/>
                </a:solidFill>
              </a:defRPr>
            </a:lvl1pPr>
            <a:lvl2pPr marL="274320" indent="0" algn="ctr">
              <a:buNone/>
              <a:defRPr sz="4000">
                <a:solidFill>
                  <a:srgbClr val="2774AE"/>
                </a:solidFill>
              </a:defRPr>
            </a:lvl2pPr>
            <a:lvl3pPr marL="548640" indent="0" algn="ctr">
              <a:buNone/>
              <a:defRPr sz="4000">
                <a:solidFill>
                  <a:srgbClr val="2774AE"/>
                </a:solidFill>
              </a:defRPr>
            </a:lvl3pPr>
            <a:lvl4pPr marL="822960" indent="0" algn="ctr">
              <a:buNone/>
              <a:defRPr sz="4000">
                <a:solidFill>
                  <a:srgbClr val="2774AE"/>
                </a:solidFill>
              </a:defRPr>
            </a:lvl4pPr>
            <a:lvl5pPr marL="1097280" indent="0" algn="ctr">
              <a:buNone/>
              <a:defRPr sz="4000">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3417811289"/>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1736718671"/>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extBox 2">
            <a:extLst>
              <a:ext uri="{FF2B5EF4-FFF2-40B4-BE49-F238E27FC236}">
                <a16:creationId xmlns:a16="http://schemas.microsoft.com/office/drawing/2014/main" id="{5F64B9DE-6557-C54A-BF36-8E798604EA3F}"/>
              </a:ext>
            </a:extLst>
          </p:cNvPr>
          <p:cNvSpPr txBox="1"/>
          <p:nvPr/>
        </p:nvSpPr>
        <p:spPr>
          <a:xfrm>
            <a:off x="640080" y="1874520"/>
            <a:ext cx="7772400" cy="553998"/>
          </a:xfrm>
          <a:prstGeom prst="rect">
            <a:avLst/>
          </a:prstGeom>
          <a:noFill/>
        </p:spPr>
        <p:txBody>
          <a:bodyPr wrap="square" lIns="0" tIns="0" rIns="0" bIns="0" rtlCol="0" anchor="b" anchorCtr="0">
            <a:spAutoFit/>
          </a:bodyPr>
          <a:lstStyle/>
          <a:p>
            <a:pPr algn="ctr"/>
            <a:r>
              <a:rPr lang="en-US" sz="3600" b="1" i="0" baseline="0" dirty="0">
                <a:solidFill>
                  <a:srgbClr val="58595B"/>
                </a:solidFill>
                <a:latin typeface="Helvetica" pitchFamily="2" charset="0"/>
              </a:rPr>
              <a:t>Q&amp;A</a:t>
            </a:r>
          </a:p>
        </p:txBody>
      </p:sp>
      <p:sp>
        <p:nvSpPr>
          <p:cNvPr id="7" name="Header rule">
            <a:extLst>
              <a:ext uri="{FF2B5EF4-FFF2-40B4-BE49-F238E27FC236}">
                <a16:creationId xmlns:a16="http://schemas.microsoft.com/office/drawing/2014/main" id="{09B1960F-507A-E84C-8B64-1891B754A975}"/>
              </a:ext>
            </a:extLst>
          </p:cNvPr>
          <p:cNvSpPr/>
          <p:nvPr/>
        </p:nvSpPr>
        <p:spPr>
          <a:xfrm>
            <a:off x="640080" y="246888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extLst>
              <p:ext uri="{D42A27DB-BD31-4B8C-83A1-F6EECF244321}">
                <p14:modId xmlns:p14="http://schemas.microsoft.com/office/powerpoint/2010/main" val="42495035"/>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extLst>
              <p:ext uri="{D42A27DB-BD31-4B8C-83A1-F6EECF244321}">
                <p14:modId xmlns:p14="http://schemas.microsoft.com/office/powerpoint/2010/main" val="2393666196"/>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Tree>
    <p:extLst>
      <p:ext uri="{BB962C8B-B14F-4D97-AF65-F5344CB8AC3E}">
        <p14:creationId xmlns:p14="http://schemas.microsoft.com/office/powerpoint/2010/main" val="361908255"/>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2" name="Picture 1"/>
          <p:cNvPicPr>
            <a:picLocks noChangeAspect="1"/>
          </p:cNvPicPr>
          <p:nvPr userDrawn="1"/>
        </p:nvPicPr>
        <p:blipFill>
          <a:blip r:embed="rId2"/>
          <a:stretch>
            <a:fillRect/>
          </a:stretch>
        </p:blipFill>
        <p:spPr>
          <a:xfrm>
            <a:off x="2281646" y="2282017"/>
            <a:ext cx="4580708" cy="579466"/>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tatement w/dark background">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7C5EC3F5-808B-184C-A89B-4B25F801B6AC}"/>
              </a:ext>
            </a:extLst>
          </p:cNvPr>
          <p:cNvSpPr>
            <a:spLocks noGrp="1"/>
          </p:cNvSpPr>
          <p:nvPr>
            <p:ph type="body" sz="quarter" idx="21" hasCustomPrompt="1"/>
          </p:nvPr>
        </p:nvSpPr>
        <p:spPr>
          <a:xfrm>
            <a:off x="1371600" y="1407743"/>
            <a:ext cx="6400800" cy="1665071"/>
          </a:xfrm>
          <a:prstGeom prst="rect">
            <a:avLst/>
          </a:prstGeom>
        </p:spPr>
        <p:txBody>
          <a:bodyPr lIns="0" tIns="0" rIns="0" bIns="0" anchor="ctr" anchorCtr="0">
            <a:spAutoFit/>
          </a:bodyPr>
          <a:lstStyle>
            <a:lvl1pPr marL="0" indent="0" algn="ctr">
              <a:buNone/>
              <a:defRPr sz="4000">
                <a:solidFill>
                  <a:schemeClr val="bg1"/>
                </a:solidFill>
              </a:defRPr>
            </a:lvl1pPr>
            <a:lvl2pPr marL="274320" indent="0" algn="ctr">
              <a:buNone/>
              <a:defRPr sz="4000">
                <a:solidFill>
                  <a:srgbClr val="2774AE"/>
                </a:solidFill>
              </a:defRPr>
            </a:lvl2pPr>
            <a:lvl3pPr marL="548640" indent="0" algn="ctr">
              <a:buNone/>
              <a:defRPr sz="4000">
                <a:solidFill>
                  <a:srgbClr val="2774AE"/>
                </a:solidFill>
              </a:defRPr>
            </a:lvl3pPr>
            <a:lvl4pPr marL="822960" indent="0" algn="ctr">
              <a:buNone/>
              <a:defRPr sz="4000">
                <a:solidFill>
                  <a:srgbClr val="2774AE"/>
                </a:solidFill>
              </a:defRPr>
            </a:lvl4pPr>
            <a:lvl5pPr marL="1097280" indent="0" algn="ctr">
              <a:buNone/>
              <a:defRPr sz="4000">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289837761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3113960386"/>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ext Placeholder 3">
            <a:extLst>
              <a:ext uri="{FF2B5EF4-FFF2-40B4-BE49-F238E27FC236}">
                <a16:creationId xmlns:a16="http://schemas.microsoft.com/office/drawing/2014/main" id="{DF2C5F55-93C0-9344-9E3D-94935F3D2760}"/>
              </a:ext>
            </a:extLst>
          </p:cNvPr>
          <p:cNvSpPr>
            <a:spLocks noGrp="1"/>
          </p:cNvSpPr>
          <p:nvPr>
            <p:ph type="body" sz="quarter" idx="20" hasCustomPrompt="1"/>
          </p:nvPr>
        </p:nvSpPr>
        <p:spPr>
          <a:xfrm>
            <a:off x="640079" y="2651760"/>
            <a:ext cx="7772400" cy="274320"/>
          </a:xfrm>
          <a:prstGeom prst="rect">
            <a:avLst/>
          </a:prstGeom>
        </p:spPr>
        <p:txBody>
          <a:bodyPr>
            <a:spAutoFit/>
          </a:bodyPr>
          <a:lstStyle>
            <a:lvl1pPr marL="0" indent="0">
              <a:buFontTx/>
              <a:buNone/>
              <a:defRPr sz="1600" b="1" i="0" cap="all" baseline="0">
                <a:latin typeface="Helvetica" pitchFamily="2" charset="0"/>
              </a:defRPr>
            </a:lvl1pPr>
            <a:lvl2pPr>
              <a:buFontTx/>
              <a:buNone/>
              <a:defRPr b="1"/>
            </a:lvl2pPr>
            <a:lvl3pPr marL="685800" indent="0">
              <a:buFontTx/>
              <a:buNone/>
              <a:defRPr b="1"/>
            </a:lvl3pPr>
            <a:lvl4pPr marL="1028700" indent="0">
              <a:buFontTx/>
              <a:buNone/>
              <a:defRPr b="1"/>
            </a:lvl4pPr>
            <a:lvl5pPr marL="1371600" indent="0">
              <a:buFontTx/>
              <a:buNone/>
              <a:defRPr b="1"/>
            </a:lvl5pPr>
          </a:lstStyle>
          <a:p>
            <a:pPr lvl="0"/>
            <a:r>
              <a:rPr lang="en-US" dirty="0"/>
              <a:t>ADDITIONAL TEXT GOES HERE </a:t>
            </a:r>
          </a:p>
        </p:txBody>
      </p:sp>
      <p:sp>
        <p:nvSpPr>
          <p:cNvPr id="7" name="Header rule">
            <a:extLst>
              <a:ext uri="{FF2B5EF4-FFF2-40B4-BE49-F238E27FC236}">
                <a16:creationId xmlns:a16="http://schemas.microsoft.com/office/drawing/2014/main" id="{09B1960F-507A-E84C-8B64-1891B754A975}"/>
              </a:ext>
            </a:extLst>
          </p:cNvPr>
          <p:cNvSpPr/>
          <p:nvPr/>
        </p:nvSpPr>
        <p:spPr>
          <a:xfrm>
            <a:off x="640080" y="246888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graphicFrame>
        <p:nvGraphicFramePr>
          <p:cNvPr id="9" name="Table 8" hidden="1">
            <a:extLst>
              <a:ext uri="{FF2B5EF4-FFF2-40B4-BE49-F238E27FC236}">
                <a16:creationId xmlns:a16="http://schemas.microsoft.com/office/drawing/2014/main" id="{D23CA481-98CA-0745-833B-EFD0DBCDDA4E}"/>
              </a:ext>
            </a:extLst>
          </p:cNvPr>
          <p:cNvGraphicFramePr>
            <a:graphicFrameLocks noGrp="1"/>
          </p:cNvGraphicFramePr>
          <p:nvPr>
            <p:extLst>
              <p:ext uri="{D42A27DB-BD31-4B8C-83A1-F6EECF244321}">
                <p14:modId xmlns:p14="http://schemas.microsoft.com/office/powerpoint/2010/main" val="3279498072"/>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2" name="Table 11" hidden="1">
            <a:extLst>
              <a:ext uri="{FF2B5EF4-FFF2-40B4-BE49-F238E27FC236}">
                <a16:creationId xmlns:a16="http://schemas.microsoft.com/office/drawing/2014/main" id="{EF7DC21F-99F8-4F48-9203-63793CFF7D9C}"/>
              </a:ext>
            </a:extLst>
          </p:cNvPr>
          <p:cNvGraphicFramePr>
            <a:graphicFrameLocks noGrp="1"/>
          </p:cNvGraphicFramePr>
          <p:nvPr>
            <p:extLst>
              <p:ext uri="{D42A27DB-BD31-4B8C-83A1-F6EECF244321}">
                <p14:modId xmlns:p14="http://schemas.microsoft.com/office/powerpoint/2010/main" val="4083986431"/>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14"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640080" y="1897130"/>
            <a:ext cx="7772400" cy="498598"/>
          </a:xfrm>
          <a:prstGeom prst="rect">
            <a:avLst/>
          </a:prstGeom>
        </p:spPr>
        <p:txBody>
          <a:bodyPr wrap="square" anchor="ctr" anchorCtr="0">
            <a:spAutoFit/>
          </a:bodyPr>
          <a:lstStyle>
            <a:lvl1pPr marL="0" indent="0">
              <a:buNone/>
              <a:defRPr sz="3600" b="1">
                <a:latin typeface="+mj-lt"/>
              </a:defRPr>
            </a:lvl1pPr>
            <a:lvl2pPr marL="0" indent="0">
              <a:buFont typeface="Arial" panose="020B0604020202020204" pitchFamily="34" charset="0"/>
              <a:buNone/>
              <a:defRPr sz="3600" b="1">
                <a:latin typeface="+mj-lt"/>
              </a:defRPr>
            </a:lvl2pPr>
            <a:lvl3pPr marL="363474" indent="0">
              <a:buNone/>
              <a:defRPr sz="3600" b="1">
                <a:latin typeface="+mj-lt"/>
              </a:defRPr>
            </a:lvl3pPr>
            <a:lvl4pPr marL="0" indent="0">
              <a:buNone/>
              <a:defRPr sz="3600" b="1">
                <a:latin typeface="+mj-lt"/>
              </a:defRPr>
            </a:lvl4pPr>
            <a:lvl5pPr marL="0" indent="0">
              <a:buNone/>
              <a:defRPr sz="3600" b="1">
                <a:latin typeface="+mj-lt"/>
              </a:defRPr>
            </a:lvl5pPr>
          </a:lstStyle>
          <a:p>
            <a:pPr lvl="0"/>
            <a:r>
              <a:rPr lang="en-US"/>
              <a:t>Section Divider</a:t>
            </a:r>
            <a:endParaRPr lang="en-US" dirty="0"/>
          </a:p>
        </p:txBody>
      </p:sp>
    </p:spTree>
    <p:extLst>
      <p:ext uri="{BB962C8B-B14F-4D97-AF65-F5344CB8AC3E}">
        <p14:creationId xmlns:p14="http://schemas.microsoft.com/office/powerpoint/2010/main" val="2156785673"/>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w/copy">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8B117F2E-F782-844A-A783-F9F40B77A93D}"/>
              </a:ext>
            </a:extLst>
          </p:cNvPr>
          <p:cNvSpPr>
            <a:spLocks noGrp="1"/>
          </p:cNvSpPr>
          <p:nvPr>
            <p:ph type="title" hasCustomPrompt="1"/>
          </p:nvPr>
        </p:nvSpPr>
        <p:spPr>
          <a:xfrm>
            <a:off x="640077" y="367401"/>
            <a:ext cx="7772400" cy="389979"/>
          </a:xfrm>
        </p:spPr>
        <p:txBody>
          <a:bodyPr anchor="b" anchorCtr="0"/>
          <a:lstStyle/>
          <a:p>
            <a:r>
              <a:rPr lang="en-US" dirty="0"/>
              <a:t>Header w/copy</a:t>
            </a:r>
          </a:p>
        </p:txBody>
      </p:sp>
    </p:spTree>
    <p:extLst>
      <p:ext uri="{BB962C8B-B14F-4D97-AF65-F5344CB8AC3E}">
        <p14:creationId xmlns:p14="http://schemas.microsoft.com/office/powerpoint/2010/main" val="4147832771"/>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w/bullet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itle 3">
            <a:extLst>
              <a:ext uri="{FF2B5EF4-FFF2-40B4-BE49-F238E27FC236}">
                <a16:creationId xmlns:a16="http://schemas.microsoft.com/office/drawing/2014/main" id="{34576D38-1D07-4944-9AE7-710415891258}"/>
              </a:ext>
            </a:extLst>
          </p:cNvPr>
          <p:cNvSpPr>
            <a:spLocks noGrp="1"/>
          </p:cNvSpPr>
          <p:nvPr>
            <p:ph type="title" hasCustomPrompt="1"/>
          </p:nvPr>
        </p:nvSpPr>
        <p:spPr/>
        <p:txBody>
          <a:bodyPr/>
          <a:lstStyle/>
          <a:p>
            <a:r>
              <a:rPr lang="en-US" dirty="0"/>
              <a:t>Header w/copy and bullets</a:t>
            </a:r>
          </a:p>
        </p:txBody>
      </p:sp>
      <p:sp>
        <p:nvSpPr>
          <p:cNvPr id="5" name="Text Placeholder 4">
            <a:extLst>
              <a:ext uri="{FF2B5EF4-FFF2-40B4-BE49-F238E27FC236}">
                <a16:creationId xmlns:a16="http://schemas.microsoft.com/office/drawing/2014/main" id="{FEB3799F-3DE7-0C45-B34C-091D879B69B2}"/>
              </a:ext>
            </a:extLst>
          </p:cNvPr>
          <p:cNvSpPr>
            <a:spLocks noGrp="1"/>
          </p:cNvSpPr>
          <p:nvPr>
            <p:ph type="body" sz="quarter" idx="21" hasCustomPrompt="1"/>
          </p:nvPr>
        </p:nvSpPr>
        <p:spPr>
          <a:xfrm>
            <a:off x="1097281" y="2286000"/>
            <a:ext cx="6858000" cy="388889"/>
          </a:xfrm>
        </p:spPr>
        <p:txBody>
          <a:bodyPr lIns="365760">
            <a:spAutoFit/>
          </a:bodyPr>
          <a:lstStyle>
            <a:lvl1pPr>
              <a:defRPr/>
            </a:lvl1pPr>
          </a:lstStyle>
          <a:p>
            <a:pPr lvl="0"/>
            <a:r>
              <a:rPr lang="en-US" dirty="0"/>
              <a:t>Most bulleted slides should have no more than 5 bullets with only about 5-6 words per bullet.</a:t>
            </a:r>
          </a:p>
        </p:txBody>
      </p:sp>
    </p:spTree>
    <p:extLst>
      <p:ext uri="{BB962C8B-B14F-4D97-AF65-F5344CB8AC3E}">
        <p14:creationId xmlns:p14="http://schemas.microsoft.com/office/powerpoint/2010/main" val="310535181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w/two column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One 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029200" y="155448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029200" y="1188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Two Subhead</a:t>
            </a:r>
          </a:p>
        </p:txBody>
      </p:sp>
      <p:sp>
        <p:nvSpPr>
          <p:cNvPr id="2" name="Title 1">
            <a:extLst>
              <a:ext uri="{FF2B5EF4-FFF2-40B4-BE49-F238E27FC236}">
                <a16:creationId xmlns:a16="http://schemas.microsoft.com/office/drawing/2014/main" id="{B3E3FFDB-27DF-174A-9ED2-F20F22E29A5C}"/>
              </a:ext>
            </a:extLst>
          </p:cNvPr>
          <p:cNvSpPr>
            <a:spLocks noGrp="1"/>
          </p:cNvSpPr>
          <p:nvPr>
            <p:ph type="title" hasCustomPrompt="1"/>
          </p:nvPr>
        </p:nvSpPr>
        <p:spPr/>
        <p:txBody>
          <a:bodyPr/>
          <a:lstStyle/>
          <a:p>
            <a:r>
              <a:rPr lang="en-US" dirty="0"/>
              <a:t>Header w/two columns</a:t>
            </a:r>
          </a:p>
        </p:txBody>
      </p:sp>
    </p:spTree>
    <p:extLst>
      <p:ext uri="{BB962C8B-B14F-4D97-AF65-F5344CB8AC3E}">
        <p14:creationId xmlns:p14="http://schemas.microsoft.com/office/powerpoint/2010/main" val="802737949"/>
      </p:ext>
    </p:extLst>
  </p:cSld>
  <p:clrMapOvr>
    <a:masterClrMapping/>
  </p:clrMapOvr>
  <p:extLst>
    <p:ext uri="{DCECCB84-F9BA-43D5-87BE-67443E8EF086}">
      <p15:sldGuideLst xmlns:p15="http://schemas.microsoft.com/office/powerpoint/2012/main">
        <p15:guide id="1" pos="2880">
          <p15:clr>
            <a:srgbClr val="FBAE40"/>
          </p15:clr>
        </p15:guide>
        <p15:guide id="2" pos="309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w/tabl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3BE623E0-A664-AE40-BA0B-DD28927DB98C}"/>
              </a:ext>
            </a:extLst>
          </p:cNvPr>
          <p:cNvSpPr>
            <a:spLocks noGrp="1"/>
          </p:cNvSpPr>
          <p:nvPr>
            <p:ph type="title" hasCustomPrompt="1"/>
          </p:nvPr>
        </p:nvSpPr>
        <p:spPr/>
        <p:txBody>
          <a:bodyPr/>
          <a:lstStyle/>
          <a:p>
            <a:r>
              <a:rPr lang="en-US" dirty="0"/>
              <a:t>Header w/table</a:t>
            </a:r>
          </a:p>
        </p:txBody>
      </p:sp>
      <p:sp>
        <p:nvSpPr>
          <p:cNvPr id="4" name="Table Placeholder 3">
            <a:extLst>
              <a:ext uri="{FF2B5EF4-FFF2-40B4-BE49-F238E27FC236}">
                <a16:creationId xmlns:a16="http://schemas.microsoft.com/office/drawing/2014/main" id="{DC239404-90E7-C24E-AFE4-2269257F0B4F}"/>
              </a:ext>
            </a:extLst>
          </p:cNvPr>
          <p:cNvSpPr>
            <a:spLocks noGrp="1"/>
          </p:cNvSpPr>
          <p:nvPr>
            <p:ph type="tbl" sz="quarter" idx="20"/>
          </p:nvPr>
        </p:nvSpPr>
        <p:spPr>
          <a:xfrm>
            <a:off x="1097280" y="1188720"/>
            <a:ext cx="6400800" cy="3108960"/>
          </a:xfrm>
          <a:prstGeom prst="rect">
            <a:avLst/>
          </a:prstGeom>
          <a:solidFill>
            <a:srgbClr val="DBE7F5"/>
          </a:solidFill>
        </p:spPr>
        <p:txBody>
          <a:bodyPr anchor="t" anchorCtr="1"/>
          <a:lstStyle>
            <a:lvl1pPr marL="0" indent="0" algn="ctr">
              <a:buNone/>
              <a:defRPr>
                <a:solidFill>
                  <a:srgbClr val="898989"/>
                </a:solidFill>
              </a:defRPr>
            </a:lvl1pPr>
          </a:lstStyle>
          <a:p>
            <a:r>
              <a:rPr lang="en-US"/>
              <a:t>Click icon to add table</a:t>
            </a:r>
            <a:endParaRPr lang="en-US" dirty="0"/>
          </a:p>
        </p:txBody>
      </p:sp>
      <p:sp>
        <p:nvSpPr>
          <p:cNvPr id="7" name="Text Placeholder 3">
            <a:extLst>
              <a:ext uri="{FF2B5EF4-FFF2-40B4-BE49-F238E27FC236}">
                <a16:creationId xmlns:a16="http://schemas.microsoft.com/office/drawing/2014/main" id="{333AD3F6-9F07-D947-93D3-62C883A521CD}"/>
              </a:ext>
            </a:extLst>
          </p:cNvPr>
          <p:cNvSpPr>
            <a:spLocks noGrp="1"/>
          </p:cNvSpPr>
          <p:nvPr>
            <p:ph type="body" sz="quarter" idx="12" hasCustomPrompt="1"/>
          </p:nvPr>
        </p:nvSpPr>
        <p:spPr>
          <a:xfrm>
            <a:off x="7739809" y="1188720"/>
            <a:ext cx="946991" cy="1354217"/>
          </a:xfrm>
          <a:prstGeom prst="rect">
            <a:avLst/>
          </a:prstGeom>
        </p:spPr>
        <p:txBody>
          <a:bodyPr wrap="square" lIns="0">
            <a:spAutoFit/>
          </a:bodyPr>
          <a:lstStyle>
            <a:lvl1pPr marL="0" indent="0" algn="l">
              <a:lnSpc>
                <a:spcPct val="100000"/>
              </a:lnSpc>
              <a:buNone/>
              <a:defRPr sz="800" b="0">
                <a:solidFill>
                  <a:srgbClr val="FC28FC"/>
                </a:solidFill>
              </a:defRPr>
            </a:lvl1pPr>
            <a:lvl2pPr marL="342900" indent="0">
              <a:buNone/>
              <a:defRPr>
                <a:solidFill>
                  <a:srgbClr val="FF0000"/>
                </a:solidFill>
              </a:defRPr>
            </a:lvl2pPr>
            <a:lvl3pPr marL="685800" indent="0">
              <a:buNone/>
              <a:defRPr>
                <a:solidFill>
                  <a:srgbClr val="FF0000"/>
                </a:solidFill>
              </a:defRPr>
            </a:lvl3pPr>
            <a:lvl4pPr marL="1028700" indent="0">
              <a:buNone/>
              <a:defRPr>
                <a:solidFill>
                  <a:srgbClr val="FF0000"/>
                </a:solidFill>
              </a:defRPr>
            </a:lvl4pPr>
            <a:lvl5pPr marL="1371600" indent="0">
              <a:buNone/>
              <a:defRPr>
                <a:solidFill>
                  <a:srgbClr val="FF0000"/>
                </a:solidFill>
              </a:defRPr>
            </a:lvl5pPr>
          </a:lstStyle>
          <a:p>
            <a:pPr lvl="0"/>
            <a:r>
              <a:rPr lang="en-US" dirty="0"/>
              <a:t>Input data using the custom table. If you’re not sure you’ll need this table, we recommend HIDING the slide temporarily instead of deleting it. Once deleted, the custom table can be recovered from the master source file. </a:t>
            </a:r>
          </a:p>
        </p:txBody>
      </p:sp>
    </p:spTree>
    <p:extLst>
      <p:ext uri="{BB962C8B-B14F-4D97-AF65-F5344CB8AC3E}">
        <p14:creationId xmlns:p14="http://schemas.microsoft.com/office/powerpoint/2010/main" val="25398422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w/one image on Lef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4572000" y="1554480"/>
            <a:ext cx="3840478" cy="1205209"/>
          </a:xfrm>
          <a:prstGeom prst="rect">
            <a:avLst/>
          </a:prstGeom>
        </p:spPr>
        <p:txBody>
          <a:bodyPr l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4571999" y="1188720"/>
            <a:ext cx="3840479" cy="215444"/>
          </a:xfrm>
          <a:prstGeom prst="rect">
            <a:avLst/>
          </a:prstGeom>
        </p:spPr>
        <p:txBody>
          <a:bodyPr lIns="365760" rIns="0">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640080" y="1188720"/>
            <a:ext cx="3931920" cy="32918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left</a:t>
            </a:r>
          </a:p>
        </p:txBody>
      </p:sp>
    </p:spTree>
    <p:extLst>
      <p:ext uri="{BB962C8B-B14F-4D97-AF65-F5344CB8AC3E}">
        <p14:creationId xmlns:p14="http://schemas.microsoft.com/office/powerpoint/2010/main" val="3822431351"/>
      </p:ext>
    </p:extLst>
  </p:cSld>
  <p:clrMapOvr>
    <a:masterClrMapping/>
  </p:clrMapOvr>
  <p:extLst>
    <p:ext uri="{DCECCB84-F9BA-43D5-87BE-67443E8EF086}">
      <p15:sldGuideLst xmlns:p15="http://schemas.microsoft.com/office/powerpoint/2012/main">
        <p15:guide id="1" pos="2880">
          <p15:clr>
            <a:srgbClr val="FBAE40"/>
          </p15:clr>
        </p15:guide>
        <p15:guide id="2" pos="31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w/one image on Righ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79" y="1554480"/>
            <a:ext cx="3840480" cy="1205209"/>
          </a:xfrm>
          <a:prstGeom prst="rect">
            <a:avLst/>
          </a:prstGeom>
        </p:spPr>
        <p:txBody>
          <a:bodyPr lIns="0" r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640080" y="1188720"/>
            <a:ext cx="3840479" cy="219456"/>
          </a:xfrm>
          <a:prstGeom prst="rect">
            <a:avLst/>
          </a:prstGeom>
        </p:spPr>
        <p:txBody>
          <a:bodyPr lIns="0" rIns="365760"/>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4480559" y="1188720"/>
            <a:ext cx="3931920" cy="32918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right</a:t>
            </a:r>
          </a:p>
        </p:txBody>
      </p:sp>
    </p:spTree>
    <p:extLst>
      <p:ext uri="{BB962C8B-B14F-4D97-AF65-F5344CB8AC3E}">
        <p14:creationId xmlns:p14="http://schemas.microsoft.com/office/powerpoint/2010/main" val="407242905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w/two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188720"/>
            <a:ext cx="3749039"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291840"/>
            <a:ext cx="3749039" cy="82296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w/two images</a:t>
            </a:r>
          </a:p>
        </p:txBody>
      </p:sp>
      <p:sp>
        <p:nvSpPr>
          <p:cNvPr id="13" name="Picture Placeholder 2">
            <a:extLst>
              <a:ext uri="{FF2B5EF4-FFF2-40B4-BE49-F238E27FC236}">
                <a16:creationId xmlns:a16="http://schemas.microsoft.com/office/drawing/2014/main" id="{9C652879-E485-9847-B5DA-F17C66D89A13}"/>
              </a:ext>
            </a:extLst>
          </p:cNvPr>
          <p:cNvSpPr>
            <a:spLocks noGrp="1"/>
          </p:cNvSpPr>
          <p:nvPr>
            <p:ph type="pic" sz="quarter" idx="29"/>
          </p:nvPr>
        </p:nvSpPr>
        <p:spPr>
          <a:xfrm>
            <a:off x="4663440" y="1188720"/>
            <a:ext cx="3749039"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4" name="Text Placeholder 19">
            <a:extLst>
              <a:ext uri="{FF2B5EF4-FFF2-40B4-BE49-F238E27FC236}">
                <a16:creationId xmlns:a16="http://schemas.microsoft.com/office/drawing/2014/main" id="{3075D6A2-6D65-FC47-AC64-35561CC02CFD}"/>
              </a:ext>
            </a:extLst>
          </p:cNvPr>
          <p:cNvSpPr>
            <a:spLocks noGrp="1"/>
          </p:cNvSpPr>
          <p:nvPr>
            <p:ph type="body" sz="quarter" idx="30" hasCustomPrompt="1"/>
          </p:nvPr>
        </p:nvSpPr>
        <p:spPr>
          <a:xfrm>
            <a:off x="4663440" y="3291840"/>
            <a:ext cx="3749039" cy="82296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Tree>
    <p:extLst>
      <p:ext uri="{BB962C8B-B14F-4D97-AF65-F5344CB8AC3E}">
        <p14:creationId xmlns:p14="http://schemas.microsoft.com/office/powerpoint/2010/main" val="1883725414"/>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Brand logo">
            <a:extLst>
              <a:ext uri="{FF2B5EF4-FFF2-40B4-BE49-F238E27FC236}">
                <a16:creationId xmlns:a16="http://schemas.microsoft.com/office/drawing/2014/main" id="{B905BEBE-FC81-0D47-9AF4-9E365522863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42900" y="4616606"/>
            <a:ext cx="1372689" cy="265966"/>
          </a:xfrm>
          <a:prstGeom prst="rect">
            <a:avLst/>
          </a:prstGeom>
        </p:spPr>
      </p:pic>
      <p:sp>
        <p:nvSpPr>
          <p:cNvPr id="17" name="Header rule">
            <a:extLst>
              <a:ext uri="{FF2B5EF4-FFF2-40B4-BE49-F238E27FC236}">
                <a16:creationId xmlns:a16="http://schemas.microsoft.com/office/drawing/2014/main" id="{98E6E0B5-9270-574F-A10E-09DA8982DB02}"/>
              </a:ext>
            </a:extLst>
          </p:cNvPr>
          <p:cNvSpPr/>
          <p:nvPr/>
        </p:nvSpPr>
        <p:spPr>
          <a:xfrm>
            <a:off x="640080" y="821642"/>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22" name="Title Placeholder">
            <a:extLst>
              <a:ext uri="{FF2B5EF4-FFF2-40B4-BE49-F238E27FC236}">
                <a16:creationId xmlns:a16="http://schemas.microsoft.com/office/drawing/2014/main" id="{7143B24C-1C3A-8E4C-BD32-A8A3EF401E90}"/>
              </a:ext>
            </a:extLst>
          </p:cNvPr>
          <p:cNvSpPr>
            <a:spLocks noGrp="1"/>
          </p:cNvSpPr>
          <p:nvPr>
            <p:ph type="title"/>
          </p:nvPr>
        </p:nvSpPr>
        <p:spPr>
          <a:xfrm>
            <a:off x="640079" y="367401"/>
            <a:ext cx="7772400" cy="389979"/>
          </a:xfrm>
          <a:prstGeom prst="rect">
            <a:avLst/>
          </a:prstGeom>
        </p:spPr>
        <p:txBody>
          <a:bodyPr vert="horz" wrap="square" lIns="0" tIns="0" rIns="0" bIns="0" rtlCol="0" anchor="b" anchorCtr="0">
            <a:spAutoFit/>
          </a:bodyPr>
          <a:lstStyle/>
          <a:p>
            <a:r>
              <a:rPr lang="en-US" dirty="0"/>
              <a:t>Click to edit Master title</a:t>
            </a:r>
          </a:p>
        </p:txBody>
      </p:sp>
      <p:sp>
        <p:nvSpPr>
          <p:cNvPr id="27" name="Slide Number Placeholder">
            <a:extLst>
              <a:ext uri="{FF2B5EF4-FFF2-40B4-BE49-F238E27FC236}">
                <a16:creationId xmlns:a16="http://schemas.microsoft.com/office/drawing/2014/main" id="{BB99265C-2058-D148-A5A5-70540F68B968}"/>
              </a:ext>
            </a:extLst>
          </p:cNvPr>
          <p:cNvSpPr>
            <a:spLocks noGrp="1"/>
          </p:cNvSpPr>
          <p:nvPr>
            <p:ph type="sldNum" sz="quarter" idx="4"/>
          </p:nvPr>
        </p:nvSpPr>
        <p:spPr>
          <a:xfrm>
            <a:off x="8686800" y="4754880"/>
            <a:ext cx="457200" cy="365760"/>
          </a:xfrm>
          <a:prstGeom prst="rect">
            <a:avLst/>
          </a:prstGeom>
        </p:spPr>
        <p:txBody>
          <a:bodyPr vert="horz" wrap="square" lIns="0" tIns="0" rIns="0" bIns="256032" rtlCol="0" anchor="t" anchorCtr="0">
            <a:spAutoFit/>
          </a:bodyPr>
          <a:lstStyle>
            <a:lvl1pPr algn="l">
              <a:lnSpc>
                <a:spcPct val="100000"/>
              </a:lnSpc>
              <a:defRPr sz="800" b="0" i="0">
                <a:solidFill>
                  <a:srgbClr val="898989"/>
                </a:solidFill>
                <a:latin typeface="Helvetica Regular" pitchFamily="2" charset="0"/>
              </a:defRPr>
            </a:lvl1pPr>
          </a:lstStyle>
          <a:p>
            <a:fld id="{B6238B5B-F19C-E947-A0BC-87BD7983F871}" type="slidenum">
              <a:rPr lang="en-US" smtClean="0"/>
              <a:pPr/>
              <a:t>‹#›</a:t>
            </a:fld>
            <a:endParaRPr lang="en-US" dirty="0"/>
          </a:p>
        </p:txBody>
      </p:sp>
      <p:sp>
        <p:nvSpPr>
          <p:cNvPr id="4" name="Text Placeholder 3">
            <a:extLst>
              <a:ext uri="{FF2B5EF4-FFF2-40B4-BE49-F238E27FC236}">
                <a16:creationId xmlns:a16="http://schemas.microsoft.com/office/drawing/2014/main" id="{883B9C53-1485-764E-86F1-EF642FC86547}"/>
              </a:ext>
            </a:extLst>
          </p:cNvPr>
          <p:cNvSpPr>
            <a:spLocks noGrp="1"/>
          </p:cNvSpPr>
          <p:nvPr>
            <p:ph type="body" idx="1"/>
          </p:nvPr>
        </p:nvSpPr>
        <p:spPr>
          <a:xfrm>
            <a:off x="1097280" y="1188720"/>
            <a:ext cx="7315199" cy="1175771"/>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7186469"/>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8" r:id="rId13"/>
    <p:sldLayoutId id="2147483825" r:id="rId14"/>
    <p:sldLayoutId id="2147483826" r:id="rId15"/>
    <p:sldLayoutId id="2147483827" r:id="rId16"/>
    <p:sldLayoutId id="2147483829" r:id="rId17"/>
  </p:sldLayoutIdLst>
  <p:hf hdr="0" ftr="0"/>
  <p:txStyles>
    <p:title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78B"/>
            </a:gs>
            <a:gs pos="100000">
              <a:srgbClr val="2774AE"/>
            </a:gs>
          </a:gsLst>
          <a:lin ang="0" scaled="0"/>
        </a:gradFill>
        <a:effectLst/>
      </p:bgPr>
    </p:bg>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7C7160C-D279-C84E-A714-5CF37C5CC49F}"/>
              </a:ext>
            </a:extLst>
          </p:cNvPr>
          <p:cNvSpPr/>
          <p:nvPr/>
        </p:nvSpPr>
        <p:spPr>
          <a:xfrm>
            <a:off x="0" y="0"/>
            <a:ext cx="9144000" cy="51365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Helvetica Regular" pitchFamily="2" charset="0"/>
            </a:endParaRPr>
          </a:p>
        </p:txBody>
      </p:sp>
      <p:graphicFrame>
        <p:nvGraphicFramePr>
          <p:cNvPr id="15" name="Table 14" hidden="1">
            <a:extLst>
              <a:ext uri="{FF2B5EF4-FFF2-40B4-BE49-F238E27FC236}">
                <a16:creationId xmlns:a16="http://schemas.microsoft.com/office/drawing/2014/main" id="{2684D85E-2681-5C44-AFBC-F0E79677A166}"/>
              </a:ext>
            </a:extLst>
          </p:cNvPr>
          <p:cNvGraphicFramePr>
            <a:graphicFrameLocks noGrp="1"/>
          </p:cNvGraphicFramePr>
          <p:nvPr>
            <p:extLst>
              <p:ext uri="{D42A27DB-BD31-4B8C-83A1-F6EECF244321}">
                <p14:modId xmlns:p14="http://schemas.microsoft.com/office/powerpoint/2010/main" val="1915787603"/>
              </p:ext>
            </p:extLst>
          </p:nvPr>
        </p:nvGraphicFramePr>
        <p:xfrm>
          <a:off x="685800" y="356673"/>
          <a:ext cx="7772400" cy="458139"/>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458139">
                <a:tc>
                  <a:txBody>
                    <a:bodyPr/>
                    <a:lstStyle/>
                    <a:p>
                      <a:pPr>
                        <a:lnSpc>
                          <a:spcPct val="100000"/>
                        </a:lnSpc>
                      </a:pPr>
                      <a:r>
                        <a:rPr lang="en-US" sz="2800" b="0" i="0" dirty="0">
                          <a:ln>
                            <a:noFill/>
                          </a:ln>
                          <a:solidFill>
                            <a:srgbClr val="58595B"/>
                          </a:solidFill>
                          <a:latin typeface="Helvetica Regular" pitchFamily="2" charset="0"/>
                          <a:cs typeface="Arial" panose="020B0604020202020204" pitchFamily="34" charset="0"/>
                        </a:rPr>
                        <a:t>Preferred Header Size</a:t>
                      </a:r>
                      <a:endParaRPr lang="en-US" sz="2800" b="0" i="0" dirty="0">
                        <a:ln>
                          <a:noFill/>
                        </a:ln>
                        <a:latin typeface="Helvetica Regular" pitchFamily="2" charset="0"/>
                      </a:endParaRPr>
                    </a:p>
                  </a:txBody>
                  <a:tcPr marL="0" marR="0" marT="0" marB="1828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9" name="brand logo-white">
            <a:extLst>
              <a:ext uri="{FF2B5EF4-FFF2-40B4-BE49-F238E27FC236}">
                <a16:creationId xmlns:a16="http://schemas.microsoft.com/office/drawing/2014/main" id="{51676347-45D6-CD47-AAC8-2B1B35815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4614411"/>
            <a:ext cx="1375528" cy="280937"/>
          </a:xfrm>
          <a:prstGeom prst="rect">
            <a:avLst/>
          </a:prstGeom>
        </p:spPr>
      </p:pic>
      <p:sp>
        <p:nvSpPr>
          <p:cNvPr id="11" name="Slide Number Placeholder">
            <a:extLst>
              <a:ext uri="{FF2B5EF4-FFF2-40B4-BE49-F238E27FC236}">
                <a16:creationId xmlns:a16="http://schemas.microsoft.com/office/drawing/2014/main" id="{DA79644A-3B18-374D-AEC4-AF294BA47711}"/>
              </a:ext>
            </a:extLst>
          </p:cNvPr>
          <p:cNvSpPr txBox="1">
            <a:spLocks/>
          </p:cNvSpPr>
          <p:nvPr/>
        </p:nvSpPr>
        <p:spPr>
          <a:xfrm>
            <a:off x="8686800" y="4754880"/>
            <a:ext cx="457200" cy="381643"/>
          </a:xfrm>
          <a:prstGeom prst="rect">
            <a:avLst/>
          </a:prstGeom>
        </p:spPr>
        <p:txBody>
          <a:bodyPr vert="horz" wrap="square" lIns="0" tIns="0" rIns="0" bIns="256032" rtlCol="0" anchor="t" anchorCtr="0">
            <a:spAutoFit/>
          </a:bodyPr>
          <a:lstStyle>
            <a:defPPr>
              <a:defRPr lang="en-US"/>
            </a:defPPr>
            <a:lvl1pPr marL="0" algn="l" defTabSz="685800" rtl="0" eaLnBrk="1" latinLnBrk="0" hangingPunct="1">
              <a:lnSpc>
                <a:spcPct val="100000"/>
              </a:lnSpc>
              <a:defRPr sz="800" b="0" i="0" kern="1200">
                <a:solidFill>
                  <a:srgbClr val="898989"/>
                </a:solidFill>
                <a:latin typeface="Helvetica Regular" pitchFamily="2"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B6238B5B-F19C-E947-A0BC-87BD7983F871}"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1216462480"/>
      </p:ext>
    </p:extLst>
  </p:cSld>
  <p:clrMap bg1="lt1" tx1="dk1" bg2="lt2" tx2="dk2" accent1="accent1" accent2="accent2" accent3="accent3" accent4="accent4" accent5="accent5" accent6="accent6" hlink="hlink" folHlink="folHlink"/>
  <p:sldLayoutIdLst>
    <p:sldLayoutId id="2147483811" r:id="rId1"/>
  </p:sldLayoutIdLst>
  <p:hf hdr="0" ftr="0"/>
  <p:txStyles>
    <p:titleStyle>
      <a:lvl1pPr algn="l" defTabSz="685800" rtl="0" eaLnBrk="1" latinLnBrk="0" hangingPunct="1">
        <a:lnSpc>
          <a:spcPct val="90000"/>
        </a:lnSpc>
        <a:spcBef>
          <a:spcPct val="0"/>
        </a:spcBef>
        <a:buNone/>
        <a:defRPr sz="2800" b="1" i="0" kern="120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kern="1200">
          <a:solidFill>
            <a:srgbClr val="58595B"/>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14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hyperlink" Target="https://newatlas.com/underwater-exploration-soft-robotic-hands/41433/" TargetMode="External"/><Relationship Id="rId3" Type="http://schemas.openxmlformats.org/officeDocument/2006/relationships/hyperlink" Target="https://doi.org/10.1089/soro.2016.0052" TargetMode="External"/><Relationship Id="rId7" Type="http://schemas.openxmlformats.org/officeDocument/2006/relationships/hyperlink" Target="https://doi.org/10.1002/adma.201707035" TargetMode="External"/><Relationship Id="rId2" Type="http://schemas.openxmlformats.org/officeDocument/2006/relationships/hyperlink" Target="https://doi.org/10.1038/s41467-020-15651-9" TargetMode="External"/><Relationship Id="rId1" Type="http://schemas.openxmlformats.org/officeDocument/2006/relationships/slideLayout" Target="../slideLayouts/slideLayout3.xml"/><Relationship Id="rId6" Type="http://schemas.openxmlformats.org/officeDocument/2006/relationships/hyperlink" Target="https://doi.org/10.1115/1.4052699" TargetMode="External"/><Relationship Id="rId5" Type="http://schemas.openxmlformats.org/officeDocument/2006/relationships/hyperlink" Target="https://doi.org/10.1016/j.mechmachtheory.2018.05.005" TargetMode="External"/><Relationship Id="rId4" Type="http://schemas.openxmlformats.org/officeDocument/2006/relationships/hyperlink" Target="https://journals.sagepub.com/doi/10.1177/1729881417707148"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7EE1D15-EA9A-FA4A-BE1F-2B9CAA596498}"/>
              </a:ext>
            </a:extLst>
          </p:cNvPr>
          <p:cNvSpPr>
            <a:spLocks noGrp="1"/>
          </p:cNvSpPr>
          <p:nvPr>
            <p:ph sz="quarter" idx="22"/>
          </p:nvPr>
        </p:nvSpPr>
        <p:spPr>
          <a:xfrm>
            <a:off x="647700" y="4032867"/>
            <a:ext cx="1642694" cy="166199"/>
          </a:xfrm>
        </p:spPr>
        <p:txBody>
          <a:bodyPr/>
          <a:lstStyle/>
          <a:p>
            <a:r>
              <a:rPr lang="en-US" dirty="0"/>
              <a:t>Mechanical Engineering</a:t>
            </a:r>
          </a:p>
        </p:txBody>
      </p:sp>
      <p:sp>
        <p:nvSpPr>
          <p:cNvPr id="11" name="Content Placeholder 10">
            <a:extLst>
              <a:ext uri="{FF2B5EF4-FFF2-40B4-BE49-F238E27FC236}">
                <a16:creationId xmlns:a16="http://schemas.microsoft.com/office/drawing/2014/main" id="{5B4A7A6C-6FF2-5644-AE82-53B6FDD0682B}"/>
              </a:ext>
            </a:extLst>
          </p:cNvPr>
          <p:cNvSpPr>
            <a:spLocks noGrp="1"/>
          </p:cNvSpPr>
          <p:nvPr>
            <p:ph sz="quarter" idx="23"/>
          </p:nvPr>
        </p:nvSpPr>
        <p:spPr>
          <a:xfrm>
            <a:off x="647700" y="3845690"/>
            <a:ext cx="855619" cy="166199"/>
          </a:xfrm>
        </p:spPr>
        <p:txBody>
          <a:bodyPr/>
          <a:lstStyle/>
          <a:p>
            <a:r>
              <a:rPr lang="en-US" b="1" dirty="0"/>
              <a:t>Ben Forbes</a:t>
            </a:r>
          </a:p>
        </p:txBody>
      </p:sp>
      <p:pic>
        <p:nvPicPr>
          <p:cNvPr id="2" name="Picture Placeholder 1"/>
          <p:cNvPicPr>
            <a:picLocks noGrp="1" noChangeAspect="1"/>
          </p:cNvPicPr>
          <p:nvPr>
            <p:ph type="pic" sz="quarter" idx="24"/>
          </p:nvPr>
        </p:nvPicPr>
        <p:blipFill>
          <a:blip r:embed="rId2">
            <a:extLst>
              <a:ext uri="{28A0092B-C50C-407E-A947-70E740481C1C}">
                <a14:useLocalDpi xmlns:a14="http://schemas.microsoft.com/office/drawing/2010/main" val="0"/>
              </a:ext>
            </a:extLst>
          </a:blip>
          <a:stretch>
            <a:fillRect/>
          </a:stretch>
        </p:blipFill>
        <p:spPr>
          <a:xfrm>
            <a:off x="647700" y="481154"/>
            <a:ext cx="1992372" cy="386035"/>
          </a:xfrm>
        </p:spPr>
      </p:pic>
      <p:sp>
        <p:nvSpPr>
          <p:cNvPr id="10" name="Text Placeholder 9">
            <a:extLst>
              <a:ext uri="{FF2B5EF4-FFF2-40B4-BE49-F238E27FC236}">
                <a16:creationId xmlns:a16="http://schemas.microsoft.com/office/drawing/2014/main" id="{BBEAB19E-9D7C-FF4A-8C05-58A45714A95F}"/>
              </a:ext>
            </a:extLst>
          </p:cNvPr>
          <p:cNvSpPr>
            <a:spLocks noGrp="1"/>
          </p:cNvSpPr>
          <p:nvPr>
            <p:ph type="body" sz="quarter" idx="31"/>
          </p:nvPr>
        </p:nvSpPr>
        <p:spPr>
          <a:xfrm>
            <a:off x="640080" y="1945483"/>
            <a:ext cx="7772400" cy="997196"/>
          </a:xfrm>
        </p:spPr>
        <p:txBody>
          <a:bodyPr/>
          <a:lstStyle/>
          <a:p>
            <a:r>
              <a:rPr lang="en-US" dirty="0"/>
              <a:t>Discrete Simulation of the motion of underwater Soft Robotic Gripper</a:t>
            </a:r>
          </a:p>
        </p:txBody>
      </p:sp>
      <p:sp>
        <p:nvSpPr>
          <p:cNvPr id="3" name="Content Placeholder 3">
            <a:extLst>
              <a:ext uri="{FF2B5EF4-FFF2-40B4-BE49-F238E27FC236}">
                <a16:creationId xmlns:a16="http://schemas.microsoft.com/office/drawing/2014/main" id="{477D2B25-5017-FEB3-40BF-0B714650EFA9}"/>
              </a:ext>
            </a:extLst>
          </p:cNvPr>
          <p:cNvSpPr txBox="1">
            <a:spLocks/>
          </p:cNvSpPr>
          <p:nvPr/>
        </p:nvSpPr>
        <p:spPr>
          <a:xfrm>
            <a:off x="647700" y="4554595"/>
            <a:ext cx="1642694" cy="166199"/>
          </a:xfrm>
          <a:prstGeom prst="rect">
            <a:avLst/>
          </a:prstGeom>
        </p:spPr>
        <p:txBody>
          <a:bodyPr vert="horz" wrap="none" lIns="9144" tIns="0" rIns="0" bIns="0" rtlCol="0" anchor="b" anchorCtr="0">
            <a:spAutoFit/>
          </a:bodyPr>
          <a:lstStyle>
            <a:lvl1pPr marL="0" indent="0" algn="l" defTabSz="685800" rtl="0" eaLnBrk="1" latinLnBrk="0" hangingPunct="1">
              <a:lnSpc>
                <a:spcPct val="90000"/>
              </a:lnSpc>
              <a:spcBef>
                <a:spcPts val="300"/>
              </a:spcBef>
              <a:buFontTx/>
              <a:buNone/>
              <a:defRPr sz="1200" b="0" i="0" kern="1200">
                <a:solidFill>
                  <a:srgbClr val="898989"/>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2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2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2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2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a:t>Mechanical Engineering</a:t>
            </a:r>
            <a:endParaRPr lang="en-US" dirty="0"/>
          </a:p>
        </p:txBody>
      </p:sp>
      <p:sp>
        <p:nvSpPr>
          <p:cNvPr id="5" name="Content Placeholder 10">
            <a:extLst>
              <a:ext uri="{FF2B5EF4-FFF2-40B4-BE49-F238E27FC236}">
                <a16:creationId xmlns:a16="http://schemas.microsoft.com/office/drawing/2014/main" id="{CAA06216-4D2E-5F25-EB60-18B48C65EFF4}"/>
              </a:ext>
            </a:extLst>
          </p:cNvPr>
          <p:cNvSpPr txBox="1">
            <a:spLocks/>
          </p:cNvSpPr>
          <p:nvPr/>
        </p:nvSpPr>
        <p:spPr>
          <a:xfrm>
            <a:off x="647700" y="4367418"/>
            <a:ext cx="1671548" cy="166199"/>
          </a:xfrm>
          <a:prstGeom prst="rect">
            <a:avLst/>
          </a:prstGeom>
        </p:spPr>
        <p:txBody>
          <a:bodyPr vert="horz" wrap="none" lIns="9144" tIns="0" rIns="0" bIns="0" rtlCol="0" anchor="b" anchorCtr="0">
            <a:spAutoFit/>
          </a:bodyPr>
          <a:lstStyle>
            <a:lvl1pPr marL="0" indent="0" algn="l" defTabSz="685800" rtl="0" eaLnBrk="1" latinLnBrk="0" hangingPunct="1">
              <a:lnSpc>
                <a:spcPct val="90000"/>
              </a:lnSpc>
              <a:spcBef>
                <a:spcPts val="300"/>
              </a:spcBef>
              <a:buFontTx/>
              <a:buNone/>
              <a:defRPr sz="1200" b="0" i="0" kern="1200">
                <a:solidFill>
                  <a:srgbClr val="898989"/>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2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2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2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2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b="1" dirty="0"/>
              <a:t>Premkumar Sivakumar</a:t>
            </a:r>
          </a:p>
        </p:txBody>
      </p:sp>
    </p:spTree>
    <p:extLst>
      <p:ext uri="{BB962C8B-B14F-4D97-AF65-F5344CB8AC3E}">
        <p14:creationId xmlns:p14="http://schemas.microsoft.com/office/powerpoint/2010/main" val="922789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852A4-4D08-E3FE-CF68-8D5DA339D6E2}"/>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DDEE30-EDE7-C7D2-9C6D-14CD3275FB14}"/>
              </a:ext>
            </a:extLst>
          </p:cNvPr>
          <p:cNvSpPr>
            <a:spLocks noGrp="1"/>
          </p:cNvSpPr>
          <p:nvPr>
            <p:ph type="sldNum" sz="quarter" idx="19"/>
          </p:nvPr>
        </p:nvSpPr>
        <p:spPr/>
        <p:txBody>
          <a:bodyPr/>
          <a:lstStyle/>
          <a:p>
            <a:fld id="{B6238B5B-F19C-E947-A0BC-87BD7983F871}" type="slidenum">
              <a:rPr lang="en-US" smtClean="0"/>
              <a:pPr/>
              <a:t>2</a:t>
            </a:fld>
            <a:endParaRPr lang="en-US" dirty="0"/>
          </a:p>
        </p:txBody>
      </p:sp>
      <p:sp>
        <p:nvSpPr>
          <p:cNvPr id="3" name="Title 2">
            <a:extLst>
              <a:ext uri="{FF2B5EF4-FFF2-40B4-BE49-F238E27FC236}">
                <a16:creationId xmlns:a16="http://schemas.microsoft.com/office/drawing/2014/main" id="{C0CDA5CF-FDC7-5285-0BCC-42C40E30F453}"/>
              </a:ext>
            </a:extLst>
          </p:cNvPr>
          <p:cNvSpPr>
            <a:spLocks noGrp="1"/>
          </p:cNvSpPr>
          <p:nvPr>
            <p:ph type="title"/>
          </p:nvPr>
        </p:nvSpPr>
        <p:spPr/>
        <p:txBody>
          <a:bodyPr/>
          <a:lstStyle/>
          <a:p>
            <a:r>
              <a:rPr lang="en-US" dirty="0"/>
              <a:t>Background</a:t>
            </a:r>
          </a:p>
        </p:txBody>
      </p:sp>
      <p:sp>
        <p:nvSpPr>
          <p:cNvPr id="5" name="Text Placeholder 4">
            <a:extLst>
              <a:ext uri="{FF2B5EF4-FFF2-40B4-BE49-F238E27FC236}">
                <a16:creationId xmlns:a16="http://schemas.microsoft.com/office/drawing/2014/main" id="{041BAB1B-E084-25F0-2A8A-B16E58F6F8B2}"/>
              </a:ext>
            </a:extLst>
          </p:cNvPr>
          <p:cNvSpPr>
            <a:spLocks noGrp="1"/>
          </p:cNvSpPr>
          <p:nvPr>
            <p:ph type="body" sz="quarter" idx="12"/>
          </p:nvPr>
        </p:nvSpPr>
        <p:spPr>
          <a:xfrm>
            <a:off x="4099034" y="1019875"/>
            <a:ext cx="4313443" cy="3426579"/>
          </a:xfrm>
        </p:spPr>
        <p:txBody>
          <a:bodyPr/>
          <a:lstStyle/>
          <a:p>
            <a:pPr marR="0"/>
            <a:r>
              <a:rPr lang="en-US" sz="1600" b="1" dirty="0">
                <a:solidFill>
                  <a:srgbClr val="58595B"/>
                </a:solidFill>
                <a:effectLst/>
                <a:latin typeface="Calibri" panose="020F0502020204030204" pitchFamily="34" charset="0"/>
              </a:rPr>
              <a:t>Traditional robotic grippers:</a:t>
            </a:r>
          </a:p>
          <a:p>
            <a:pPr marL="285750" marR="0" indent="-285750">
              <a:buFont typeface="Arial" panose="020B0604020202020204" pitchFamily="34" charset="0"/>
              <a:buChar char="•"/>
            </a:pPr>
            <a:r>
              <a:rPr lang="en-US" sz="1600" dirty="0">
                <a:solidFill>
                  <a:srgbClr val="58595B"/>
                </a:solidFill>
                <a:latin typeface="Calibri" panose="020F0502020204030204" pitchFamily="34" charset="0"/>
              </a:rPr>
              <a:t>L</a:t>
            </a:r>
            <a:r>
              <a:rPr lang="en-US" sz="1600" dirty="0">
                <a:solidFill>
                  <a:srgbClr val="58595B"/>
                </a:solidFill>
                <a:effectLst/>
                <a:latin typeface="Calibri" panose="020F0502020204030204" pitchFamily="34" charset="0"/>
              </a:rPr>
              <a:t>ack adaptability </a:t>
            </a:r>
          </a:p>
          <a:p>
            <a:pPr marL="285750" marR="0" indent="-285750">
              <a:buFont typeface="Arial" panose="020B0604020202020204" pitchFamily="34" charset="0"/>
              <a:buChar char="•"/>
            </a:pPr>
            <a:r>
              <a:rPr lang="en-US" sz="1600" dirty="0">
                <a:solidFill>
                  <a:srgbClr val="58595B"/>
                </a:solidFill>
                <a:effectLst/>
                <a:latin typeface="Calibri" panose="020F0502020204030204" pitchFamily="34" charset="0"/>
              </a:rPr>
              <a:t>Damage fragile objects</a:t>
            </a:r>
          </a:p>
          <a:p>
            <a:pPr marL="285750" marR="0" indent="-285750">
              <a:buFont typeface="Arial" panose="020B0604020202020204" pitchFamily="34" charset="0"/>
              <a:buChar char="•"/>
            </a:pPr>
            <a:endParaRPr lang="en-US" sz="1600" dirty="0">
              <a:solidFill>
                <a:srgbClr val="58595B"/>
              </a:solidFill>
              <a:latin typeface="Calibri" panose="020F0502020204030204" pitchFamily="34" charset="0"/>
            </a:endParaRPr>
          </a:p>
          <a:p>
            <a:pPr marR="0"/>
            <a:r>
              <a:rPr lang="en-US" sz="1600" b="1" dirty="0">
                <a:solidFill>
                  <a:srgbClr val="58595B"/>
                </a:solidFill>
                <a:latin typeface="Calibri" panose="020F0502020204030204" pitchFamily="34" charset="0"/>
              </a:rPr>
              <a:t>Soft robotic grippers:</a:t>
            </a:r>
            <a:endParaRPr lang="en-US" sz="1600" b="1" dirty="0">
              <a:solidFill>
                <a:srgbClr val="58595B"/>
              </a:solidFill>
              <a:effectLst/>
              <a:latin typeface="Calibri" panose="020F0502020204030204" pitchFamily="34" charset="0"/>
            </a:endParaRPr>
          </a:p>
          <a:p>
            <a:pPr marL="171450" marR="0" indent="-171450">
              <a:buFont typeface="Arial" panose="020B0604020202020204" pitchFamily="34" charset="0"/>
              <a:buChar char="•"/>
            </a:pPr>
            <a:r>
              <a:rPr lang="en-US" sz="1600" dirty="0">
                <a:solidFill>
                  <a:srgbClr val="58595B"/>
                </a:solidFill>
                <a:effectLst/>
                <a:latin typeface="Calibri" panose="020F0502020204030204" pitchFamily="34" charset="0"/>
              </a:rPr>
              <a:t>Pneumatics – pressure differential with localized bending or stretching</a:t>
            </a:r>
          </a:p>
          <a:p>
            <a:pPr marL="171450" marR="0" indent="-171450">
              <a:buFont typeface="Arial" panose="020B0604020202020204" pitchFamily="34" charset="0"/>
              <a:buChar char="•"/>
            </a:pPr>
            <a:r>
              <a:rPr lang="en-US" sz="1600" dirty="0">
                <a:solidFill>
                  <a:srgbClr val="58595B"/>
                </a:solidFill>
                <a:effectLst/>
                <a:latin typeface="Calibri" panose="020F0502020204030204" pitchFamily="34" charset="0"/>
              </a:rPr>
              <a:t>Soft plastic or elastomer that contain intrinsic elastic properties</a:t>
            </a:r>
          </a:p>
          <a:p>
            <a:pPr marL="171450" marR="0" indent="-171450">
              <a:buFont typeface="Arial" panose="020B0604020202020204" pitchFamily="34" charset="0"/>
              <a:buChar char="•"/>
            </a:pPr>
            <a:r>
              <a:rPr lang="en-US" sz="1600" dirty="0">
                <a:solidFill>
                  <a:srgbClr val="58595B"/>
                </a:solidFill>
                <a:effectLst/>
                <a:latin typeface="Calibri" panose="020F0502020204030204" pitchFamily="34" charset="0"/>
              </a:rPr>
              <a:t>EOM from geometry and pressure differential, then FEA</a:t>
            </a:r>
          </a:p>
        </p:txBody>
      </p:sp>
      <p:pic>
        <p:nvPicPr>
          <p:cNvPr id="1026" name="Picture 2" descr="The soft robotic grippers developed by the team are less heavy-handed than existing solutions">
            <a:extLst>
              <a:ext uri="{FF2B5EF4-FFF2-40B4-BE49-F238E27FC236}">
                <a16:creationId xmlns:a16="http://schemas.microsoft.com/office/drawing/2014/main" id="{092485C3-DFD7-0533-5338-05EA1F31F8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14" y="1529467"/>
            <a:ext cx="3703320" cy="2084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624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426610-D404-8E5E-DA25-BC05035EE556}"/>
              </a:ext>
            </a:extLst>
          </p:cNvPr>
          <p:cNvSpPr>
            <a:spLocks noGrp="1"/>
          </p:cNvSpPr>
          <p:nvPr>
            <p:ph type="sldNum" sz="quarter" idx="19"/>
          </p:nvPr>
        </p:nvSpPr>
        <p:spPr/>
        <p:txBody>
          <a:bodyPr/>
          <a:lstStyle/>
          <a:p>
            <a:fld id="{B6238B5B-F19C-E947-A0BC-87BD7983F871}" type="slidenum">
              <a:rPr lang="en-US" smtClean="0"/>
              <a:pPr/>
              <a:t>3</a:t>
            </a:fld>
            <a:endParaRPr lang="en-US" dirty="0"/>
          </a:p>
        </p:txBody>
      </p:sp>
      <p:sp>
        <p:nvSpPr>
          <p:cNvPr id="3" name="Title 2">
            <a:extLst>
              <a:ext uri="{FF2B5EF4-FFF2-40B4-BE49-F238E27FC236}">
                <a16:creationId xmlns:a16="http://schemas.microsoft.com/office/drawing/2014/main" id="{05E611C2-62F4-5C83-4F98-DEC06A85E25F}"/>
              </a:ext>
            </a:extLst>
          </p:cNvPr>
          <p:cNvSpPr>
            <a:spLocks noGrp="1"/>
          </p:cNvSpPr>
          <p:nvPr>
            <p:ph type="title"/>
          </p:nvPr>
        </p:nvSpPr>
        <p:spPr/>
        <p:txBody>
          <a:bodyPr/>
          <a:lstStyle/>
          <a:p>
            <a:r>
              <a:rPr lang="en-US" dirty="0"/>
              <a:t>Objective</a:t>
            </a:r>
          </a:p>
        </p:txBody>
      </p:sp>
      <p:sp>
        <p:nvSpPr>
          <p:cNvPr id="5" name="Text Placeholder 4">
            <a:extLst>
              <a:ext uri="{FF2B5EF4-FFF2-40B4-BE49-F238E27FC236}">
                <a16:creationId xmlns:a16="http://schemas.microsoft.com/office/drawing/2014/main" id="{588C2AE2-20D4-ADF7-DB7F-18D5119EC2E7}"/>
              </a:ext>
            </a:extLst>
          </p:cNvPr>
          <p:cNvSpPr>
            <a:spLocks noGrp="1"/>
          </p:cNvSpPr>
          <p:nvPr>
            <p:ph type="body" sz="quarter" idx="12"/>
          </p:nvPr>
        </p:nvSpPr>
        <p:spPr>
          <a:xfrm>
            <a:off x="648477" y="1019875"/>
            <a:ext cx="7764001" cy="3211135"/>
          </a:xfrm>
        </p:spPr>
        <p:txBody>
          <a:bodyPr/>
          <a:lstStyle/>
          <a:p>
            <a:pPr marL="0" marR="0"/>
            <a:r>
              <a:rPr lang="en-US" sz="1800" dirty="0">
                <a:solidFill>
                  <a:srgbClr val="58595B"/>
                </a:solidFill>
                <a:effectLst/>
                <a:latin typeface="Calibri" panose="020F0502020204030204" pitchFamily="34" charset="0"/>
              </a:rPr>
              <a:t>Soft Robotic mechanisms:</a:t>
            </a:r>
          </a:p>
          <a:p>
            <a:pPr marL="285750" marR="0" indent="-285750">
              <a:buFont typeface="Arial" panose="020B0604020202020204" pitchFamily="34" charset="0"/>
              <a:buChar char="•"/>
            </a:pPr>
            <a:r>
              <a:rPr lang="en-US" sz="1800" dirty="0">
                <a:solidFill>
                  <a:srgbClr val="58595B"/>
                </a:solidFill>
                <a:latin typeface="Calibri" panose="020F0502020204030204" pitchFamily="34" charset="0"/>
              </a:rPr>
              <a:t>Found in robot end-effectors</a:t>
            </a:r>
          </a:p>
          <a:p>
            <a:pPr marL="285750" marR="0" indent="-285750">
              <a:buFont typeface="Arial" panose="020B0604020202020204" pitchFamily="34" charset="0"/>
              <a:buChar char="•"/>
            </a:pPr>
            <a:r>
              <a:rPr lang="en-US" sz="1800" dirty="0">
                <a:solidFill>
                  <a:srgbClr val="58595B"/>
                </a:solidFill>
                <a:effectLst/>
                <a:latin typeface="Calibri" panose="020F0502020204030204" pitchFamily="34" charset="0"/>
              </a:rPr>
              <a:t>Used for gentle or flexible grasps</a:t>
            </a:r>
          </a:p>
          <a:p>
            <a:pPr marL="285750" marR="0" indent="-285750">
              <a:buFont typeface="Arial" panose="020B0604020202020204" pitchFamily="34" charset="0"/>
              <a:buChar char="•"/>
            </a:pPr>
            <a:r>
              <a:rPr lang="en-US" sz="1800" dirty="0">
                <a:solidFill>
                  <a:srgbClr val="58595B"/>
                </a:solidFill>
                <a:latin typeface="Calibri" panose="020F0502020204030204" pitchFamily="34" charset="0"/>
              </a:rPr>
              <a:t>Best option in harsh environments (underwater)</a:t>
            </a:r>
          </a:p>
          <a:p>
            <a:pPr marL="285750" marR="0" indent="-285750">
              <a:buFont typeface="Arial" panose="020B0604020202020204" pitchFamily="34" charset="0"/>
              <a:buChar char="•"/>
            </a:pPr>
            <a:r>
              <a:rPr lang="en-US" sz="1800" dirty="0">
                <a:solidFill>
                  <a:srgbClr val="58595B"/>
                </a:solidFill>
                <a:latin typeface="Calibri" panose="020F0502020204030204" pitchFamily="34" charset="0"/>
              </a:rPr>
              <a:t>Material properties/geometries determine stiffness</a:t>
            </a:r>
          </a:p>
          <a:p>
            <a:pPr marR="0"/>
            <a:endParaRPr lang="en-US" sz="1800" dirty="0">
              <a:solidFill>
                <a:srgbClr val="58595B"/>
              </a:solidFill>
              <a:effectLst/>
              <a:latin typeface="Calibri" panose="020F0502020204030204" pitchFamily="34" charset="0"/>
            </a:endParaRPr>
          </a:p>
          <a:p>
            <a:pPr marR="0"/>
            <a:endParaRPr lang="en-US" sz="1800" dirty="0">
              <a:solidFill>
                <a:srgbClr val="58595B"/>
              </a:solidFill>
              <a:effectLst/>
              <a:latin typeface="Calibri" panose="020F0502020204030204" pitchFamily="34" charset="0"/>
            </a:endParaRPr>
          </a:p>
          <a:p>
            <a:pPr marL="0" marR="0"/>
            <a:r>
              <a:rPr lang="en-US" sz="1800" i="1" dirty="0">
                <a:solidFill>
                  <a:srgbClr val="58595B"/>
                </a:solidFill>
                <a:effectLst/>
                <a:latin typeface="Calibri" panose="020F0502020204030204" pitchFamily="34" charset="0"/>
              </a:rPr>
              <a:t>This project aims to simulate discrete motion of multi-finger soft robotic gripper especially with programmable variable stiffness for an underwater environment </a:t>
            </a:r>
          </a:p>
        </p:txBody>
      </p:sp>
      <p:pic>
        <p:nvPicPr>
          <p:cNvPr id="4" name="Picture 3">
            <a:extLst>
              <a:ext uri="{FF2B5EF4-FFF2-40B4-BE49-F238E27FC236}">
                <a16:creationId xmlns:a16="http://schemas.microsoft.com/office/drawing/2014/main" id="{D0ADB03C-7BBF-F26D-5149-B3813D337CA4}"/>
              </a:ext>
            </a:extLst>
          </p:cNvPr>
          <p:cNvPicPr>
            <a:picLocks noChangeAspect="1"/>
          </p:cNvPicPr>
          <p:nvPr/>
        </p:nvPicPr>
        <p:blipFill>
          <a:blip r:embed="rId3"/>
          <a:srcRect l="50009"/>
          <a:stretch/>
        </p:blipFill>
        <p:spPr>
          <a:xfrm>
            <a:off x="5907620" y="1019876"/>
            <a:ext cx="2643250" cy="2494090"/>
          </a:xfrm>
          <a:prstGeom prst="rect">
            <a:avLst/>
          </a:prstGeom>
        </p:spPr>
      </p:pic>
    </p:spTree>
    <p:extLst>
      <p:ext uri="{BB962C8B-B14F-4D97-AF65-F5344CB8AC3E}">
        <p14:creationId xmlns:p14="http://schemas.microsoft.com/office/powerpoint/2010/main" val="1929151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BC196E-703D-54AB-E0DE-1C698526FE1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24A718-0785-8F4E-D50C-E0201D785F6B}"/>
              </a:ext>
            </a:extLst>
          </p:cNvPr>
          <p:cNvSpPr>
            <a:spLocks noGrp="1"/>
          </p:cNvSpPr>
          <p:nvPr>
            <p:ph type="sldNum" sz="quarter" idx="19"/>
          </p:nvPr>
        </p:nvSpPr>
        <p:spPr/>
        <p:txBody>
          <a:bodyPr/>
          <a:lstStyle/>
          <a:p>
            <a:fld id="{B6238B5B-F19C-E947-A0BC-87BD7983F871}" type="slidenum">
              <a:rPr lang="en-US" smtClean="0"/>
              <a:pPr/>
              <a:t>4</a:t>
            </a:fld>
            <a:endParaRPr lang="en-US" dirty="0"/>
          </a:p>
        </p:txBody>
      </p:sp>
      <p:sp>
        <p:nvSpPr>
          <p:cNvPr id="3" name="Title 2">
            <a:extLst>
              <a:ext uri="{FF2B5EF4-FFF2-40B4-BE49-F238E27FC236}">
                <a16:creationId xmlns:a16="http://schemas.microsoft.com/office/drawing/2014/main" id="{681D070D-E053-51C9-37CF-3E22DA01B57A}"/>
              </a:ext>
            </a:extLst>
          </p:cNvPr>
          <p:cNvSpPr>
            <a:spLocks noGrp="1"/>
          </p:cNvSpPr>
          <p:nvPr>
            <p:ph type="title"/>
          </p:nvPr>
        </p:nvSpPr>
        <p:spPr/>
        <p:txBody>
          <a:bodyPr/>
          <a:lstStyle/>
          <a:p>
            <a:r>
              <a:rPr lang="en-US" dirty="0"/>
              <a:t>Problem Setup</a:t>
            </a:r>
          </a:p>
        </p:txBody>
      </p:sp>
      <p:sp>
        <p:nvSpPr>
          <p:cNvPr id="5" name="Text Placeholder 4">
            <a:extLst>
              <a:ext uri="{FF2B5EF4-FFF2-40B4-BE49-F238E27FC236}">
                <a16:creationId xmlns:a16="http://schemas.microsoft.com/office/drawing/2014/main" id="{F55C7943-1203-C8C5-0DDF-2A286DCE3229}"/>
              </a:ext>
            </a:extLst>
          </p:cNvPr>
          <p:cNvSpPr>
            <a:spLocks noGrp="1"/>
          </p:cNvSpPr>
          <p:nvPr>
            <p:ph type="body" sz="quarter" idx="12"/>
          </p:nvPr>
        </p:nvSpPr>
        <p:spPr>
          <a:xfrm>
            <a:off x="5280388" y="1019874"/>
            <a:ext cx="3579832" cy="3365024"/>
          </a:xfrm>
        </p:spPr>
        <p:txBody>
          <a:bodyPr/>
          <a:lstStyle/>
          <a:p>
            <a:pPr marL="342900" indent="-342900">
              <a:buFont typeface="+mj-lt"/>
              <a:buAutoNum type="arabicPeriod"/>
            </a:pPr>
            <a:r>
              <a:rPr lang="en-US" sz="1600" dirty="0">
                <a:solidFill>
                  <a:srgbClr val="58595B"/>
                </a:solidFill>
                <a:effectLst/>
                <a:latin typeface="Calibri" panose="020F0502020204030204" pitchFamily="34" charset="0"/>
              </a:rPr>
              <a:t>Three fingers attached to the gripper housing</a:t>
            </a:r>
          </a:p>
          <a:p>
            <a:pPr marL="342900" indent="-342900">
              <a:buFont typeface="+mj-lt"/>
              <a:buAutoNum type="arabicPeriod"/>
            </a:pPr>
            <a:r>
              <a:rPr lang="en-US" sz="1600" dirty="0">
                <a:solidFill>
                  <a:srgbClr val="58595B"/>
                </a:solidFill>
                <a:latin typeface="Calibri" panose="020F0502020204030204" pitchFamily="34" charset="0"/>
              </a:rPr>
              <a:t>Each finger is a chamber-based pneumatic actuator</a:t>
            </a:r>
          </a:p>
          <a:p>
            <a:pPr marL="342900" indent="-342900">
              <a:buFont typeface="+mj-lt"/>
              <a:buAutoNum type="arabicPeriod"/>
            </a:pPr>
            <a:r>
              <a:rPr lang="en-US" sz="1600" dirty="0">
                <a:solidFill>
                  <a:srgbClr val="58595B"/>
                </a:solidFill>
                <a:effectLst/>
                <a:latin typeface="Calibri" panose="020F0502020204030204" pitchFamily="34" charset="0"/>
              </a:rPr>
              <a:t>Fingers made of elastomeric silicone designed with ridges, embedded with a bistable layer</a:t>
            </a:r>
          </a:p>
          <a:p>
            <a:pPr marL="342900" indent="-342900">
              <a:buFont typeface="+mj-lt"/>
              <a:buAutoNum type="arabicPeriod"/>
            </a:pPr>
            <a:r>
              <a:rPr lang="en-US" sz="1600" dirty="0">
                <a:solidFill>
                  <a:srgbClr val="58595B"/>
                </a:solidFill>
                <a:latin typeface="Calibri" panose="020F0502020204030204" pitchFamily="34" charset="0"/>
              </a:rPr>
              <a:t>The bistable layer is inextensible, turning any extension force into bending moment – no stretching</a:t>
            </a:r>
          </a:p>
          <a:p>
            <a:pPr marL="342900" indent="-342900">
              <a:buFont typeface="+mj-lt"/>
              <a:buAutoNum type="arabicPeriod"/>
            </a:pPr>
            <a:r>
              <a:rPr lang="en-US" sz="1600" dirty="0">
                <a:solidFill>
                  <a:srgbClr val="58595B"/>
                </a:solidFill>
                <a:latin typeface="Calibri" panose="020F0502020204030204" pitchFamily="34" charset="0"/>
              </a:rPr>
              <a:t>M</a:t>
            </a:r>
            <a:r>
              <a:rPr lang="en-US" sz="1600" dirty="0">
                <a:solidFill>
                  <a:srgbClr val="58595B"/>
                </a:solidFill>
                <a:effectLst/>
                <a:latin typeface="Calibri" panose="020F0502020204030204" pitchFamily="34" charset="0"/>
              </a:rPr>
              <a:t>otion of the gripper finger is confined to a plane – no twisting </a:t>
            </a:r>
          </a:p>
        </p:txBody>
      </p:sp>
      <p:pic>
        <p:nvPicPr>
          <p:cNvPr id="6" name="Picture 5">
            <a:extLst>
              <a:ext uri="{FF2B5EF4-FFF2-40B4-BE49-F238E27FC236}">
                <a16:creationId xmlns:a16="http://schemas.microsoft.com/office/drawing/2014/main" id="{FD1ED2F5-5702-2A22-9FE1-330C96D2F110}"/>
              </a:ext>
            </a:extLst>
          </p:cNvPr>
          <p:cNvPicPr>
            <a:picLocks noChangeAspect="1"/>
          </p:cNvPicPr>
          <p:nvPr/>
        </p:nvPicPr>
        <p:blipFill>
          <a:blip r:embed="rId3"/>
          <a:stretch>
            <a:fillRect/>
          </a:stretch>
        </p:blipFill>
        <p:spPr>
          <a:xfrm>
            <a:off x="882929" y="1083733"/>
            <a:ext cx="3689071" cy="3111116"/>
          </a:xfrm>
          <a:prstGeom prst="rect">
            <a:avLst/>
          </a:prstGeom>
        </p:spPr>
      </p:pic>
    </p:spTree>
    <p:extLst>
      <p:ext uri="{BB962C8B-B14F-4D97-AF65-F5344CB8AC3E}">
        <p14:creationId xmlns:p14="http://schemas.microsoft.com/office/powerpoint/2010/main" val="360970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CE3587-49A1-FBE1-8DAC-38BDA8D2882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F04A68-15E2-9B71-493C-CC77A48CDB95}"/>
              </a:ext>
            </a:extLst>
          </p:cNvPr>
          <p:cNvSpPr>
            <a:spLocks noGrp="1"/>
          </p:cNvSpPr>
          <p:nvPr>
            <p:ph type="sldNum" sz="quarter" idx="19"/>
          </p:nvPr>
        </p:nvSpPr>
        <p:spPr/>
        <p:txBody>
          <a:bodyPr/>
          <a:lstStyle/>
          <a:p>
            <a:fld id="{B6238B5B-F19C-E947-A0BC-87BD7983F871}" type="slidenum">
              <a:rPr lang="en-US" smtClean="0"/>
              <a:pPr/>
              <a:t>5</a:t>
            </a:fld>
            <a:endParaRPr lang="en-US" dirty="0"/>
          </a:p>
        </p:txBody>
      </p:sp>
      <p:sp>
        <p:nvSpPr>
          <p:cNvPr id="3" name="Title 2">
            <a:extLst>
              <a:ext uri="{FF2B5EF4-FFF2-40B4-BE49-F238E27FC236}">
                <a16:creationId xmlns:a16="http://schemas.microsoft.com/office/drawing/2014/main" id="{40A05F6B-8977-E3D5-0125-7EF7E6D7B1FD}"/>
              </a:ext>
            </a:extLst>
          </p:cNvPr>
          <p:cNvSpPr>
            <a:spLocks noGrp="1"/>
          </p:cNvSpPr>
          <p:nvPr>
            <p:ph type="title"/>
          </p:nvPr>
        </p:nvSpPr>
        <p:spPr/>
        <p:txBody>
          <a:bodyPr/>
          <a:lstStyle/>
          <a:p>
            <a:r>
              <a:rPr lang="en-US" dirty="0"/>
              <a:t>Methods</a:t>
            </a:r>
          </a:p>
        </p:txBody>
      </p:sp>
      <p:sp>
        <p:nvSpPr>
          <p:cNvPr id="5" name="Text Placeholder 4">
            <a:extLst>
              <a:ext uri="{FF2B5EF4-FFF2-40B4-BE49-F238E27FC236}">
                <a16:creationId xmlns:a16="http://schemas.microsoft.com/office/drawing/2014/main" id="{EDCF450B-E072-F1AD-BCF1-AACDB1DB9B7A}"/>
              </a:ext>
            </a:extLst>
          </p:cNvPr>
          <p:cNvSpPr>
            <a:spLocks noGrp="1"/>
          </p:cNvSpPr>
          <p:nvPr>
            <p:ph type="body" sz="quarter" idx="12"/>
          </p:nvPr>
        </p:nvSpPr>
        <p:spPr>
          <a:xfrm>
            <a:off x="5040752" y="1019874"/>
            <a:ext cx="3541995" cy="3467616"/>
          </a:xfrm>
        </p:spPr>
        <p:txBody>
          <a:bodyPr/>
          <a:lstStyle/>
          <a:p>
            <a:r>
              <a:rPr lang="en-US" sz="1600" dirty="0">
                <a:solidFill>
                  <a:srgbClr val="58595B"/>
                </a:solidFill>
                <a:latin typeface="Calibri" panose="020F0502020204030204" pitchFamily="34" charset="0"/>
              </a:rPr>
              <a:t>Gripper modelled as </a:t>
            </a:r>
            <a:r>
              <a:rPr lang="en-US" sz="1600" i="1" dirty="0">
                <a:solidFill>
                  <a:srgbClr val="58595B"/>
                </a:solidFill>
                <a:latin typeface="Calibri" panose="020F0502020204030204" pitchFamily="34" charset="0"/>
              </a:rPr>
              <a:t>N </a:t>
            </a:r>
            <a:r>
              <a:rPr lang="en-US" sz="1600" dirty="0">
                <a:solidFill>
                  <a:srgbClr val="58595B"/>
                </a:solidFill>
                <a:latin typeface="Calibri" panose="020F0502020204030204" pitchFamily="34" charset="0"/>
              </a:rPr>
              <a:t>nodes connected by </a:t>
            </a:r>
            <a:r>
              <a:rPr lang="en-US" sz="1600" i="1" dirty="0">
                <a:solidFill>
                  <a:srgbClr val="58595B"/>
                </a:solidFill>
                <a:latin typeface="Calibri" panose="020F0502020204030204" pitchFamily="34" charset="0"/>
              </a:rPr>
              <a:t>N</a:t>
            </a:r>
            <a:r>
              <a:rPr lang="en-US" sz="1600" dirty="0">
                <a:solidFill>
                  <a:srgbClr val="58595B"/>
                </a:solidFill>
                <a:latin typeface="Calibri" panose="020F0502020204030204" pitchFamily="34" charset="0"/>
              </a:rPr>
              <a:t>-1 edges, with first node fixed:</a:t>
            </a:r>
          </a:p>
          <a:p>
            <a:pPr marL="171450" indent="-171450">
              <a:buFont typeface="Arial" panose="020B0604020202020204" pitchFamily="34" charset="0"/>
              <a:buChar char="•"/>
            </a:pPr>
            <a:r>
              <a:rPr lang="en-US" sz="1600" dirty="0">
                <a:solidFill>
                  <a:srgbClr val="58595B"/>
                </a:solidFill>
                <a:latin typeface="Calibri" panose="020F0502020204030204" pitchFamily="34" charset="0"/>
              </a:rPr>
              <a:t>Analogous to discrete elastic cantilever beam in viscous medium</a:t>
            </a:r>
          </a:p>
          <a:p>
            <a:r>
              <a:rPr lang="en-US" sz="1600" b="1" dirty="0">
                <a:solidFill>
                  <a:srgbClr val="58595B"/>
                </a:solidFill>
                <a:latin typeface="Calibri" panose="020F0502020204030204" pitchFamily="34" charset="0"/>
              </a:rPr>
              <a:t>Forces:</a:t>
            </a:r>
          </a:p>
          <a:p>
            <a:pPr marL="171450" indent="-171450">
              <a:buFont typeface="Arial" panose="020B0604020202020204" pitchFamily="34" charset="0"/>
              <a:buChar char="•"/>
            </a:pPr>
            <a:r>
              <a:rPr lang="en-US" sz="1600" b="1" dirty="0">
                <a:solidFill>
                  <a:srgbClr val="58595B"/>
                </a:solidFill>
                <a:effectLst/>
                <a:latin typeface="Calibri" panose="020F0502020204030204" pitchFamily="34" charset="0"/>
              </a:rPr>
              <a:t>Elastic force </a:t>
            </a:r>
            <a:r>
              <a:rPr lang="en-US" sz="1600" dirty="0">
                <a:solidFill>
                  <a:srgbClr val="58595B"/>
                </a:solidFill>
                <a:effectLst/>
                <a:latin typeface="Calibri" panose="020F0502020204030204" pitchFamily="34" charset="0"/>
              </a:rPr>
              <a:t>– from local elastic bending energy at each discrete node</a:t>
            </a:r>
          </a:p>
          <a:p>
            <a:pPr marL="171450" indent="-171450">
              <a:buFont typeface="Arial" panose="020B0604020202020204" pitchFamily="34" charset="0"/>
              <a:buChar char="•"/>
            </a:pPr>
            <a:r>
              <a:rPr lang="en-US" sz="1600" b="1" dirty="0">
                <a:solidFill>
                  <a:srgbClr val="58595B"/>
                </a:solidFill>
                <a:effectLst/>
                <a:latin typeface="Calibri" panose="020F0502020204030204" pitchFamily="34" charset="0"/>
              </a:rPr>
              <a:t>Inertial force </a:t>
            </a:r>
            <a:r>
              <a:rPr lang="en-US" sz="1600" dirty="0">
                <a:solidFill>
                  <a:srgbClr val="58595B"/>
                </a:solidFill>
                <a:effectLst/>
                <a:latin typeface="Calibri" panose="020F0502020204030204" pitchFamily="34" charset="0"/>
              </a:rPr>
              <a:t>– the mass of the actuator is distributed as point masses at different nodes</a:t>
            </a:r>
            <a:endParaRPr lang="en-US" sz="1600" dirty="0">
              <a:solidFill>
                <a:srgbClr val="58595B"/>
              </a:solidFill>
              <a:latin typeface="Calibri" panose="020F0502020204030204" pitchFamily="34" charset="0"/>
            </a:endParaRPr>
          </a:p>
          <a:p>
            <a:pPr marL="171450" indent="-171450">
              <a:buFont typeface="Arial" panose="020B0604020202020204" pitchFamily="34" charset="0"/>
              <a:buChar char="•"/>
            </a:pPr>
            <a:r>
              <a:rPr lang="en-US" sz="1600" b="1" dirty="0">
                <a:solidFill>
                  <a:srgbClr val="58595B"/>
                </a:solidFill>
                <a:effectLst/>
                <a:latin typeface="Calibri" panose="020F0502020204030204" pitchFamily="34" charset="0"/>
              </a:rPr>
              <a:t>External force </a:t>
            </a:r>
            <a:r>
              <a:rPr lang="en-US" sz="1600" dirty="0">
                <a:solidFill>
                  <a:srgbClr val="58595B"/>
                </a:solidFill>
                <a:effectLst/>
                <a:latin typeface="Calibri" panose="020F0502020204030204" pitchFamily="34" charset="0"/>
              </a:rPr>
              <a:t>– viscous force from water</a:t>
            </a:r>
            <a:endParaRPr lang="en-US" sz="3600" dirty="0">
              <a:solidFill>
                <a:srgbClr val="58595B"/>
              </a:solidFill>
            </a:endParaRPr>
          </a:p>
        </p:txBody>
      </p:sp>
      <p:pic>
        <p:nvPicPr>
          <p:cNvPr id="7" name="Picture 6">
            <a:extLst>
              <a:ext uri="{FF2B5EF4-FFF2-40B4-BE49-F238E27FC236}">
                <a16:creationId xmlns:a16="http://schemas.microsoft.com/office/drawing/2014/main" id="{5E5F829E-5021-6508-A3E2-B1454A90650A}"/>
              </a:ext>
            </a:extLst>
          </p:cNvPr>
          <p:cNvPicPr>
            <a:picLocks noChangeAspect="1"/>
          </p:cNvPicPr>
          <p:nvPr/>
        </p:nvPicPr>
        <p:blipFill>
          <a:blip r:embed="rId3"/>
          <a:stretch>
            <a:fillRect/>
          </a:stretch>
        </p:blipFill>
        <p:spPr>
          <a:xfrm>
            <a:off x="640079" y="1019874"/>
            <a:ext cx="4303744" cy="3325102"/>
          </a:xfrm>
          <a:prstGeom prst="rect">
            <a:avLst/>
          </a:prstGeom>
        </p:spPr>
      </p:pic>
      <p:sp>
        <p:nvSpPr>
          <p:cNvPr id="4" name="Rectangle 3">
            <a:extLst>
              <a:ext uri="{FF2B5EF4-FFF2-40B4-BE49-F238E27FC236}">
                <a16:creationId xmlns:a16="http://schemas.microsoft.com/office/drawing/2014/main" id="{616DA6DD-BBD3-6ECE-88E3-8D11EB189376}"/>
              </a:ext>
            </a:extLst>
          </p:cNvPr>
          <p:cNvSpPr/>
          <p:nvPr/>
        </p:nvSpPr>
        <p:spPr>
          <a:xfrm>
            <a:off x="1625600" y="2633132"/>
            <a:ext cx="2277533" cy="1524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1673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12A1D-2318-4963-6519-E17C9A645EF5}"/>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390C58-7381-B7F5-2B44-5B61F22BA72B}"/>
              </a:ext>
            </a:extLst>
          </p:cNvPr>
          <p:cNvSpPr>
            <a:spLocks noGrp="1"/>
          </p:cNvSpPr>
          <p:nvPr>
            <p:ph type="sldNum" sz="quarter" idx="19"/>
          </p:nvPr>
        </p:nvSpPr>
        <p:spPr/>
        <p:txBody>
          <a:bodyPr/>
          <a:lstStyle/>
          <a:p>
            <a:fld id="{B6238B5B-F19C-E947-A0BC-87BD7983F871}" type="slidenum">
              <a:rPr lang="en-US" smtClean="0"/>
              <a:pPr/>
              <a:t>6</a:t>
            </a:fld>
            <a:endParaRPr lang="en-US" dirty="0"/>
          </a:p>
        </p:txBody>
      </p:sp>
      <p:sp>
        <p:nvSpPr>
          <p:cNvPr id="3" name="Title 2">
            <a:extLst>
              <a:ext uri="{FF2B5EF4-FFF2-40B4-BE49-F238E27FC236}">
                <a16:creationId xmlns:a16="http://schemas.microsoft.com/office/drawing/2014/main" id="{780F3922-BC8E-CE83-9FAC-67CA11CAF7A9}"/>
              </a:ext>
            </a:extLst>
          </p:cNvPr>
          <p:cNvSpPr>
            <a:spLocks noGrp="1"/>
          </p:cNvSpPr>
          <p:nvPr>
            <p:ph type="title"/>
          </p:nvPr>
        </p:nvSpPr>
        <p:spPr/>
        <p:txBody>
          <a:bodyPr/>
          <a:lstStyle/>
          <a:p>
            <a:r>
              <a:rPr lang="en-US" dirty="0"/>
              <a:t>Methods</a:t>
            </a:r>
          </a:p>
        </p:txBody>
      </p:sp>
      <p:sp>
        <p:nvSpPr>
          <p:cNvPr id="5" name="Text Placeholder 4">
            <a:extLst>
              <a:ext uri="{FF2B5EF4-FFF2-40B4-BE49-F238E27FC236}">
                <a16:creationId xmlns:a16="http://schemas.microsoft.com/office/drawing/2014/main" id="{7CA57176-BEFC-7C76-5000-EB851F3E59C4}"/>
              </a:ext>
            </a:extLst>
          </p:cNvPr>
          <p:cNvSpPr>
            <a:spLocks noGrp="1"/>
          </p:cNvSpPr>
          <p:nvPr>
            <p:ph type="body" sz="quarter" idx="12"/>
          </p:nvPr>
        </p:nvSpPr>
        <p:spPr>
          <a:xfrm>
            <a:off x="4698127" y="1019874"/>
            <a:ext cx="3541995" cy="3467616"/>
          </a:xfrm>
        </p:spPr>
        <p:txBody>
          <a:bodyPr/>
          <a:lstStyle/>
          <a:p>
            <a:pPr marL="171450" indent="-171450">
              <a:buFont typeface="Arial" panose="020B0604020202020204" pitchFamily="34" charset="0"/>
              <a:buChar char="•"/>
            </a:pPr>
            <a:r>
              <a:rPr lang="en-US" sz="1600" dirty="0">
                <a:solidFill>
                  <a:srgbClr val="58595B"/>
                </a:solidFill>
                <a:effectLst/>
                <a:latin typeface="Calibri" panose="020F0502020204030204" pitchFamily="34" charset="0"/>
              </a:rPr>
              <a:t>Elastomeric materials exhibit non-linear properties</a:t>
            </a:r>
            <a:endParaRPr lang="en-US" sz="1600" dirty="0">
              <a:solidFill>
                <a:srgbClr val="58595B"/>
              </a:solidFill>
              <a:latin typeface="Calibri" panose="020F0502020204030204" pitchFamily="34" charset="0"/>
            </a:endParaRPr>
          </a:p>
          <a:p>
            <a:pPr marL="171450" indent="-171450">
              <a:buFont typeface="Arial" panose="020B0604020202020204" pitchFamily="34" charset="0"/>
              <a:buChar char="•"/>
            </a:pPr>
            <a:r>
              <a:rPr lang="en-US" sz="1600" dirty="0">
                <a:solidFill>
                  <a:srgbClr val="58595B"/>
                </a:solidFill>
                <a:latin typeface="Calibri" panose="020F0502020204030204" pitchFamily="34" charset="0"/>
              </a:rPr>
              <a:t>E</a:t>
            </a:r>
            <a:r>
              <a:rPr lang="en-US" sz="1600" dirty="0">
                <a:solidFill>
                  <a:srgbClr val="58595B"/>
                </a:solidFill>
                <a:effectLst/>
                <a:latin typeface="Calibri" panose="020F0502020204030204" pitchFamily="34" charset="0"/>
              </a:rPr>
              <a:t>ffective modulus of elasticity is calculated based on experimental bending angle and blocking force with pressure from literature</a:t>
            </a:r>
          </a:p>
          <a:p>
            <a:pPr marL="171450" indent="-171450">
              <a:buFont typeface="Arial" panose="020B0604020202020204" pitchFamily="34" charset="0"/>
              <a:buChar char="•"/>
            </a:pPr>
            <a:endParaRPr lang="en-US" sz="1600" dirty="0">
              <a:solidFill>
                <a:srgbClr val="58595B"/>
              </a:solidFill>
              <a:latin typeface="Calibri" panose="020F0502020204030204" pitchFamily="34" charset="0"/>
            </a:endParaRPr>
          </a:p>
          <a:p>
            <a:pPr marL="171450" indent="-171450">
              <a:buFont typeface="Arial" panose="020B0604020202020204" pitchFamily="34" charset="0"/>
              <a:buChar char="•"/>
            </a:pPr>
            <a:endParaRPr lang="en-US" sz="1600" dirty="0">
              <a:solidFill>
                <a:srgbClr val="58595B"/>
              </a:solidFill>
              <a:effectLst/>
              <a:latin typeface="Calibri" panose="020F0502020204030204" pitchFamily="34" charset="0"/>
            </a:endParaRPr>
          </a:p>
          <a:p>
            <a:pPr marL="171450" indent="-171450">
              <a:buFont typeface="Arial" panose="020B0604020202020204" pitchFamily="34" charset="0"/>
              <a:buChar char="•"/>
            </a:pPr>
            <a:endParaRPr lang="en-US" sz="1600" dirty="0">
              <a:solidFill>
                <a:srgbClr val="58595B"/>
              </a:solidFill>
              <a:effectLst/>
              <a:latin typeface="Calibri" panose="020F0502020204030204" pitchFamily="34" charset="0"/>
            </a:endParaRPr>
          </a:p>
          <a:p>
            <a:pPr marL="171450" indent="-171450">
              <a:buFont typeface="Arial" panose="020B0604020202020204" pitchFamily="34" charset="0"/>
              <a:buChar char="•"/>
            </a:pPr>
            <a:r>
              <a:rPr lang="en-US" sz="1600" dirty="0" err="1">
                <a:solidFill>
                  <a:srgbClr val="58595B"/>
                </a:solidFill>
                <a:effectLst/>
                <a:latin typeface="Calibri" panose="020F0502020204030204" pitchFamily="34" charset="0"/>
              </a:rPr>
              <a:t>F_b</a:t>
            </a:r>
            <a:r>
              <a:rPr lang="en-US" sz="1600" dirty="0">
                <a:solidFill>
                  <a:srgbClr val="58595B"/>
                </a:solidFill>
                <a:effectLst/>
                <a:latin typeface="Calibri" panose="020F0502020204030204" pitchFamily="34" charset="0"/>
              </a:rPr>
              <a:t> is the blocking force, theta is the bending angle and L is the length of the actuator </a:t>
            </a:r>
          </a:p>
        </p:txBody>
      </p:sp>
      <p:pic>
        <p:nvPicPr>
          <p:cNvPr id="6" name="Picture 5">
            <a:extLst>
              <a:ext uri="{FF2B5EF4-FFF2-40B4-BE49-F238E27FC236}">
                <a16:creationId xmlns:a16="http://schemas.microsoft.com/office/drawing/2014/main" id="{590F8CD9-6CCD-F562-EF3B-D20E6AD0D6FC}"/>
              </a:ext>
            </a:extLst>
          </p:cNvPr>
          <p:cNvPicPr>
            <a:picLocks noChangeAspect="1"/>
          </p:cNvPicPr>
          <p:nvPr/>
        </p:nvPicPr>
        <p:blipFill>
          <a:blip r:embed="rId3"/>
          <a:stretch>
            <a:fillRect/>
          </a:stretch>
        </p:blipFill>
        <p:spPr>
          <a:xfrm>
            <a:off x="640078" y="1019874"/>
            <a:ext cx="3805797" cy="3402931"/>
          </a:xfrm>
          <a:prstGeom prst="rect">
            <a:avLst/>
          </a:prstGeom>
        </p:spPr>
      </p:pic>
      <p:pic>
        <p:nvPicPr>
          <p:cNvPr id="9" name="Picture 8">
            <a:extLst>
              <a:ext uri="{FF2B5EF4-FFF2-40B4-BE49-F238E27FC236}">
                <a16:creationId xmlns:a16="http://schemas.microsoft.com/office/drawing/2014/main" id="{14945B65-5655-763F-111D-8AB0B934A89D}"/>
              </a:ext>
            </a:extLst>
          </p:cNvPr>
          <p:cNvPicPr>
            <a:picLocks noChangeAspect="1"/>
          </p:cNvPicPr>
          <p:nvPr/>
        </p:nvPicPr>
        <p:blipFill>
          <a:blip r:embed="rId4"/>
          <a:stretch>
            <a:fillRect/>
          </a:stretch>
        </p:blipFill>
        <p:spPr>
          <a:xfrm>
            <a:off x="5598001" y="2599794"/>
            <a:ext cx="1630821" cy="1005927"/>
          </a:xfrm>
          <a:prstGeom prst="rect">
            <a:avLst/>
          </a:prstGeom>
          <a:ln>
            <a:noFill/>
          </a:ln>
          <a:effectLst>
            <a:softEdge rad="112500"/>
          </a:effectLst>
        </p:spPr>
      </p:pic>
    </p:spTree>
    <p:extLst>
      <p:ext uri="{BB962C8B-B14F-4D97-AF65-F5344CB8AC3E}">
        <p14:creationId xmlns:p14="http://schemas.microsoft.com/office/powerpoint/2010/main" val="1679901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86FC2E-4B67-F072-F0DC-9FA2FEF5C8C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5D617F-030A-A94E-9DC0-4291D64D585D}"/>
              </a:ext>
            </a:extLst>
          </p:cNvPr>
          <p:cNvSpPr>
            <a:spLocks noGrp="1"/>
          </p:cNvSpPr>
          <p:nvPr>
            <p:ph type="sldNum" sz="quarter" idx="19"/>
          </p:nvPr>
        </p:nvSpPr>
        <p:spPr/>
        <p:txBody>
          <a:bodyPr/>
          <a:lstStyle/>
          <a:p>
            <a:fld id="{B6238B5B-F19C-E947-A0BC-87BD7983F871}" type="slidenum">
              <a:rPr lang="en-US" smtClean="0"/>
              <a:pPr/>
              <a:t>7</a:t>
            </a:fld>
            <a:endParaRPr lang="en-US" dirty="0"/>
          </a:p>
        </p:txBody>
      </p:sp>
      <p:sp>
        <p:nvSpPr>
          <p:cNvPr id="3" name="Title 2">
            <a:extLst>
              <a:ext uri="{FF2B5EF4-FFF2-40B4-BE49-F238E27FC236}">
                <a16:creationId xmlns:a16="http://schemas.microsoft.com/office/drawing/2014/main" id="{6A7560F3-3A41-1391-F0B6-EDFB01415E21}"/>
              </a:ext>
            </a:extLst>
          </p:cNvPr>
          <p:cNvSpPr>
            <a:spLocks noGrp="1"/>
          </p:cNvSpPr>
          <p:nvPr>
            <p:ph type="title"/>
          </p:nvPr>
        </p:nvSpPr>
        <p:spPr/>
        <p:txBody>
          <a:bodyPr/>
          <a:lstStyle/>
          <a:p>
            <a:r>
              <a:rPr lang="en-US" dirty="0"/>
              <a:t>Methods</a:t>
            </a:r>
          </a:p>
        </p:txBody>
      </p:sp>
      <p:sp>
        <p:nvSpPr>
          <p:cNvPr id="5" name="Text Placeholder 4">
            <a:extLst>
              <a:ext uri="{FF2B5EF4-FFF2-40B4-BE49-F238E27FC236}">
                <a16:creationId xmlns:a16="http://schemas.microsoft.com/office/drawing/2014/main" id="{C596ED6B-AEEC-FD16-B7AA-3F68017D0F8C}"/>
              </a:ext>
            </a:extLst>
          </p:cNvPr>
          <p:cNvSpPr>
            <a:spLocks noGrp="1"/>
          </p:cNvSpPr>
          <p:nvPr>
            <p:ph type="body" sz="quarter" idx="12"/>
          </p:nvPr>
        </p:nvSpPr>
        <p:spPr>
          <a:xfrm>
            <a:off x="640080" y="1019874"/>
            <a:ext cx="7772400" cy="2975173"/>
          </a:xfrm>
        </p:spPr>
        <p:txBody>
          <a:bodyPr/>
          <a:lstStyle/>
          <a:p>
            <a:pPr marL="171450" indent="-171450" rtl="0" fontAlgn="ctr">
              <a:buFont typeface="Arial" panose="020B0604020202020204" pitchFamily="34" charset="0"/>
              <a:buChar char="•"/>
            </a:pPr>
            <a:r>
              <a:rPr lang="en-US" sz="1600" dirty="0">
                <a:solidFill>
                  <a:srgbClr val="58595B"/>
                </a:solidFill>
                <a:latin typeface="Calibri" panose="020F0502020204030204" pitchFamily="34" charset="0"/>
              </a:rPr>
              <a:t>I</a:t>
            </a:r>
            <a:r>
              <a:rPr lang="en-US" sz="1600" dirty="0">
                <a:solidFill>
                  <a:srgbClr val="58595B"/>
                </a:solidFill>
                <a:effectLst/>
                <a:latin typeface="Calibri" panose="020F0502020204030204" pitchFamily="34" charset="0"/>
              </a:rPr>
              <a:t>mplicit treatment of the elasticity of gripper fingers. </a:t>
            </a:r>
          </a:p>
          <a:p>
            <a:pPr marL="171450" indent="-171450" rtl="0" fontAlgn="ctr">
              <a:buFont typeface="Arial" panose="020B0604020202020204" pitchFamily="34" charset="0"/>
              <a:buChar char="•"/>
            </a:pPr>
            <a:r>
              <a:rPr lang="en-US" sz="1600" dirty="0">
                <a:solidFill>
                  <a:srgbClr val="58595B"/>
                </a:solidFill>
                <a:effectLst/>
                <a:latin typeface="Calibri" panose="020F0502020204030204" pitchFamily="34" charset="0"/>
              </a:rPr>
              <a:t>A small enough time step size dt and a large enough number of nodes </a:t>
            </a:r>
            <a:r>
              <a:rPr lang="en-US" sz="1600" i="1" dirty="0">
                <a:solidFill>
                  <a:srgbClr val="58595B"/>
                </a:solidFill>
                <a:effectLst/>
                <a:latin typeface="Calibri" panose="020F0502020204030204" pitchFamily="34" charset="0"/>
              </a:rPr>
              <a:t>N </a:t>
            </a:r>
            <a:r>
              <a:rPr lang="en-US" sz="1600" dirty="0">
                <a:solidFill>
                  <a:srgbClr val="58595B"/>
                </a:solidFill>
                <a:effectLst/>
                <a:latin typeface="Calibri" panose="020F0502020204030204" pitchFamily="34" charset="0"/>
              </a:rPr>
              <a:t>will be chosen based on sensitivity analysis</a:t>
            </a:r>
          </a:p>
          <a:p>
            <a:pPr marL="171450" indent="-171450" rtl="0" fontAlgn="ctr">
              <a:buFont typeface="Arial" panose="020B0604020202020204" pitchFamily="34" charset="0"/>
              <a:buChar char="•"/>
            </a:pPr>
            <a:r>
              <a:rPr lang="en-US" sz="1600" dirty="0">
                <a:solidFill>
                  <a:srgbClr val="58595B"/>
                </a:solidFill>
                <a:effectLst/>
                <a:latin typeface="Calibri" panose="020F0502020204030204" pitchFamily="34" charset="0"/>
              </a:rPr>
              <a:t>Pneumatic actuation is given as an input by varying curvature (kappa) and hence the bending stiffness with time  </a:t>
            </a:r>
          </a:p>
          <a:p>
            <a:pPr marL="171450" indent="-171450" rtl="0" fontAlgn="ctr">
              <a:buFont typeface="Arial" panose="020B0604020202020204" pitchFamily="34" charset="0"/>
              <a:buChar char="•"/>
            </a:pPr>
            <a:r>
              <a:rPr lang="en-US" sz="1600" dirty="0">
                <a:solidFill>
                  <a:srgbClr val="58595B"/>
                </a:solidFill>
                <a:latin typeface="Calibri" panose="020F0502020204030204" pitchFamily="34" charset="0"/>
              </a:rPr>
              <a:t>F</a:t>
            </a:r>
            <a:r>
              <a:rPr lang="en-US" sz="1600" dirty="0">
                <a:solidFill>
                  <a:srgbClr val="58595B"/>
                </a:solidFill>
                <a:effectLst/>
                <a:latin typeface="Calibri" panose="020F0502020204030204" pitchFamily="34" charset="0"/>
              </a:rPr>
              <a:t>irst node is fixed and the remaining nodes are free to move in a plane from the initial configuration</a:t>
            </a:r>
          </a:p>
          <a:p>
            <a:pPr marL="171450" indent="-171450" rtl="0" fontAlgn="ctr">
              <a:buFont typeface="Arial" panose="020B0604020202020204" pitchFamily="34" charset="0"/>
              <a:buChar char="•"/>
            </a:pPr>
            <a:r>
              <a:rPr lang="en-US" sz="1600" dirty="0">
                <a:solidFill>
                  <a:srgbClr val="58595B"/>
                </a:solidFill>
                <a:effectLst/>
                <a:latin typeface="Calibri" panose="020F0502020204030204" pitchFamily="34" charset="0"/>
              </a:rPr>
              <a:t>The initial configuration of the fingers will be straight and in horizontal or oblique position with respect to the gripper housing</a:t>
            </a:r>
          </a:p>
          <a:p>
            <a:pPr marL="171450" indent="-171450" rtl="0" fontAlgn="ctr">
              <a:buFont typeface="Arial" panose="020B0604020202020204" pitchFamily="34" charset="0"/>
              <a:buChar char="•"/>
            </a:pPr>
            <a:r>
              <a:rPr lang="en-US" sz="1600" dirty="0">
                <a:solidFill>
                  <a:srgbClr val="58595B"/>
                </a:solidFill>
                <a:latin typeface="Calibri" panose="020F0502020204030204" pitchFamily="34" charset="0"/>
              </a:rPr>
              <a:t>The contact forces with the object for grasping is yet to be decided</a:t>
            </a:r>
            <a:endParaRPr lang="en-US" sz="1600" dirty="0">
              <a:solidFill>
                <a:srgbClr val="58595B"/>
              </a:solidFill>
              <a:effectLst/>
              <a:latin typeface="Calibri" panose="020F0502020204030204" pitchFamily="34" charset="0"/>
            </a:endParaRPr>
          </a:p>
        </p:txBody>
      </p:sp>
    </p:spTree>
    <p:extLst>
      <p:ext uri="{BB962C8B-B14F-4D97-AF65-F5344CB8AC3E}">
        <p14:creationId xmlns:p14="http://schemas.microsoft.com/office/powerpoint/2010/main" val="4193551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640077" y="1119351"/>
            <a:ext cx="7772400" cy="3257302"/>
          </a:xfrm>
        </p:spPr>
        <p:txBody>
          <a:bodyPr/>
          <a:lstStyle/>
          <a:p>
            <a:pPr marL="342900" indent="-342900">
              <a:buFont typeface="+mj-lt"/>
              <a:buAutoNum type="arabicPeriod"/>
            </a:pPr>
            <a:r>
              <a:rPr lang="en-US" sz="1100" b="0" i="0" dirty="0">
                <a:solidFill>
                  <a:srgbClr val="222222"/>
                </a:solidFill>
                <a:effectLst/>
                <a:latin typeface="-apple-system"/>
              </a:rPr>
              <a:t>Huang, W., Huang, X., Majidi, C. </a:t>
            </a:r>
            <a:r>
              <a:rPr lang="en-US" sz="1100" b="0" i="1" dirty="0">
                <a:solidFill>
                  <a:srgbClr val="222222"/>
                </a:solidFill>
                <a:effectLst/>
                <a:latin typeface="-apple-system"/>
              </a:rPr>
              <a:t>et al.</a:t>
            </a:r>
            <a:r>
              <a:rPr lang="en-US" sz="1100" b="0" i="0" dirty="0">
                <a:solidFill>
                  <a:srgbClr val="222222"/>
                </a:solidFill>
                <a:effectLst/>
                <a:latin typeface="-apple-system"/>
              </a:rPr>
              <a:t> Dynamic simulation of articulated soft robots. </a:t>
            </a:r>
            <a:r>
              <a:rPr lang="en-US" sz="1100" b="0" i="1" dirty="0">
                <a:solidFill>
                  <a:srgbClr val="222222"/>
                </a:solidFill>
                <a:effectLst/>
                <a:latin typeface="-apple-system"/>
              </a:rPr>
              <a:t>Nat Commun</a:t>
            </a:r>
            <a:r>
              <a:rPr lang="en-US" sz="1100" b="0" i="0" dirty="0">
                <a:solidFill>
                  <a:srgbClr val="222222"/>
                </a:solidFill>
                <a:effectLst/>
                <a:latin typeface="-apple-system"/>
              </a:rPr>
              <a:t> </a:t>
            </a:r>
            <a:r>
              <a:rPr lang="en-US" sz="1100" b="1" i="0" dirty="0">
                <a:solidFill>
                  <a:srgbClr val="222222"/>
                </a:solidFill>
                <a:effectLst/>
                <a:latin typeface="-apple-system"/>
              </a:rPr>
              <a:t>11</a:t>
            </a:r>
            <a:r>
              <a:rPr lang="en-US" sz="1100" b="0" i="0" dirty="0">
                <a:solidFill>
                  <a:srgbClr val="222222"/>
                </a:solidFill>
                <a:effectLst/>
                <a:latin typeface="-apple-system"/>
              </a:rPr>
              <a:t>, 2233 (2020). </a:t>
            </a:r>
            <a:r>
              <a:rPr lang="en-US" sz="1100" b="0" i="0" dirty="0">
                <a:solidFill>
                  <a:srgbClr val="222222"/>
                </a:solidFill>
                <a:effectLst/>
                <a:latin typeface="-apple-system"/>
                <a:hlinkClick r:id="rId2"/>
              </a:rPr>
              <a:t>https://doi.org/10.1038/s41467-020-15651-9</a:t>
            </a:r>
            <a:endParaRPr lang="en-US" sz="1100" b="0" i="0" dirty="0">
              <a:solidFill>
                <a:srgbClr val="222222"/>
              </a:solidFill>
              <a:effectLst/>
              <a:latin typeface="-apple-system"/>
            </a:endParaRPr>
          </a:p>
          <a:p>
            <a:pPr marL="342900" indent="-342900">
              <a:buFont typeface="+mj-lt"/>
              <a:buAutoNum type="arabicPeriod"/>
            </a:pPr>
            <a:r>
              <a:rPr lang="en-US" sz="1100" dirty="0" err="1">
                <a:solidFill>
                  <a:srgbClr val="222222"/>
                </a:solidFill>
                <a:latin typeface="-apple-system"/>
              </a:rPr>
              <a:t>Alici</a:t>
            </a:r>
            <a:r>
              <a:rPr lang="en-US" sz="1100" dirty="0">
                <a:solidFill>
                  <a:srgbClr val="222222"/>
                </a:solidFill>
                <a:latin typeface="-apple-system"/>
              </a:rPr>
              <a:t> et al. Modeling and experimental evaluation of bending behavior of soft pneumatic actuators made of discrete actuation chambers. Soft Robotics Vol. 5, No. 1 (2018). </a:t>
            </a:r>
            <a:r>
              <a:rPr lang="en-US" sz="1100" dirty="0">
                <a:solidFill>
                  <a:srgbClr val="222222"/>
                </a:solidFill>
                <a:latin typeface="-apple-system"/>
                <a:hlinkClick r:id="rId3"/>
              </a:rPr>
              <a:t>https://doi.org/10.1089/soro.2016.0052</a:t>
            </a:r>
            <a:endParaRPr lang="en-US" sz="1100" dirty="0"/>
          </a:p>
          <a:p>
            <a:pPr marL="342900" indent="-342900">
              <a:buFont typeface="+mj-lt"/>
              <a:buAutoNum type="arabicPeriod"/>
            </a:pPr>
            <a:r>
              <a:rPr lang="en-US" sz="1100" dirty="0">
                <a:solidFill>
                  <a:srgbClr val="222222"/>
                </a:solidFill>
                <a:latin typeface="-apple-system"/>
              </a:rPr>
              <a:t>Hao Y, Wang T, Ren Z, et al. Modeling and experiments of a soft robotic gripper in amphibious environments. International Journal of Advanced Robotic Systems. 2017;14(3). </a:t>
            </a:r>
            <a:r>
              <a:rPr lang="en-US" sz="1100" dirty="0">
                <a:solidFill>
                  <a:srgbClr val="222222"/>
                </a:solidFill>
                <a:latin typeface="-apple-system"/>
                <a:hlinkClick r:id="rId4"/>
              </a:rPr>
              <a:t>doi:10.1177/1729881417707148</a:t>
            </a:r>
            <a:endParaRPr lang="en-US" sz="1100" dirty="0">
              <a:solidFill>
                <a:srgbClr val="222222"/>
              </a:solidFill>
              <a:latin typeface="-apple-system"/>
            </a:endParaRPr>
          </a:p>
          <a:p>
            <a:pPr marL="342900" indent="-342900">
              <a:buFont typeface="+mj-lt"/>
              <a:buAutoNum type="arabicPeriod"/>
            </a:pPr>
            <a:r>
              <a:rPr lang="en-US" sz="1100" dirty="0">
                <a:solidFill>
                  <a:srgbClr val="222222"/>
                </a:solidFill>
                <a:latin typeface="-apple-system"/>
              </a:rPr>
              <a:t>Yin </a:t>
            </a:r>
            <a:r>
              <a:rPr lang="en-US" sz="1100" dirty="0" err="1">
                <a:solidFill>
                  <a:srgbClr val="222222"/>
                </a:solidFill>
                <a:latin typeface="-apple-system"/>
              </a:rPr>
              <a:t>Haibin</a:t>
            </a:r>
            <a:r>
              <a:rPr lang="en-US" sz="1100" dirty="0">
                <a:solidFill>
                  <a:srgbClr val="222222"/>
                </a:solidFill>
                <a:latin typeface="-apple-system"/>
              </a:rPr>
              <a:t>, Kong Cheng, Li </a:t>
            </a:r>
            <a:r>
              <a:rPr lang="en-US" sz="1100" dirty="0" err="1">
                <a:solidFill>
                  <a:srgbClr val="222222"/>
                </a:solidFill>
                <a:latin typeface="-apple-system"/>
              </a:rPr>
              <a:t>Junfeng</a:t>
            </a:r>
            <a:r>
              <a:rPr lang="en-US" sz="1100" dirty="0">
                <a:solidFill>
                  <a:srgbClr val="222222"/>
                </a:solidFill>
                <a:latin typeface="-apple-system"/>
              </a:rPr>
              <a:t>, Yang Guilin. Modeling of grasping force for a soft robotic gripper with variable stiffness. Mechanism and Machine Theory, Volume 128, 2018, Pages 254-274, ISSN 0094-114X. </a:t>
            </a:r>
            <a:r>
              <a:rPr lang="en-US" sz="1100" dirty="0">
                <a:solidFill>
                  <a:srgbClr val="222222"/>
                </a:solidFill>
                <a:latin typeface="-apple-system"/>
                <a:hlinkClick r:id="rId5"/>
              </a:rPr>
              <a:t>https://doi.org/10.1016/j.mechmachtheory.2018.05.005</a:t>
            </a:r>
            <a:r>
              <a:rPr lang="en-US" sz="1100" dirty="0">
                <a:solidFill>
                  <a:srgbClr val="222222"/>
                </a:solidFill>
                <a:latin typeface="-apple-system"/>
              </a:rPr>
              <a:t>.</a:t>
            </a:r>
          </a:p>
          <a:p>
            <a:pPr marL="342900" indent="-342900">
              <a:buFont typeface="+mj-lt"/>
              <a:buAutoNum type="arabicPeriod"/>
            </a:pPr>
            <a:r>
              <a:rPr lang="en-US" sz="1100" dirty="0">
                <a:solidFill>
                  <a:srgbClr val="222222"/>
                </a:solidFill>
                <a:latin typeface="-apple-system"/>
              </a:rPr>
              <a:t>Zhou, Y., Headings, L. M., and </a:t>
            </a:r>
            <a:r>
              <a:rPr lang="en-US" sz="1100" dirty="0" err="1">
                <a:solidFill>
                  <a:srgbClr val="222222"/>
                </a:solidFill>
                <a:latin typeface="-apple-system"/>
              </a:rPr>
              <a:t>Dapino</a:t>
            </a:r>
            <a:r>
              <a:rPr lang="en-US" sz="1100" dirty="0">
                <a:solidFill>
                  <a:srgbClr val="222222"/>
                </a:solidFill>
                <a:latin typeface="-apple-system"/>
              </a:rPr>
              <a:t>, M. J. (November 15, 2021). "Modeling of Soft Robotic Grippers Integrated With Fluidic Prestressed Composite Actuators." ASME. J. Mechanisms Robotics. June 2022; 14(3): 031001. </a:t>
            </a:r>
            <a:r>
              <a:rPr lang="en-US" sz="1100" dirty="0">
                <a:solidFill>
                  <a:srgbClr val="222222"/>
                </a:solidFill>
                <a:latin typeface="-apple-system"/>
                <a:hlinkClick r:id="rId6">
                  <a:extLst>
                    <a:ext uri="{A12FA001-AC4F-418D-AE19-62706E023703}">
                      <ahyp:hlinkClr xmlns:ahyp="http://schemas.microsoft.com/office/drawing/2018/hyperlinkcolor" val="tx"/>
                    </a:ext>
                  </a:extLst>
                </a:hlinkClick>
              </a:rPr>
              <a:t>https://doi.org/10.1115/1.4052699</a:t>
            </a:r>
            <a:endParaRPr lang="en-US" sz="1100" dirty="0">
              <a:solidFill>
                <a:srgbClr val="222222"/>
              </a:solidFill>
              <a:latin typeface="-apple-system"/>
            </a:endParaRPr>
          </a:p>
          <a:p>
            <a:pPr marL="342900" indent="-342900">
              <a:buFont typeface="+mj-lt"/>
              <a:buAutoNum type="arabicPeriod"/>
            </a:pPr>
            <a:r>
              <a:rPr lang="en-US" sz="1100" dirty="0">
                <a:solidFill>
                  <a:srgbClr val="222222"/>
                </a:solidFill>
                <a:latin typeface="-apple-system"/>
              </a:rPr>
              <a:t>Y. Zhou, L. M. Headings and M. J. </a:t>
            </a:r>
            <a:r>
              <a:rPr lang="en-US" sz="1100" dirty="0" err="1">
                <a:solidFill>
                  <a:srgbClr val="222222"/>
                </a:solidFill>
                <a:latin typeface="-apple-system"/>
              </a:rPr>
              <a:t>Dapino</a:t>
            </a:r>
            <a:r>
              <a:rPr lang="en-US" sz="1100" dirty="0">
                <a:solidFill>
                  <a:srgbClr val="222222"/>
                </a:solidFill>
                <a:latin typeface="-apple-system"/>
              </a:rPr>
              <a:t>, "Modeling of Fluidic Prestressed Composite Actuators With Application to Soft Robotic Grippers," in IEEE Transactions on Robotics, vol. 38, no. 4, pp. 2166-2178, Aug. 2022, </a:t>
            </a:r>
            <a:r>
              <a:rPr lang="en-US" sz="1100" dirty="0" err="1">
                <a:solidFill>
                  <a:srgbClr val="222222"/>
                </a:solidFill>
                <a:latin typeface="-apple-system"/>
              </a:rPr>
              <a:t>doi</a:t>
            </a:r>
            <a:r>
              <a:rPr lang="en-US" sz="1100" dirty="0">
                <a:solidFill>
                  <a:srgbClr val="222222"/>
                </a:solidFill>
                <a:latin typeface="-apple-system"/>
              </a:rPr>
              <a:t>: 10.1109/TRO.2021.3139770. </a:t>
            </a:r>
          </a:p>
          <a:p>
            <a:pPr marL="342900" indent="-342900">
              <a:buFont typeface="+mj-lt"/>
              <a:buAutoNum type="arabicPeriod"/>
            </a:pPr>
            <a:r>
              <a:rPr lang="es-ES" sz="1100" dirty="0">
                <a:solidFill>
                  <a:srgbClr val="222222"/>
                </a:solidFill>
                <a:latin typeface="-apple-system"/>
              </a:rPr>
              <a:t>J. </a:t>
            </a:r>
            <a:r>
              <a:rPr lang="es-ES" sz="1100" dirty="0" err="1">
                <a:solidFill>
                  <a:srgbClr val="222222"/>
                </a:solidFill>
                <a:latin typeface="-apple-system"/>
              </a:rPr>
              <a:t>Shintake</a:t>
            </a:r>
            <a:r>
              <a:rPr lang="es-ES" sz="1100" dirty="0">
                <a:solidFill>
                  <a:srgbClr val="222222"/>
                </a:solidFill>
                <a:latin typeface="-apple-system"/>
              </a:rPr>
              <a:t>, V. </a:t>
            </a:r>
            <a:r>
              <a:rPr lang="es-ES" sz="1100" dirty="0" err="1">
                <a:solidFill>
                  <a:srgbClr val="222222"/>
                </a:solidFill>
                <a:latin typeface="-apple-system"/>
              </a:rPr>
              <a:t>Cacucciolo</a:t>
            </a:r>
            <a:r>
              <a:rPr lang="es-ES" sz="1100" dirty="0">
                <a:solidFill>
                  <a:srgbClr val="222222"/>
                </a:solidFill>
                <a:latin typeface="-apple-system"/>
              </a:rPr>
              <a:t>, D. </a:t>
            </a:r>
            <a:r>
              <a:rPr lang="es-ES" sz="1100" dirty="0" err="1">
                <a:solidFill>
                  <a:srgbClr val="222222"/>
                </a:solidFill>
                <a:latin typeface="-apple-system"/>
              </a:rPr>
              <a:t>Floreano</a:t>
            </a:r>
            <a:r>
              <a:rPr lang="es-ES" sz="1100" dirty="0">
                <a:solidFill>
                  <a:srgbClr val="222222"/>
                </a:solidFill>
                <a:latin typeface="-apple-system"/>
              </a:rPr>
              <a:t>, H. </a:t>
            </a:r>
            <a:r>
              <a:rPr lang="es-ES" sz="1100" dirty="0" err="1">
                <a:solidFill>
                  <a:srgbClr val="222222"/>
                </a:solidFill>
                <a:latin typeface="-apple-system"/>
              </a:rPr>
              <a:t>Shea</a:t>
            </a:r>
            <a:r>
              <a:rPr lang="es-ES" sz="1100" dirty="0">
                <a:solidFill>
                  <a:srgbClr val="222222"/>
                </a:solidFill>
                <a:latin typeface="-apple-system"/>
              </a:rPr>
              <a:t>, Adv. Mater. 2018, 30, 1707035. </a:t>
            </a:r>
            <a:r>
              <a:rPr lang="es-ES" sz="1100" dirty="0">
                <a:solidFill>
                  <a:srgbClr val="222222"/>
                </a:solidFill>
                <a:latin typeface="-apple-system"/>
                <a:hlinkClick r:id="rId7">
                  <a:extLst>
                    <a:ext uri="{A12FA001-AC4F-418D-AE19-62706E023703}">
                      <ahyp:hlinkClr xmlns:ahyp="http://schemas.microsoft.com/office/drawing/2018/hyperlinkcolor" val="tx"/>
                    </a:ext>
                  </a:extLst>
                </a:hlinkClick>
              </a:rPr>
              <a:t>https://doi.org/10.1002/adma.201707035</a:t>
            </a:r>
            <a:endParaRPr lang="es-ES" sz="1100" dirty="0">
              <a:solidFill>
                <a:srgbClr val="222222"/>
              </a:solidFill>
              <a:latin typeface="-apple-system"/>
            </a:endParaRPr>
          </a:p>
          <a:p>
            <a:pPr marL="342900" indent="-342900">
              <a:buFont typeface="+mj-lt"/>
              <a:buAutoNum type="arabicPeriod"/>
            </a:pPr>
            <a:r>
              <a:rPr lang="en-US" sz="1100" dirty="0">
                <a:solidFill>
                  <a:srgbClr val="222222"/>
                </a:solidFill>
                <a:latin typeface="-apple-system"/>
                <a:hlinkClick r:id="rId8"/>
              </a:rPr>
              <a:t>https://newatlas.com/underwater-exploration-soft-robotic-hands/41433/</a:t>
            </a:r>
            <a:endParaRPr lang="en-US" sz="1100" dirty="0">
              <a:solidFill>
                <a:srgbClr val="222222"/>
              </a:solidFill>
              <a:latin typeface="-apple-system"/>
            </a:endParaRPr>
          </a:p>
        </p:txBody>
      </p:sp>
      <p:sp>
        <p:nvSpPr>
          <p:cNvPr id="4" name="Slide Number Placeholder 3"/>
          <p:cNvSpPr>
            <a:spLocks noGrp="1"/>
          </p:cNvSpPr>
          <p:nvPr>
            <p:ph type="sldNum" sz="quarter" idx="19"/>
          </p:nvPr>
        </p:nvSpPr>
        <p:spPr/>
        <p:txBody>
          <a:bodyPr/>
          <a:lstStyle/>
          <a:p>
            <a:fld id="{B6238B5B-F19C-E947-A0BC-87BD7983F871}" type="slidenum">
              <a:rPr lang="en-US" smtClean="0"/>
              <a:pPr/>
              <a:t>8</a:t>
            </a:fld>
            <a:endParaRPr lang="en-US" dirty="0"/>
          </a:p>
        </p:txBody>
      </p:sp>
      <p:sp>
        <p:nvSpPr>
          <p:cNvPr id="5" name="Title 4"/>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2019388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FA2883-7D1F-16AE-E601-3D00F73B2314}"/>
              </a:ext>
            </a:extLst>
          </p:cNvPr>
          <p:cNvSpPr>
            <a:spLocks noGrp="1"/>
          </p:cNvSpPr>
          <p:nvPr>
            <p:ph type="sldNum" sz="quarter" idx="19"/>
          </p:nvPr>
        </p:nvSpPr>
        <p:spPr/>
        <p:txBody>
          <a:bodyPr/>
          <a:lstStyle/>
          <a:p>
            <a:fld id="{B6238B5B-F19C-E947-A0BC-87BD7983F871}" type="slidenum">
              <a:rPr lang="en-US" smtClean="0"/>
              <a:pPr/>
              <a:t>9</a:t>
            </a:fld>
            <a:endParaRPr lang="en-US" dirty="0"/>
          </a:p>
        </p:txBody>
      </p:sp>
      <p:sp>
        <p:nvSpPr>
          <p:cNvPr id="3" name="Text Placeholder 2">
            <a:extLst>
              <a:ext uri="{FF2B5EF4-FFF2-40B4-BE49-F238E27FC236}">
                <a16:creationId xmlns:a16="http://schemas.microsoft.com/office/drawing/2014/main" id="{4DD94DA6-8084-9DBA-AA86-28FE962CAEF7}"/>
              </a:ext>
            </a:extLst>
          </p:cNvPr>
          <p:cNvSpPr>
            <a:spLocks noGrp="1"/>
          </p:cNvSpPr>
          <p:nvPr>
            <p:ph type="body" sz="quarter" idx="21"/>
          </p:nvPr>
        </p:nvSpPr>
        <p:spPr>
          <a:xfrm>
            <a:off x="1371600" y="850331"/>
            <a:ext cx="6400800" cy="557076"/>
          </a:xfrm>
        </p:spPr>
        <p:txBody>
          <a:bodyPr/>
          <a:lstStyle/>
          <a:p>
            <a:r>
              <a:rPr lang="en-US" dirty="0"/>
              <a:t>Thank you!</a:t>
            </a:r>
          </a:p>
        </p:txBody>
      </p:sp>
      <p:pic>
        <p:nvPicPr>
          <p:cNvPr id="4" name="Picture 2" descr="The soft robotic grippers developed by the team are less heavy-handed than existing solutions">
            <a:extLst>
              <a:ext uri="{FF2B5EF4-FFF2-40B4-BE49-F238E27FC236}">
                <a16:creationId xmlns:a16="http://schemas.microsoft.com/office/drawing/2014/main" id="{00F7271F-E936-0C8A-F609-07BF8D4E91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762" y="1816931"/>
            <a:ext cx="3703320" cy="208456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1D98B2F-DAB2-1DEA-6CD4-F15BA4FCA545}"/>
              </a:ext>
            </a:extLst>
          </p:cNvPr>
          <p:cNvPicPr>
            <a:picLocks noChangeAspect="1"/>
          </p:cNvPicPr>
          <p:nvPr/>
        </p:nvPicPr>
        <p:blipFill>
          <a:blip r:embed="rId3"/>
          <a:srcRect l="50009"/>
          <a:stretch/>
        </p:blipFill>
        <p:spPr>
          <a:xfrm>
            <a:off x="5129150" y="1612169"/>
            <a:ext cx="2643250" cy="2494090"/>
          </a:xfrm>
          <a:prstGeom prst="rect">
            <a:avLst/>
          </a:prstGeom>
        </p:spPr>
      </p:pic>
    </p:spTree>
    <p:extLst>
      <p:ext uri="{BB962C8B-B14F-4D97-AF65-F5344CB8AC3E}">
        <p14:creationId xmlns:p14="http://schemas.microsoft.com/office/powerpoint/2010/main" val="4228966973"/>
      </p:ext>
    </p:extLst>
  </p:cSld>
  <p:clrMapOvr>
    <a:masterClrMapping/>
  </p:clrMapOvr>
</p:sld>
</file>

<file path=ppt/theme/theme1.xml><?xml version="1.0" encoding="utf-8"?>
<a:theme xmlns:a="http://schemas.openxmlformats.org/drawingml/2006/main" name="presentation-01-light">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1400" dirty="0" err="1" smtClean="0"/>
        </a:defPPr>
      </a:lstStyle>
    </a:txDef>
  </a:objectDefaults>
  <a:extraClrSchemeLst/>
  <a:extLst>
    <a:ext uri="{05A4C25C-085E-4340-85A3-A5531E510DB2}">
      <thm15:themeFamily xmlns:thm15="http://schemas.microsoft.com/office/thememl/2012/main" name="Presentation3" id="{29398D0B-90C9-544C-A6FC-AE19BFCCC692}" vid="{4B4CC681-B77A-AB4C-AD62-92A8F50A32EB}"/>
    </a:ext>
  </a:extLst>
</a:theme>
</file>

<file path=ppt/theme/theme2.xml><?xml version="1.0" encoding="utf-8"?>
<a:theme xmlns:a="http://schemas.openxmlformats.org/drawingml/2006/main" name="presentation-01-dark">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29398D0B-90C9-544C-A6FC-AE19BFCCC692}" vid="{F69EEA45-44B6-3944-BC30-5A6DA2629FF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UCLA PPT master</Template>
  <TotalTime>1329</TotalTime>
  <Words>1823</Words>
  <Application>Microsoft Office PowerPoint</Application>
  <PresentationFormat>On-screen Show (16:9)</PresentationFormat>
  <Paragraphs>92</Paragraphs>
  <Slides>9</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-apple-system</vt:lpstr>
      <vt:lpstr>Arial</vt:lpstr>
      <vt:lpstr>Calibri</vt:lpstr>
      <vt:lpstr>Helvetica</vt:lpstr>
      <vt:lpstr>Helvetica Regular</vt:lpstr>
      <vt:lpstr>presentation-01-light</vt:lpstr>
      <vt:lpstr>presentation-01-dark</vt:lpstr>
      <vt:lpstr>PowerPoint Presentation</vt:lpstr>
      <vt:lpstr>Background</vt:lpstr>
      <vt:lpstr>Objective</vt:lpstr>
      <vt:lpstr>Problem Setup</vt:lpstr>
      <vt:lpstr>Methods</vt:lpstr>
      <vt:lpstr>Methods</vt:lpstr>
      <vt:lpstr>Methods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Premkumar S</dc:creator>
  <cp:lastModifiedBy>Premkumar S</cp:lastModifiedBy>
  <cp:revision>14</cp:revision>
  <dcterms:created xsi:type="dcterms:W3CDTF">2024-11-03T17:28:38Z</dcterms:created>
  <dcterms:modified xsi:type="dcterms:W3CDTF">2024-11-04T19:45:23Z</dcterms:modified>
</cp:coreProperties>
</file>