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17"/>
  </p:notesMasterIdLst>
  <p:handoutMasterIdLst>
    <p:handoutMasterId r:id="rId18"/>
  </p:handoutMasterIdLst>
  <p:sldIdLst>
    <p:sldId id="259" r:id="rId3"/>
    <p:sldId id="282" r:id="rId4"/>
    <p:sldId id="264" r:id="rId5"/>
    <p:sldId id="265" r:id="rId6"/>
    <p:sldId id="268" r:id="rId7"/>
    <p:sldId id="279" r:id="rId8"/>
    <p:sldId id="266" r:id="rId9"/>
    <p:sldId id="271" r:id="rId10"/>
    <p:sldId id="280" r:id="rId11"/>
    <p:sldId id="274" r:id="rId12"/>
    <p:sldId id="278" r:id="rId13"/>
    <p:sldId id="281" r:id="rId14"/>
    <p:sldId id="262" r:id="rId15"/>
    <p:sldId id="270"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DBE7F4"/>
    <a:srgbClr val="2774AE"/>
    <a:srgbClr val="FC28FC"/>
    <a:srgbClr val="898989"/>
    <a:srgbClr val="DBE7F5"/>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92985" autoAdjust="0"/>
  </p:normalViewPr>
  <p:slideViewPr>
    <p:cSldViewPr snapToGrid="0" snapToObjects="1">
      <p:cViewPr varScale="1">
        <p:scale>
          <a:sx n="101" d="100"/>
          <a:sy n="101" d="100"/>
        </p:scale>
        <p:origin x="931"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2" d="100"/>
          <a:sy n="62" d="100"/>
        </p:scale>
        <p:origin x="322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12/6/2024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8D54-E3D6-051A-99EF-74863ECFDF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D3749-3BC9-6273-165B-4F2E6E383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20204-C85F-876F-4264-9A0046AFD43A}"/>
              </a:ext>
            </a:extLst>
          </p:cNvPr>
          <p:cNvSpPr>
            <a:spLocks noGrp="1"/>
          </p:cNvSpPr>
          <p:nvPr>
            <p:ph type="body" idx="1"/>
          </p:nvPr>
        </p:nvSpPr>
        <p:spPr/>
        <p:txBody>
          <a:bodyPr/>
          <a:lstStyle/>
          <a:p>
            <a:pPr marL="0" marR="0"/>
            <a:r>
              <a:rPr lang="en-US" sz="1200" dirty="0">
                <a:effectLst/>
                <a:latin typeface="Calibri" panose="020F0502020204030204" pitchFamily="34" charset="0"/>
              </a:rPr>
              <a:t>Traditional robotic grippers consist of rigid links and joints that can be actuated by motors or tendons. While this class of grippers excel in known environments, like industrial settings, they lack much of the adaptability needed to interact with all objects, namely odd shaped or fragile objects. In these cases, contact between a hard gripper, at high forces, can damage an object or move it in unpredictable ways. Soft robotics has emerged as the leading candidate to solve these problems, by creating a class of robotic grippers that provides delicate grasps and can easily conform to a given object. </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 actuation method for soft robotic grippers contrasts typical robotic end effectors. Pneumatics are commonly used to provide a pressure differential inside of a hollow gripper finger, with the localized bending or stretching being dependent on the geometry and material properties of the finger. For this reason, many soft robotic fingers are made out of soft plastic or elastomer that contain intrinsic elastic properties, i.e. if they are bent, they apply some sort of restoring force. Many researchers focus on deriving the equations of motion from the geometry and pressure differential for each node in the finger, and follow up by simulating their designs in finite element analysis.</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These grippers, due to their restoring elastic properties, are considered underactuated, as motion is due to deliberate actuation.</a:t>
            </a:r>
          </a:p>
          <a:p>
            <a:pPr marL="0" marR="0"/>
            <a:endParaRPr lang="en-US" sz="1200" dirty="0">
              <a:effectLst/>
              <a:latin typeface="Calibri" panose="020F0502020204030204" pitchFamily="34" charset="0"/>
            </a:endParaRPr>
          </a:p>
          <a:p>
            <a:pPr marL="0" marR="0"/>
            <a:r>
              <a:rPr lang="en-US" sz="1200" dirty="0">
                <a:effectLst/>
                <a:latin typeface="Calibri" panose="020F0502020204030204" pitchFamily="34" charset="0"/>
              </a:rPr>
              <a:t>The project aims at a different approach to modeling soft robotic grippers: discrete analysis. This approach boils down the material properties to a single node and edge based beam, but provides advantages in modeling external forces. </a:t>
            </a:r>
          </a:p>
        </p:txBody>
      </p:sp>
      <p:sp>
        <p:nvSpPr>
          <p:cNvPr id="4" name="Slide Number Placeholder 3">
            <a:extLst>
              <a:ext uri="{FF2B5EF4-FFF2-40B4-BE49-F238E27FC236}">
                <a16:creationId xmlns:a16="http://schemas.microsoft.com/office/drawing/2014/main" id="{25BD5585-03AF-27F8-22CD-BAC5D31612EC}"/>
              </a:ext>
            </a:extLst>
          </p:cNvPr>
          <p:cNvSpPr>
            <a:spLocks noGrp="1"/>
          </p:cNvSpPr>
          <p:nvPr>
            <p:ph type="sldNum" sz="quarter" idx="5"/>
          </p:nvPr>
        </p:nvSpPr>
        <p:spPr/>
        <p:txBody>
          <a:bodyPr/>
          <a:lstStyle/>
          <a:p>
            <a:fld id="{D82D2381-FA7F-3B4F-861F-D0662239D2ED}" type="slidenum">
              <a:rPr lang="en-US" smtClean="0"/>
              <a:t>2</a:t>
            </a:fld>
            <a:endParaRPr lang="en-US"/>
          </a:p>
        </p:txBody>
      </p:sp>
    </p:spTree>
    <p:extLst>
      <p:ext uri="{BB962C8B-B14F-4D97-AF65-F5344CB8AC3E}">
        <p14:creationId xmlns:p14="http://schemas.microsoft.com/office/powerpoint/2010/main" val="375421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169563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268272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67D8A-705F-39CD-D79B-7FD47A2680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4E94E3-D6B9-AC3B-F5A2-676A598B8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6CB5B7-6169-8709-B647-5CAD821E39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45B8250D-887C-E766-1216-0F571EE1E9D9}"/>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385205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2969548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December 6,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hyperlink" Target="https://newatlas.com/underwater-exploration-soft-robotic-hands/41433/" TargetMode="External"/><Relationship Id="rId3" Type="http://schemas.openxmlformats.org/officeDocument/2006/relationships/hyperlink" Target="https://doi.org/10.1089/soro.2016.0052" TargetMode="External"/><Relationship Id="rId7" Type="http://schemas.openxmlformats.org/officeDocument/2006/relationships/hyperlink" Target="https://doi.org/10.1002/adma.201707035" TargetMode="External"/><Relationship Id="rId2" Type="http://schemas.openxmlformats.org/officeDocument/2006/relationships/hyperlink" Target="https://doi.org/10.1038/s41467-020-15651-9" TargetMode="External"/><Relationship Id="rId1" Type="http://schemas.openxmlformats.org/officeDocument/2006/relationships/slideLayout" Target="../slideLayouts/slideLayout3.xml"/><Relationship Id="rId6" Type="http://schemas.openxmlformats.org/officeDocument/2006/relationships/hyperlink" Target="https://doi.org/10.1115/1.4052699" TargetMode="External"/><Relationship Id="rId5" Type="http://schemas.openxmlformats.org/officeDocument/2006/relationships/hyperlink" Target="https://doi.org/10.1016/j.mechmachtheory.2018.05.005" TargetMode="External"/><Relationship Id="rId4" Type="http://schemas.openxmlformats.org/officeDocument/2006/relationships/hyperlink" Target="https://journals.sagepub.com/doi/10.1177/172988141770714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3.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7700" y="4032867"/>
            <a:ext cx="1642694" cy="166199"/>
          </a:xfrm>
        </p:spPr>
        <p:txBody>
          <a:bodyPr/>
          <a:lstStyle/>
          <a:p>
            <a:r>
              <a:rPr lang="en-US" dirty="0"/>
              <a:t>Mechanical Engineering</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7700" y="3845690"/>
            <a:ext cx="855619" cy="166199"/>
          </a:xfrm>
        </p:spPr>
        <p:txBody>
          <a:bodyPr/>
          <a:lstStyle/>
          <a:p>
            <a:r>
              <a:rPr lang="en-US" b="1" dirty="0"/>
              <a:t>Ben Forbes</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945483"/>
            <a:ext cx="7772400" cy="997196"/>
          </a:xfrm>
        </p:spPr>
        <p:txBody>
          <a:bodyPr/>
          <a:lstStyle/>
          <a:p>
            <a:r>
              <a:rPr lang="en-US" dirty="0"/>
              <a:t>Discrete Simulation of the motion of underwater Soft Robotic Gripper</a:t>
            </a:r>
          </a:p>
        </p:txBody>
      </p:sp>
      <p:sp>
        <p:nvSpPr>
          <p:cNvPr id="3" name="Content Placeholder 3">
            <a:extLst>
              <a:ext uri="{FF2B5EF4-FFF2-40B4-BE49-F238E27FC236}">
                <a16:creationId xmlns:a16="http://schemas.microsoft.com/office/drawing/2014/main" id="{477D2B25-5017-FEB3-40BF-0B714650EFA9}"/>
              </a:ext>
            </a:extLst>
          </p:cNvPr>
          <p:cNvSpPr txBox="1">
            <a:spLocks/>
          </p:cNvSpPr>
          <p:nvPr/>
        </p:nvSpPr>
        <p:spPr>
          <a:xfrm>
            <a:off x="647700" y="4554595"/>
            <a:ext cx="1642694"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Mechanical Engineering</a:t>
            </a:r>
            <a:endParaRPr lang="en-US" dirty="0"/>
          </a:p>
        </p:txBody>
      </p:sp>
      <p:sp>
        <p:nvSpPr>
          <p:cNvPr id="5" name="Content Placeholder 10">
            <a:extLst>
              <a:ext uri="{FF2B5EF4-FFF2-40B4-BE49-F238E27FC236}">
                <a16:creationId xmlns:a16="http://schemas.microsoft.com/office/drawing/2014/main" id="{CAA06216-4D2E-5F25-EB60-18B48C65EFF4}"/>
              </a:ext>
            </a:extLst>
          </p:cNvPr>
          <p:cNvSpPr txBox="1">
            <a:spLocks/>
          </p:cNvSpPr>
          <p:nvPr/>
        </p:nvSpPr>
        <p:spPr>
          <a:xfrm>
            <a:off x="647700" y="4367418"/>
            <a:ext cx="1671548"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b="1" dirty="0"/>
              <a:t>Premkumar Sivakumar</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9A7B5-23D3-D633-CB1F-921C395B5DCF}"/>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3" name="Title 2">
            <a:extLst>
              <a:ext uri="{FF2B5EF4-FFF2-40B4-BE49-F238E27FC236}">
                <a16:creationId xmlns:a16="http://schemas.microsoft.com/office/drawing/2014/main" id="{1AF82214-F655-4CD6-1E95-02F927BDB311}"/>
              </a:ext>
            </a:extLst>
          </p:cNvPr>
          <p:cNvSpPr>
            <a:spLocks noGrp="1"/>
          </p:cNvSpPr>
          <p:nvPr>
            <p:ph type="title"/>
          </p:nvPr>
        </p:nvSpPr>
        <p:spPr/>
        <p:txBody>
          <a:bodyPr/>
          <a:lstStyle/>
          <a:p>
            <a:r>
              <a:rPr lang="en-US" dirty="0"/>
              <a:t>Contact Detection (Predictor-Corrector)</a:t>
            </a:r>
          </a:p>
        </p:txBody>
      </p:sp>
      <p:pic>
        <p:nvPicPr>
          <p:cNvPr id="8" name="three_rods_simulation (17)">
            <a:hlinkClick r:id="" action="ppaction://media"/>
            <a:extLst>
              <a:ext uri="{FF2B5EF4-FFF2-40B4-BE49-F238E27FC236}">
                <a16:creationId xmlns:a16="http://schemas.microsoft.com/office/drawing/2014/main" id="{4A100EFE-B417-AAE4-94AE-728CFA744164}"/>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l="18370" t="4375" r="11932"/>
          <a:stretch/>
        </p:blipFill>
        <p:spPr>
          <a:xfrm>
            <a:off x="443846" y="921541"/>
            <a:ext cx="2380480" cy="2449492"/>
          </a:xfrm>
          <a:prstGeom prst="rect">
            <a:avLst/>
          </a:prstGeom>
        </p:spPr>
      </p:pic>
      <p:pic>
        <p:nvPicPr>
          <p:cNvPr id="1028" name="Picture 4">
            <a:extLst>
              <a:ext uri="{FF2B5EF4-FFF2-40B4-BE49-F238E27FC236}">
                <a16:creationId xmlns:a16="http://schemas.microsoft.com/office/drawing/2014/main" id="{27B88FA0-7829-C588-660F-06749E24C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218" y="3028344"/>
            <a:ext cx="1922637" cy="2010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077280C-9D9C-83AA-3D6C-A93717DD57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940" y="3028344"/>
            <a:ext cx="1922637" cy="2010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685B8CC-D8F3-931C-9381-6CF6652D8D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8167" y="3028344"/>
            <a:ext cx="1922637" cy="2010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36F33E4-665F-26B9-E850-24B23E7BB7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8167" y="960841"/>
            <a:ext cx="1922637" cy="2010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74C710F-A60C-1913-410A-A7A195F0BE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0217" y="960841"/>
            <a:ext cx="1922637" cy="20101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F5B79D5-3DEC-954B-06BD-1EE05510AF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8940" y="960840"/>
            <a:ext cx="1915965" cy="20101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E851992-1EF0-2430-6AFE-65D412C9E1AB}"/>
              </a:ext>
            </a:extLst>
          </p:cNvPr>
          <p:cNvSpPr txBox="1"/>
          <p:nvPr/>
        </p:nvSpPr>
        <p:spPr>
          <a:xfrm>
            <a:off x="243841" y="3371033"/>
            <a:ext cx="2661903" cy="107721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sz="1400" dirty="0"/>
              <a:t>Checked if each node crossed the object surface</a:t>
            </a:r>
          </a:p>
          <a:p>
            <a:pPr marL="285750" indent="-285750" algn="l">
              <a:buFont typeface="Arial" panose="020B0604020202020204" pitchFamily="34" charset="0"/>
              <a:buChar char="•"/>
            </a:pPr>
            <a:r>
              <a:rPr lang="en-US" sz="1400" dirty="0"/>
              <a:t>Fixed the node to the projected point on the surface in the direction of the normal</a:t>
            </a:r>
          </a:p>
        </p:txBody>
      </p:sp>
    </p:spTree>
    <p:extLst>
      <p:ext uri="{BB962C8B-B14F-4D97-AF65-F5344CB8AC3E}">
        <p14:creationId xmlns:p14="http://schemas.microsoft.com/office/powerpoint/2010/main" val="5119563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C415AA-A7B2-4B7A-2E3D-DCBFB1016BED}"/>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3" name="Title 2">
            <a:extLst>
              <a:ext uri="{FF2B5EF4-FFF2-40B4-BE49-F238E27FC236}">
                <a16:creationId xmlns:a16="http://schemas.microsoft.com/office/drawing/2014/main" id="{DF85639C-CFBE-AD5F-C8A8-F7C0DC397910}"/>
              </a:ext>
            </a:extLst>
          </p:cNvPr>
          <p:cNvSpPr>
            <a:spLocks noGrp="1"/>
          </p:cNvSpPr>
          <p:nvPr>
            <p:ph type="title"/>
          </p:nvPr>
        </p:nvSpPr>
        <p:spPr/>
        <p:txBody>
          <a:bodyPr/>
          <a:lstStyle/>
          <a:p>
            <a:r>
              <a:rPr lang="en-US" dirty="0"/>
              <a:t>Material Sensitivity</a:t>
            </a:r>
          </a:p>
        </p:txBody>
      </p:sp>
      <p:pic>
        <p:nvPicPr>
          <p:cNvPr id="5126" name="Picture 6">
            <a:extLst>
              <a:ext uri="{FF2B5EF4-FFF2-40B4-BE49-F238E27FC236}">
                <a16:creationId xmlns:a16="http://schemas.microsoft.com/office/drawing/2014/main" id="{6CC7A842-D288-0CF4-F758-CADC3D366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470" y="1331060"/>
            <a:ext cx="2939855" cy="2148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137CC94E-19D8-0E25-90A2-3E9C199E5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52" y="1331060"/>
            <a:ext cx="2934880" cy="21489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FC35020-65BE-7B39-5223-0B6665EE7AF8}"/>
              </a:ext>
            </a:extLst>
          </p:cNvPr>
          <p:cNvSpPr txBox="1"/>
          <p:nvPr/>
        </p:nvSpPr>
        <p:spPr>
          <a:xfrm>
            <a:off x="2082646" y="1044220"/>
            <a:ext cx="1504964" cy="215444"/>
          </a:xfrm>
          <a:prstGeom prst="rect">
            <a:avLst/>
          </a:prstGeom>
          <a:noFill/>
        </p:spPr>
        <p:txBody>
          <a:bodyPr wrap="none" lIns="0" tIns="0" rIns="0" bIns="0" rtlCol="0">
            <a:spAutoFit/>
          </a:bodyPr>
          <a:lstStyle/>
          <a:p>
            <a:pPr algn="l"/>
            <a:r>
              <a:rPr lang="en-US" sz="1400" b="1" dirty="0" err="1"/>
              <a:t>Elastosil</a:t>
            </a:r>
            <a:r>
              <a:rPr lang="en-US" sz="1400" b="1" dirty="0"/>
              <a:t> MA 4601</a:t>
            </a:r>
          </a:p>
        </p:txBody>
      </p:sp>
      <p:sp>
        <p:nvSpPr>
          <p:cNvPr id="9" name="TextBox 8">
            <a:extLst>
              <a:ext uri="{FF2B5EF4-FFF2-40B4-BE49-F238E27FC236}">
                <a16:creationId xmlns:a16="http://schemas.microsoft.com/office/drawing/2014/main" id="{4F8BEFDB-80B7-0544-BAD0-50EA657F0A4D}"/>
              </a:ext>
            </a:extLst>
          </p:cNvPr>
          <p:cNvSpPr txBox="1"/>
          <p:nvPr/>
        </p:nvSpPr>
        <p:spPr>
          <a:xfrm>
            <a:off x="5104216" y="1044220"/>
            <a:ext cx="2136547" cy="215444"/>
          </a:xfrm>
          <a:prstGeom prst="rect">
            <a:avLst/>
          </a:prstGeom>
          <a:noFill/>
        </p:spPr>
        <p:txBody>
          <a:bodyPr wrap="none" lIns="0" tIns="0" rIns="0" bIns="0" rtlCol="0">
            <a:spAutoFit/>
          </a:bodyPr>
          <a:lstStyle/>
          <a:p>
            <a:pPr algn="l"/>
            <a:r>
              <a:rPr lang="en-US" sz="1400" b="1" dirty="0"/>
              <a:t>Soft Translucent Silicone</a:t>
            </a:r>
          </a:p>
        </p:txBody>
      </p:sp>
      <p:sp>
        <p:nvSpPr>
          <p:cNvPr id="4" name="TextBox 3">
            <a:extLst>
              <a:ext uri="{FF2B5EF4-FFF2-40B4-BE49-F238E27FC236}">
                <a16:creationId xmlns:a16="http://schemas.microsoft.com/office/drawing/2014/main" id="{72CE2864-893B-7511-47AD-886A4A018193}"/>
              </a:ext>
            </a:extLst>
          </p:cNvPr>
          <p:cNvSpPr txBox="1"/>
          <p:nvPr/>
        </p:nvSpPr>
        <p:spPr>
          <a:xfrm>
            <a:off x="1470991" y="3646636"/>
            <a:ext cx="2782957" cy="430887"/>
          </a:xfrm>
          <a:prstGeom prst="rect">
            <a:avLst/>
          </a:prstGeom>
          <a:noFill/>
        </p:spPr>
        <p:txBody>
          <a:bodyPr wrap="square" lIns="0" tIns="0" rIns="0" bIns="0" rtlCol="0">
            <a:spAutoFit/>
          </a:bodyPr>
          <a:lstStyle/>
          <a:p>
            <a:pPr algn="ctr"/>
            <a:r>
              <a:rPr lang="en-US" sz="1400" dirty="0"/>
              <a:t>Total reaction force in the contact zone for one finger is 33.86 N</a:t>
            </a:r>
          </a:p>
        </p:txBody>
      </p:sp>
      <p:sp>
        <p:nvSpPr>
          <p:cNvPr id="5" name="TextBox 4">
            <a:extLst>
              <a:ext uri="{FF2B5EF4-FFF2-40B4-BE49-F238E27FC236}">
                <a16:creationId xmlns:a16="http://schemas.microsoft.com/office/drawing/2014/main" id="{A746DC13-8C84-1AA7-A985-70744941C8D7}"/>
              </a:ext>
            </a:extLst>
          </p:cNvPr>
          <p:cNvSpPr txBox="1"/>
          <p:nvPr/>
        </p:nvSpPr>
        <p:spPr>
          <a:xfrm>
            <a:off x="4781010" y="3646635"/>
            <a:ext cx="2782957" cy="430887"/>
          </a:xfrm>
          <a:prstGeom prst="rect">
            <a:avLst/>
          </a:prstGeom>
          <a:noFill/>
        </p:spPr>
        <p:txBody>
          <a:bodyPr wrap="square" lIns="0" tIns="0" rIns="0" bIns="0" rtlCol="0">
            <a:spAutoFit/>
          </a:bodyPr>
          <a:lstStyle/>
          <a:p>
            <a:pPr algn="ctr"/>
            <a:r>
              <a:rPr lang="en-US" sz="1400" dirty="0"/>
              <a:t>Total reaction force in the contact zone for one finger is 21.23 N </a:t>
            </a:r>
          </a:p>
        </p:txBody>
      </p:sp>
    </p:spTree>
    <p:extLst>
      <p:ext uri="{BB962C8B-B14F-4D97-AF65-F5344CB8AC3E}">
        <p14:creationId xmlns:p14="http://schemas.microsoft.com/office/powerpoint/2010/main" val="22701342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F9A7B5-23D3-D633-CB1F-921C395B5DCF}"/>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3" name="Title 2">
            <a:extLst>
              <a:ext uri="{FF2B5EF4-FFF2-40B4-BE49-F238E27FC236}">
                <a16:creationId xmlns:a16="http://schemas.microsoft.com/office/drawing/2014/main" id="{1AF82214-F655-4CD6-1E95-02F927BDB311}"/>
              </a:ext>
            </a:extLst>
          </p:cNvPr>
          <p:cNvSpPr>
            <a:spLocks noGrp="1"/>
          </p:cNvSpPr>
          <p:nvPr>
            <p:ph type="title"/>
          </p:nvPr>
        </p:nvSpPr>
        <p:spPr/>
        <p:txBody>
          <a:bodyPr/>
          <a:lstStyle/>
          <a:p>
            <a:r>
              <a:rPr lang="en-US" dirty="0"/>
              <a:t>Variable Stiffness</a:t>
            </a:r>
          </a:p>
        </p:txBody>
      </p:sp>
      <p:pic>
        <p:nvPicPr>
          <p:cNvPr id="1026" name="Picture 2">
            <a:extLst>
              <a:ext uri="{FF2B5EF4-FFF2-40B4-BE49-F238E27FC236}">
                <a16:creationId xmlns:a16="http://schemas.microsoft.com/office/drawing/2014/main" id="{7B789589-F5AF-6959-BD13-EA6AF21FC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175" y="1095393"/>
            <a:ext cx="2497835" cy="1828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D7A2AA-A6E5-7F90-03FB-C301E631AC67}"/>
              </a:ext>
            </a:extLst>
          </p:cNvPr>
          <p:cNvSpPr txBox="1"/>
          <p:nvPr/>
        </p:nvSpPr>
        <p:spPr>
          <a:xfrm>
            <a:off x="4074110" y="3262330"/>
            <a:ext cx="4367350" cy="338554"/>
          </a:xfrm>
          <a:prstGeom prst="rect">
            <a:avLst/>
          </a:prstGeom>
          <a:noFill/>
        </p:spPr>
        <p:txBody>
          <a:bodyPr wrap="square">
            <a:spAutoFit/>
          </a:bodyPr>
          <a:lstStyle/>
          <a:p>
            <a:pPr algn="ctr">
              <a:spcBef>
                <a:spcPts val="750"/>
              </a:spcBef>
            </a:pPr>
            <a:r>
              <a:rPr lang="en-US" sz="1600" dirty="0">
                <a:solidFill>
                  <a:srgbClr val="58595B"/>
                </a:solidFill>
                <a:effectLst/>
                <a:latin typeface="Calibri" panose="020F0502020204030204" pitchFamily="34" charset="0"/>
              </a:rPr>
              <a:t>Linear decrease in cross-sectional area</a:t>
            </a:r>
            <a:endParaRPr lang="en-US" sz="1600" dirty="0">
              <a:solidFill>
                <a:srgbClr val="58595B"/>
              </a:solidFill>
              <a:latin typeface="Calibri" panose="020F0502020204030204" pitchFamily="34" charset="0"/>
            </a:endParaRPr>
          </a:p>
        </p:txBody>
      </p:sp>
      <p:pic>
        <p:nvPicPr>
          <p:cNvPr id="5" name="three_rods_simulation smooth">
            <a:hlinkClick r:id="" action="ppaction://media"/>
            <a:extLst>
              <a:ext uri="{FF2B5EF4-FFF2-40B4-BE49-F238E27FC236}">
                <a16:creationId xmlns:a16="http://schemas.microsoft.com/office/drawing/2014/main" id="{21A4B75E-4068-C852-4F0A-987B054C996A}"/>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14646" t="7582" r="7998"/>
          <a:stretch/>
        </p:blipFill>
        <p:spPr>
          <a:xfrm>
            <a:off x="262857" y="1051178"/>
            <a:ext cx="3279635" cy="3041142"/>
          </a:xfrm>
          <a:prstGeom prst="rect">
            <a:avLst/>
          </a:prstGeom>
          <a:ln>
            <a:solidFill>
              <a:schemeClr val="bg1"/>
            </a:solidFill>
          </a:ln>
        </p:spPr>
      </p:pic>
      <p:pic>
        <p:nvPicPr>
          <p:cNvPr id="3074" name="Picture 2">
            <a:extLst>
              <a:ext uri="{FF2B5EF4-FFF2-40B4-BE49-F238E27FC236}">
                <a16:creationId xmlns:a16="http://schemas.microsoft.com/office/drawing/2014/main" id="{AA6D37E8-E7DD-F5C3-566F-812285F5C3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964" y="1095394"/>
            <a:ext cx="2497836" cy="18289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7658F1-7C74-D847-B80E-840648A3A9FB}"/>
                  </a:ext>
                </a:extLst>
              </p:cNvPr>
              <p:cNvSpPr txBox="1"/>
              <p:nvPr/>
            </p:nvSpPr>
            <p:spPr>
              <a:xfrm>
                <a:off x="5305260" y="3600343"/>
                <a:ext cx="1767407" cy="21544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0=0.001∗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𝑛𝑣</m:t>
                          </m:r>
                          <m:r>
                            <a:rPr lang="en-US" sz="1400" b="0" i="1" smtClean="0">
                              <a:latin typeface="Cambria Math" panose="02040503050406030204" pitchFamily="18" charset="0"/>
                            </a:rPr>
                            <m:t> −</m:t>
                          </m:r>
                          <m:r>
                            <a:rPr lang="en-US" sz="1400" b="0" i="1" smtClean="0">
                              <a:latin typeface="Cambria Math" panose="02040503050406030204" pitchFamily="18" charset="0"/>
                            </a:rPr>
                            <m:t>𝑐</m:t>
                          </m:r>
                        </m:e>
                      </m:d>
                    </m:oMath>
                  </m:oMathPara>
                </a14:m>
                <a:endParaRPr lang="en-US" sz="1400" b="0" dirty="0"/>
              </a:p>
            </p:txBody>
          </p:sp>
        </mc:Choice>
        <mc:Fallback xmlns="">
          <p:sp>
            <p:nvSpPr>
              <p:cNvPr id="7" name="TextBox 6">
                <a:extLst>
                  <a:ext uri="{FF2B5EF4-FFF2-40B4-BE49-F238E27FC236}">
                    <a16:creationId xmlns:a16="http://schemas.microsoft.com/office/drawing/2014/main" id="{E87658F1-7C74-D847-B80E-840648A3A9FB}"/>
                  </a:ext>
                </a:extLst>
              </p:cNvPr>
              <p:cNvSpPr txBox="1">
                <a:spLocks noRot="1" noChangeAspect="1" noMove="1" noResize="1" noEditPoints="1" noAdjustHandles="1" noChangeArrowheads="1" noChangeShapeType="1" noTextEdit="1"/>
              </p:cNvSpPr>
              <p:nvPr/>
            </p:nvSpPr>
            <p:spPr>
              <a:xfrm>
                <a:off x="5305260" y="3600343"/>
                <a:ext cx="1767407" cy="215444"/>
              </a:xfrm>
              <a:prstGeom prst="rect">
                <a:avLst/>
              </a:prstGeom>
              <a:blipFill>
                <a:blip r:embed="rId7"/>
                <a:stretch>
                  <a:fillRect l="-714" t="-11111" b="-3333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7147F28-0341-C499-2FF7-3A11ED7D8B25}"/>
              </a:ext>
            </a:extLst>
          </p:cNvPr>
          <p:cNvSpPr txBox="1"/>
          <p:nvPr/>
        </p:nvSpPr>
        <p:spPr>
          <a:xfrm>
            <a:off x="4344624" y="879949"/>
            <a:ext cx="1171859" cy="215444"/>
          </a:xfrm>
          <a:prstGeom prst="rect">
            <a:avLst/>
          </a:prstGeom>
          <a:noFill/>
        </p:spPr>
        <p:txBody>
          <a:bodyPr wrap="none" lIns="0" tIns="0" rIns="0" bIns="0" rtlCol="0">
            <a:spAutoFit/>
          </a:bodyPr>
          <a:lstStyle/>
          <a:p>
            <a:pPr algn="l"/>
            <a:r>
              <a:rPr lang="en-US" sz="1400" dirty="0">
                <a:solidFill>
                  <a:schemeClr val="tx1">
                    <a:lumMod val="50000"/>
                  </a:schemeClr>
                </a:solidFill>
              </a:rPr>
              <a:t>Fixed Stiffness</a:t>
            </a:r>
          </a:p>
        </p:txBody>
      </p:sp>
      <p:sp>
        <p:nvSpPr>
          <p:cNvPr id="8" name="TextBox 7">
            <a:extLst>
              <a:ext uri="{FF2B5EF4-FFF2-40B4-BE49-F238E27FC236}">
                <a16:creationId xmlns:a16="http://schemas.microsoft.com/office/drawing/2014/main" id="{B39B44F4-D992-8301-C28F-8A253CEF48C5}"/>
              </a:ext>
            </a:extLst>
          </p:cNvPr>
          <p:cNvSpPr txBox="1"/>
          <p:nvPr/>
        </p:nvSpPr>
        <p:spPr>
          <a:xfrm>
            <a:off x="6892562" y="884878"/>
            <a:ext cx="1378262" cy="215444"/>
          </a:xfrm>
          <a:prstGeom prst="rect">
            <a:avLst/>
          </a:prstGeom>
          <a:noFill/>
        </p:spPr>
        <p:txBody>
          <a:bodyPr wrap="none" lIns="0" tIns="0" rIns="0" bIns="0" rtlCol="0">
            <a:spAutoFit/>
          </a:bodyPr>
          <a:lstStyle/>
          <a:p>
            <a:pPr algn="l"/>
            <a:r>
              <a:rPr lang="en-US" sz="1400" dirty="0">
                <a:solidFill>
                  <a:schemeClr val="tx1">
                    <a:lumMod val="50000"/>
                  </a:schemeClr>
                </a:solidFill>
              </a:rPr>
              <a:t>Variable Stiffness</a:t>
            </a:r>
          </a:p>
        </p:txBody>
      </p:sp>
      <p:sp>
        <p:nvSpPr>
          <p:cNvPr id="9" name="TextBox 8">
            <a:extLst>
              <a:ext uri="{FF2B5EF4-FFF2-40B4-BE49-F238E27FC236}">
                <a16:creationId xmlns:a16="http://schemas.microsoft.com/office/drawing/2014/main" id="{D50C9C31-4823-3396-BF8E-13BD896283E2}"/>
              </a:ext>
            </a:extLst>
          </p:cNvPr>
          <p:cNvSpPr txBox="1"/>
          <p:nvPr/>
        </p:nvSpPr>
        <p:spPr>
          <a:xfrm>
            <a:off x="747756" y="3908405"/>
            <a:ext cx="2165145" cy="215444"/>
          </a:xfrm>
          <a:prstGeom prst="rect">
            <a:avLst/>
          </a:prstGeom>
          <a:noFill/>
        </p:spPr>
        <p:txBody>
          <a:bodyPr wrap="none" lIns="0" tIns="0" rIns="0" bIns="0" rtlCol="0">
            <a:spAutoFit/>
          </a:bodyPr>
          <a:lstStyle/>
          <a:p>
            <a:pPr algn="l"/>
            <a:r>
              <a:rPr lang="en-US" sz="1400" dirty="0">
                <a:solidFill>
                  <a:schemeClr val="tx1">
                    <a:lumMod val="50000"/>
                  </a:schemeClr>
                </a:solidFill>
              </a:rPr>
              <a:t>Variable Stiffness Actuation</a:t>
            </a:r>
          </a:p>
        </p:txBody>
      </p:sp>
      <p:cxnSp>
        <p:nvCxnSpPr>
          <p:cNvPr id="12" name="Straight Arrow Connector 11">
            <a:extLst>
              <a:ext uri="{FF2B5EF4-FFF2-40B4-BE49-F238E27FC236}">
                <a16:creationId xmlns:a16="http://schemas.microsoft.com/office/drawing/2014/main" id="{5ED852E8-5B4E-D175-2559-8A686B088039}"/>
              </a:ext>
            </a:extLst>
          </p:cNvPr>
          <p:cNvCxnSpPr>
            <a:cxnSpLocks/>
          </p:cNvCxnSpPr>
          <p:nvPr/>
        </p:nvCxnSpPr>
        <p:spPr>
          <a:xfrm>
            <a:off x="6188963" y="3913057"/>
            <a:ext cx="0" cy="264967"/>
          </a:xfrm>
          <a:prstGeom prst="straightConnector1">
            <a:avLst/>
          </a:prstGeom>
          <a:ln w="2222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A795B86-DA12-1FB0-B22A-B00FEF967C97}"/>
              </a:ext>
            </a:extLst>
          </p:cNvPr>
          <p:cNvSpPr txBox="1"/>
          <p:nvPr/>
        </p:nvSpPr>
        <p:spPr>
          <a:xfrm>
            <a:off x="4863976" y="4165048"/>
            <a:ext cx="2649973" cy="338554"/>
          </a:xfrm>
          <a:prstGeom prst="rect">
            <a:avLst/>
          </a:prstGeom>
          <a:noFill/>
        </p:spPr>
        <p:txBody>
          <a:bodyPr wrap="square">
            <a:spAutoFit/>
          </a:bodyPr>
          <a:lstStyle/>
          <a:p>
            <a:r>
              <a:rPr lang="en-US" sz="1600" dirty="0">
                <a:solidFill>
                  <a:srgbClr val="58595B"/>
                </a:solidFill>
                <a:latin typeface="Calibri" panose="020F0502020204030204" pitchFamily="34" charset="0"/>
              </a:rPr>
              <a:t>D</a:t>
            </a:r>
            <a:r>
              <a:rPr lang="en-US" sz="1600" dirty="0">
                <a:solidFill>
                  <a:srgbClr val="58595B"/>
                </a:solidFill>
                <a:effectLst/>
                <a:latin typeface="Calibri" panose="020F0502020204030204" pitchFamily="34" charset="0"/>
              </a:rPr>
              <a:t>ecrease in bending stiffness </a:t>
            </a:r>
            <a:endParaRPr lang="en-US" sz="1600" dirty="0"/>
          </a:p>
        </p:txBody>
      </p:sp>
    </p:spTree>
    <p:extLst>
      <p:ext uri="{BB962C8B-B14F-4D97-AF65-F5344CB8AC3E}">
        <p14:creationId xmlns:p14="http://schemas.microsoft.com/office/powerpoint/2010/main" val="257715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995459"/>
            <a:ext cx="7772400" cy="3518912"/>
          </a:xfrm>
        </p:spPr>
        <p:txBody>
          <a:bodyPr/>
          <a:lstStyle/>
          <a:p>
            <a:pPr marL="342900" indent="-342900">
              <a:buFont typeface="+mj-lt"/>
              <a:buAutoNum type="arabicPeriod"/>
            </a:pPr>
            <a:r>
              <a:rPr lang="en-US" sz="900" b="0" i="0" dirty="0">
                <a:solidFill>
                  <a:srgbClr val="222222"/>
                </a:solidFill>
                <a:effectLst/>
                <a:latin typeface="-apple-system"/>
              </a:rPr>
              <a:t>Huang, W., Huang, X., Majidi, C. </a:t>
            </a:r>
            <a:r>
              <a:rPr lang="en-US" sz="900" b="0" i="1" dirty="0">
                <a:solidFill>
                  <a:srgbClr val="222222"/>
                </a:solidFill>
                <a:effectLst/>
                <a:latin typeface="-apple-system"/>
              </a:rPr>
              <a:t>et al.</a:t>
            </a:r>
            <a:r>
              <a:rPr lang="en-US" sz="900" b="0" i="0" dirty="0">
                <a:solidFill>
                  <a:srgbClr val="222222"/>
                </a:solidFill>
                <a:effectLst/>
                <a:latin typeface="-apple-system"/>
              </a:rPr>
              <a:t> Dynamic simulation of articulated soft robots. </a:t>
            </a:r>
            <a:r>
              <a:rPr lang="en-US" sz="900" b="0" i="1" dirty="0">
                <a:solidFill>
                  <a:srgbClr val="222222"/>
                </a:solidFill>
                <a:effectLst/>
                <a:latin typeface="-apple-system"/>
              </a:rPr>
              <a:t>Nat Commun</a:t>
            </a:r>
            <a:r>
              <a:rPr lang="en-US" sz="900" b="0" i="0" dirty="0">
                <a:solidFill>
                  <a:srgbClr val="222222"/>
                </a:solidFill>
                <a:effectLst/>
                <a:latin typeface="-apple-system"/>
              </a:rPr>
              <a:t> </a:t>
            </a:r>
            <a:r>
              <a:rPr lang="en-US" sz="900" b="1" i="0" dirty="0">
                <a:solidFill>
                  <a:srgbClr val="222222"/>
                </a:solidFill>
                <a:effectLst/>
                <a:latin typeface="-apple-system"/>
              </a:rPr>
              <a:t>11</a:t>
            </a:r>
            <a:r>
              <a:rPr lang="en-US" sz="900" b="0" i="0" dirty="0">
                <a:solidFill>
                  <a:srgbClr val="222222"/>
                </a:solidFill>
                <a:effectLst/>
                <a:latin typeface="-apple-system"/>
              </a:rPr>
              <a:t>, 2233 (2020). </a:t>
            </a:r>
            <a:r>
              <a:rPr lang="en-US" sz="900" b="0" i="0" dirty="0">
                <a:solidFill>
                  <a:srgbClr val="222222"/>
                </a:solidFill>
                <a:effectLst/>
                <a:latin typeface="-apple-system"/>
                <a:hlinkClick r:id="rId2"/>
              </a:rPr>
              <a:t>https://doi.org/10.1038/s41467-020-15651-9</a:t>
            </a:r>
            <a:endParaRPr lang="en-US" sz="900" b="0" i="0" dirty="0">
              <a:solidFill>
                <a:srgbClr val="222222"/>
              </a:solidFill>
              <a:effectLst/>
              <a:latin typeface="-apple-system"/>
            </a:endParaRPr>
          </a:p>
          <a:p>
            <a:pPr marL="342900" indent="-342900">
              <a:buFont typeface="+mj-lt"/>
              <a:buAutoNum type="arabicPeriod"/>
            </a:pPr>
            <a:r>
              <a:rPr lang="en-US" sz="900" dirty="0">
                <a:solidFill>
                  <a:srgbClr val="222222"/>
                </a:solidFill>
                <a:latin typeface="-apple-system"/>
              </a:rPr>
              <a:t>Alici et al. Modeling and experimental evaluation of bending behavior of soft pneumatic actuators made of discrete actuation chambers. Soft Robotics Vol. 5, No. 1 (2018). </a:t>
            </a:r>
            <a:r>
              <a:rPr lang="en-US" sz="900" dirty="0">
                <a:solidFill>
                  <a:srgbClr val="222222"/>
                </a:solidFill>
                <a:latin typeface="-apple-system"/>
                <a:hlinkClick r:id="rId3"/>
              </a:rPr>
              <a:t>https://doi.org/10.1089/soro.2016.0052</a:t>
            </a:r>
            <a:endParaRPr lang="en-US" sz="900" dirty="0"/>
          </a:p>
          <a:p>
            <a:pPr marL="342900" indent="-342900">
              <a:buFont typeface="+mj-lt"/>
              <a:buAutoNum type="arabicPeriod"/>
            </a:pPr>
            <a:r>
              <a:rPr lang="en-US" sz="900" dirty="0">
                <a:solidFill>
                  <a:srgbClr val="222222"/>
                </a:solidFill>
                <a:latin typeface="-apple-system"/>
              </a:rPr>
              <a:t>Hao Y, Wang T, Ren Z, et al. Modeling and experiments of a soft robotic gripper in amphibious environments. International Journal of Advanced Robotic Systems. 2017;14(3). </a:t>
            </a:r>
            <a:r>
              <a:rPr lang="en-US" sz="900" dirty="0">
                <a:solidFill>
                  <a:srgbClr val="222222"/>
                </a:solidFill>
                <a:latin typeface="-apple-system"/>
                <a:hlinkClick r:id="rId4"/>
              </a:rPr>
              <a:t>doi:10.1177/1729881417707148</a:t>
            </a:r>
            <a:endParaRPr lang="en-US" sz="900" dirty="0">
              <a:solidFill>
                <a:srgbClr val="222222"/>
              </a:solidFill>
              <a:latin typeface="-apple-system"/>
            </a:endParaRPr>
          </a:p>
          <a:p>
            <a:pPr marL="342900" indent="-342900">
              <a:buFont typeface="+mj-lt"/>
              <a:buAutoNum type="arabicPeriod"/>
            </a:pPr>
            <a:r>
              <a:rPr lang="en-US" sz="900" dirty="0">
                <a:solidFill>
                  <a:srgbClr val="222222"/>
                </a:solidFill>
                <a:latin typeface="-apple-system"/>
              </a:rPr>
              <a:t>Yin </a:t>
            </a:r>
            <a:r>
              <a:rPr lang="en-US" sz="900" dirty="0" err="1">
                <a:solidFill>
                  <a:srgbClr val="222222"/>
                </a:solidFill>
                <a:latin typeface="-apple-system"/>
              </a:rPr>
              <a:t>Haibin</a:t>
            </a:r>
            <a:r>
              <a:rPr lang="en-US" sz="900" dirty="0">
                <a:solidFill>
                  <a:srgbClr val="222222"/>
                </a:solidFill>
                <a:latin typeface="-apple-system"/>
              </a:rPr>
              <a:t>, Kong Cheng, Li </a:t>
            </a:r>
            <a:r>
              <a:rPr lang="en-US" sz="900" dirty="0" err="1">
                <a:solidFill>
                  <a:srgbClr val="222222"/>
                </a:solidFill>
                <a:latin typeface="-apple-system"/>
              </a:rPr>
              <a:t>Junfeng</a:t>
            </a:r>
            <a:r>
              <a:rPr lang="en-US" sz="900" dirty="0">
                <a:solidFill>
                  <a:srgbClr val="222222"/>
                </a:solidFill>
                <a:latin typeface="-apple-system"/>
              </a:rPr>
              <a:t>, Yang Guilin. Modeling of grasping force for a soft robotic gripper with variable stiffness. Mechanism and Machine Theory, Volume 128, 2018, Pages 254-274, ISSN 0094-114X. </a:t>
            </a:r>
            <a:r>
              <a:rPr lang="en-US" sz="900" dirty="0">
                <a:solidFill>
                  <a:srgbClr val="222222"/>
                </a:solidFill>
                <a:latin typeface="-apple-system"/>
                <a:hlinkClick r:id="rId5"/>
              </a:rPr>
              <a:t>https://doi.org/10.1016/j.mechmachtheory.2018.05.005</a:t>
            </a:r>
            <a:r>
              <a:rPr lang="en-US" sz="900" dirty="0">
                <a:solidFill>
                  <a:srgbClr val="222222"/>
                </a:solidFill>
                <a:latin typeface="-apple-system"/>
              </a:rPr>
              <a:t>.</a:t>
            </a:r>
          </a:p>
          <a:p>
            <a:pPr marL="342900" indent="-342900">
              <a:buFont typeface="+mj-lt"/>
              <a:buAutoNum type="arabicPeriod"/>
            </a:pPr>
            <a:r>
              <a:rPr lang="en-US" sz="900" dirty="0">
                <a:solidFill>
                  <a:srgbClr val="222222"/>
                </a:solidFill>
                <a:latin typeface="-apple-system"/>
              </a:rPr>
              <a:t>Zhou, Y., Headings, L. M., and </a:t>
            </a:r>
            <a:r>
              <a:rPr lang="en-US" sz="900" dirty="0" err="1">
                <a:solidFill>
                  <a:srgbClr val="222222"/>
                </a:solidFill>
                <a:latin typeface="-apple-system"/>
              </a:rPr>
              <a:t>Dapino</a:t>
            </a:r>
            <a:r>
              <a:rPr lang="en-US" sz="900" dirty="0">
                <a:solidFill>
                  <a:srgbClr val="222222"/>
                </a:solidFill>
                <a:latin typeface="-apple-system"/>
              </a:rPr>
              <a:t>, M. J. (November 15, 2021). "Modeling of Soft Robotic Grippers Integrated With Fluidic Prestressed Composite Actuators." ASME. J. Mechanisms Robotics. June 2022; 14(3): 031001. </a:t>
            </a:r>
            <a:r>
              <a:rPr lang="en-US" sz="900" dirty="0">
                <a:solidFill>
                  <a:srgbClr val="222222"/>
                </a:solidFill>
                <a:latin typeface="-apple-system"/>
                <a:hlinkClick r:id="rId6">
                  <a:extLst>
                    <a:ext uri="{A12FA001-AC4F-418D-AE19-62706E023703}">
                      <ahyp:hlinkClr xmlns:ahyp="http://schemas.microsoft.com/office/drawing/2018/hyperlinkcolor" val="tx"/>
                    </a:ext>
                  </a:extLst>
                </a:hlinkClick>
              </a:rPr>
              <a:t>https://doi.org/10.1115/1.4052699</a:t>
            </a:r>
            <a:endParaRPr lang="en-US" sz="900" dirty="0">
              <a:solidFill>
                <a:srgbClr val="222222"/>
              </a:solidFill>
              <a:latin typeface="-apple-system"/>
            </a:endParaRPr>
          </a:p>
          <a:p>
            <a:pPr marL="342900" indent="-342900">
              <a:buFont typeface="+mj-lt"/>
              <a:buAutoNum type="arabicPeriod"/>
            </a:pPr>
            <a:r>
              <a:rPr lang="en-US" sz="900" dirty="0">
                <a:solidFill>
                  <a:srgbClr val="222222"/>
                </a:solidFill>
                <a:latin typeface="-apple-system"/>
              </a:rPr>
              <a:t>Y. Zhou, L. M. Headings and M. J. </a:t>
            </a:r>
            <a:r>
              <a:rPr lang="en-US" sz="900" dirty="0" err="1">
                <a:solidFill>
                  <a:srgbClr val="222222"/>
                </a:solidFill>
                <a:latin typeface="-apple-system"/>
              </a:rPr>
              <a:t>Dapino</a:t>
            </a:r>
            <a:r>
              <a:rPr lang="en-US" sz="900" dirty="0">
                <a:solidFill>
                  <a:srgbClr val="222222"/>
                </a:solidFill>
                <a:latin typeface="-apple-system"/>
              </a:rPr>
              <a:t>, "Modeling of Fluidic Prestressed Composite Actuators With Application to Soft Robotic Grippers," in IEEE Transactions on Robotics, vol. 38, no. 4, pp. 2166-2178, Aug. 2022, </a:t>
            </a:r>
            <a:r>
              <a:rPr lang="en-US" sz="900" dirty="0" err="1">
                <a:solidFill>
                  <a:srgbClr val="222222"/>
                </a:solidFill>
                <a:latin typeface="-apple-system"/>
              </a:rPr>
              <a:t>doi</a:t>
            </a:r>
            <a:r>
              <a:rPr lang="en-US" sz="900" dirty="0">
                <a:solidFill>
                  <a:srgbClr val="222222"/>
                </a:solidFill>
                <a:latin typeface="-apple-system"/>
              </a:rPr>
              <a:t>: 10.1109/TRO.2021.3139770. </a:t>
            </a:r>
          </a:p>
          <a:p>
            <a:pPr marL="342900" indent="-342900">
              <a:buFont typeface="+mj-lt"/>
              <a:buAutoNum type="arabicPeriod"/>
            </a:pPr>
            <a:r>
              <a:rPr lang="es-ES" sz="900" dirty="0">
                <a:solidFill>
                  <a:srgbClr val="222222"/>
                </a:solidFill>
                <a:latin typeface="-apple-system"/>
              </a:rPr>
              <a:t>J. </a:t>
            </a:r>
            <a:r>
              <a:rPr lang="es-ES" sz="900" dirty="0" err="1">
                <a:solidFill>
                  <a:srgbClr val="222222"/>
                </a:solidFill>
                <a:latin typeface="-apple-system"/>
              </a:rPr>
              <a:t>Shintake</a:t>
            </a:r>
            <a:r>
              <a:rPr lang="es-ES" sz="900" dirty="0">
                <a:solidFill>
                  <a:srgbClr val="222222"/>
                </a:solidFill>
                <a:latin typeface="-apple-system"/>
              </a:rPr>
              <a:t>, V. </a:t>
            </a:r>
            <a:r>
              <a:rPr lang="es-ES" sz="900" dirty="0" err="1">
                <a:solidFill>
                  <a:srgbClr val="222222"/>
                </a:solidFill>
                <a:latin typeface="-apple-system"/>
              </a:rPr>
              <a:t>Cacucciolo</a:t>
            </a:r>
            <a:r>
              <a:rPr lang="es-ES" sz="900" dirty="0">
                <a:solidFill>
                  <a:srgbClr val="222222"/>
                </a:solidFill>
                <a:latin typeface="-apple-system"/>
              </a:rPr>
              <a:t>, D. </a:t>
            </a:r>
            <a:r>
              <a:rPr lang="es-ES" sz="900" dirty="0" err="1">
                <a:solidFill>
                  <a:srgbClr val="222222"/>
                </a:solidFill>
                <a:latin typeface="-apple-system"/>
              </a:rPr>
              <a:t>Floreano</a:t>
            </a:r>
            <a:r>
              <a:rPr lang="es-ES" sz="900" dirty="0">
                <a:solidFill>
                  <a:srgbClr val="222222"/>
                </a:solidFill>
                <a:latin typeface="-apple-system"/>
              </a:rPr>
              <a:t>, H. </a:t>
            </a:r>
            <a:r>
              <a:rPr lang="es-ES" sz="900" dirty="0" err="1">
                <a:solidFill>
                  <a:srgbClr val="222222"/>
                </a:solidFill>
                <a:latin typeface="-apple-system"/>
              </a:rPr>
              <a:t>Shea</a:t>
            </a:r>
            <a:r>
              <a:rPr lang="es-ES" sz="900" dirty="0">
                <a:solidFill>
                  <a:srgbClr val="222222"/>
                </a:solidFill>
                <a:latin typeface="-apple-system"/>
              </a:rPr>
              <a:t>, Adv. Mater. 2018, 30, 1707035. </a:t>
            </a:r>
            <a:r>
              <a:rPr lang="es-ES" sz="900" dirty="0">
                <a:solidFill>
                  <a:srgbClr val="222222"/>
                </a:solidFill>
                <a:latin typeface="-apple-system"/>
                <a:hlinkClick r:id="rId7">
                  <a:extLst>
                    <a:ext uri="{A12FA001-AC4F-418D-AE19-62706E023703}">
                      <ahyp:hlinkClr xmlns:ahyp="http://schemas.microsoft.com/office/drawing/2018/hyperlinkcolor" val="tx"/>
                    </a:ext>
                  </a:extLst>
                </a:hlinkClick>
              </a:rPr>
              <a:t>https://doi.org/10.1002/adma.201707035</a:t>
            </a:r>
            <a:endParaRPr lang="es-ES" sz="900" dirty="0">
              <a:solidFill>
                <a:srgbClr val="222222"/>
              </a:solidFill>
              <a:latin typeface="-apple-system"/>
            </a:endParaRPr>
          </a:p>
          <a:p>
            <a:pPr marL="342900" indent="-342900">
              <a:buFont typeface="+mj-lt"/>
              <a:buAutoNum type="arabicPeriod"/>
            </a:pPr>
            <a:r>
              <a:rPr lang="en-US" sz="900" dirty="0">
                <a:solidFill>
                  <a:srgbClr val="222222"/>
                </a:solidFill>
                <a:latin typeface="-apple-system"/>
              </a:rPr>
              <a:t>X. 1 Tang et al., “A Review of Soft Actuator Motion: Actuation, Design, Manufacturing and Applications,” p.331, 2022, </a:t>
            </a:r>
            <a:r>
              <a:rPr lang="en-US" sz="900" dirty="0" err="1">
                <a:solidFill>
                  <a:srgbClr val="222222"/>
                </a:solidFill>
                <a:latin typeface="-apple-system"/>
              </a:rPr>
              <a:t>doi</a:t>
            </a:r>
            <a:r>
              <a:rPr lang="en-US" sz="900" dirty="0">
                <a:solidFill>
                  <a:srgbClr val="222222"/>
                </a:solidFill>
                <a:latin typeface="-apple-system"/>
              </a:rPr>
              <a:t>: 10.3390/act11110331.</a:t>
            </a:r>
          </a:p>
          <a:p>
            <a:pPr marL="342900" indent="-342900">
              <a:buFont typeface="+mj-lt"/>
              <a:buAutoNum type="arabicPeriod"/>
            </a:pPr>
            <a:r>
              <a:rPr lang="en-US" sz="900" dirty="0">
                <a:solidFill>
                  <a:srgbClr val="222222"/>
                </a:solidFill>
                <a:latin typeface="-apple-system"/>
              </a:rPr>
              <a:t>K. M. de </a:t>
            </a:r>
            <a:r>
              <a:rPr lang="en-US" sz="900" dirty="0" err="1">
                <a:solidFill>
                  <a:srgbClr val="222222"/>
                </a:solidFill>
                <a:latin typeface="-apple-system"/>
              </a:rPr>
              <a:t>Payrebrune</a:t>
            </a:r>
            <a:r>
              <a:rPr lang="en-US" sz="900" dirty="0">
                <a:solidFill>
                  <a:srgbClr val="222222"/>
                </a:solidFill>
                <a:latin typeface="-apple-system"/>
              </a:rPr>
              <a:t> and O. M. O’Reilly, “On constitutive relations for a rod-based model of a </a:t>
            </a:r>
            <a:r>
              <a:rPr lang="en-US" sz="900" dirty="0" err="1">
                <a:solidFill>
                  <a:srgbClr val="222222"/>
                </a:solidFill>
                <a:latin typeface="-apple-system"/>
              </a:rPr>
              <a:t>pneu</a:t>
            </a:r>
            <a:r>
              <a:rPr lang="en-US" sz="900" dirty="0">
                <a:solidFill>
                  <a:srgbClr val="222222"/>
                </a:solidFill>
                <a:latin typeface="-apple-system"/>
              </a:rPr>
              <a:t>-net bending actuator,” Extreme Mech. Lett., vol. 8, pp. 38–46, Sep. 2016, </a:t>
            </a:r>
            <a:r>
              <a:rPr lang="en-US" sz="900" dirty="0" err="1">
                <a:solidFill>
                  <a:srgbClr val="222222"/>
                </a:solidFill>
                <a:latin typeface="-apple-system"/>
              </a:rPr>
              <a:t>doi</a:t>
            </a:r>
            <a:r>
              <a:rPr lang="en-US" sz="900" dirty="0">
                <a:solidFill>
                  <a:srgbClr val="222222"/>
                </a:solidFill>
                <a:latin typeface="-apple-system"/>
              </a:rPr>
              <a:t>: 10.1016/j.eml.2016.02.007</a:t>
            </a:r>
          </a:p>
          <a:p>
            <a:pPr marL="342900" indent="-342900">
              <a:buFont typeface="+mj-lt"/>
              <a:buAutoNum type="arabicPeriod"/>
            </a:pPr>
            <a:r>
              <a:rPr lang="en-US" sz="900" dirty="0">
                <a:solidFill>
                  <a:srgbClr val="222222"/>
                </a:solidFill>
                <a:latin typeface="-apple-system"/>
              </a:rPr>
              <a:t>K. M. de </a:t>
            </a:r>
            <a:r>
              <a:rPr lang="en-US" sz="900" dirty="0" err="1">
                <a:solidFill>
                  <a:srgbClr val="222222"/>
                </a:solidFill>
                <a:latin typeface="-apple-system"/>
              </a:rPr>
              <a:t>Payrebrune</a:t>
            </a:r>
            <a:r>
              <a:rPr lang="en-US" sz="900" dirty="0">
                <a:solidFill>
                  <a:srgbClr val="222222"/>
                </a:solidFill>
                <a:latin typeface="-apple-system"/>
              </a:rPr>
              <a:t> and O. M. O’Reilly, “On the development of rod-based models for pneumatically actuated soft robot arms: A five-parameter constitutive relation,” Int. J. Solids Struct., vol. 120, pp. 226–235, Aug. 2017, </a:t>
            </a:r>
            <a:r>
              <a:rPr lang="en-US" sz="900" dirty="0" err="1">
                <a:solidFill>
                  <a:srgbClr val="222222"/>
                </a:solidFill>
                <a:latin typeface="-apple-system"/>
              </a:rPr>
              <a:t>doi</a:t>
            </a:r>
            <a:r>
              <a:rPr lang="en-US" sz="900" dirty="0">
                <a:solidFill>
                  <a:srgbClr val="222222"/>
                </a:solidFill>
                <a:latin typeface="-apple-system"/>
              </a:rPr>
              <a:t>: 10.1016/j.ijsolstr.2017.05.003.</a:t>
            </a:r>
            <a:endParaRPr lang="es-ES" sz="900" dirty="0">
              <a:solidFill>
                <a:srgbClr val="222222"/>
              </a:solidFill>
              <a:latin typeface="-apple-system"/>
            </a:endParaRPr>
          </a:p>
          <a:p>
            <a:pPr marL="342900" indent="-342900">
              <a:buFont typeface="+mj-lt"/>
              <a:buAutoNum type="arabicPeriod"/>
            </a:pPr>
            <a:r>
              <a:rPr lang="en-US" sz="900" dirty="0">
                <a:solidFill>
                  <a:srgbClr val="222222"/>
                </a:solidFill>
                <a:latin typeface="-apple-system"/>
                <a:hlinkClick r:id="rId8"/>
              </a:rPr>
              <a:t>https://newatlas.com/underwater-exploration-soft-robotic-hands/41433/</a:t>
            </a:r>
            <a:endParaRPr lang="en-US" sz="900" dirty="0">
              <a:solidFill>
                <a:srgbClr val="222222"/>
              </a:solidFill>
              <a:latin typeface="-apple-system"/>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0193882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A2883-7D1F-16AE-E601-3D00F73B2314}"/>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3" name="Text Placeholder 2">
            <a:extLst>
              <a:ext uri="{FF2B5EF4-FFF2-40B4-BE49-F238E27FC236}">
                <a16:creationId xmlns:a16="http://schemas.microsoft.com/office/drawing/2014/main" id="{4DD94DA6-8084-9DBA-AA86-28FE962CAEF7}"/>
              </a:ext>
            </a:extLst>
          </p:cNvPr>
          <p:cNvSpPr>
            <a:spLocks noGrp="1"/>
          </p:cNvSpPr>
          <p:nvPr>
            <p:ph type="body" sz="quarter" idx="21"/>
          </p:nvPr>
        </p:nvSpPr>
        <p:spPr>
          <a:xfrm>
            <a:off x="1371600" y="850331"/>
            <a:ext cx="6400800" cy="557076"/>
          </a:xfrm>
        </p:spPr>
        <p:txBody>
          <a:bodyPr/>
          <a:lstStyle/>
          <a:p>
            <a:r>
              <a:rPr lang="en-US" dirty="0"/>
              <a:t>Thank you!</a:t>
            </a:r>
          </a:p>
        </p:txBody>
      </p:sp>
      <p:pic>
        <p:nvPicPr>
          <p:cNvPr id="4" name="Picture 2" descr="The soft robotic grippers developed by the team are less heavy-handed than existing solutions">
            <a:extLst>
              <a:ext uri="{FF2B5EF4-FFF2-40B4-BE49-F238E27FC236}">
                <a16:creationId xmlns:a16="http://schemas.microsoft.com/office/drawing/2014/main" id="{00F7271F-E936-0C8A-F609-07BF8D4E9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 y="1816931"/>
            <a:ext cx="3703320" cy="2084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D98B2F-DAB2-1DEA-6CD4-F15BA4FCA545}"/>
              </a:ext>
            </a:extLst>
          </p:cNvPr>
          <p:cNvPicPr>
            <a:picLocks noChangeAspect="1"/>
          </p:cNvPicPr>
          <p:nvPr/>
        </p:nvPicPr>
        <p:blipFill>
          <a:blip r:embed="rId3"/>
          <a:srcRect l="50009"/>
          <a:stretch/>
        </p:blipFill>
        <p:spPr>
          <a:xfrm>
            <a:off x="5129150" y="1612169"/>
            <a:ext cx="2643250" cy="2494090"/>
          </a:xfrm>
          <a:prstGeom prst="rect">
            <a:avLst/>
          </a:prstGeom>
        </p:spPr>
      </p:pic>
    </p:spTree>
    <p:extLst>
      <p:ext uri="{BB962C8B-B14F-4D97-AF65-F5344CB8AC3E}">
        <p14:creationId xmlns:p14="http://schemas.microsoft.com/office/powerpoint/2010/main" val="42289669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852A4-4D08-E3FE-CF68-8D5DA339D6E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DDEE30-EDE7-C7D2-9C6D-14CD3275FB14}"/>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3" name="Title 2">
            <a:extLst>
              <a:ext uri="{FF2B5EF4-FFF2-40B4-BE49-F238E27FC236}">
                <a16:creationId xmlns:a16="http://schemas.microsoft.com/office/drawing/2014/main" id="{C0CDA5CF-FDC7-5285-0BCC-42C40E30F453}"/>
              </a:ext>
            </a:extLst>
          </p:cNvPr>
          <p:cNvSpPr>
            <a:spLocks noGrp="1"/>
          </p:cNvSpPr>
          <p:nvPr>
            <p:ph type="title"/>
          </p:nvPr>
        </p:nvSpPr>
        <p:spPr/>
        <p:txBody>
          <a:bodyPr/>
          <a:lstStyle/>
          <a:p>
            <a:r>
              <a:rPr lang="en-US" dirty="0"/>
              <a:t>Background</a:t>
            </a:r>
          </a:p>
        </p:txBody>
      </p:sp>
      <p:sp>
        <p:nvSpPr>
          <p:cNvPr id="5" name="Text Placeholder 4">
            <a:extLst>
              <a:ext uri="{FF2B5EF4-FFF2-40B4-BE49-F238E27FC236}">
                <a16:creationId xmlns:a16="http://schemas.microsoft.com/office/drawing/2014/main" id="{041BAB1B-E084-25F0-2A8A-B16E58F6F8B2}"/>
              </a:ext>
            </a:extLst>
          </p:cNvPr>
          <p:cNvSpPr>
            <a:spLocks noGrp="1"/>
          </p:cNvSpPr>
          <p:nvPr>
            <p:ph type="body" sz="quarter" idx="12"/>
          </p:nvPr>
        </p:nvSpPr>
        <p:spPr>
          <a:xfrm>
            <a:off x="4526279" y="1019875"/>
            <a:ext cx="4313443" cy="3426579"/>
          </a:xfrm>
        </p:spPr>
        <p:txBody>
          <a:bodyPr/>
          <a:lstStyle/>
          <a:p>
            <a:pPr marR="0"/>
            <a:r>
              <a:rPr lang="en-US" sz="1600" b="1" dirty="0">
                <a:solidFill>
                  <a:srgbClr val="58595B"/>
                </a:solidFill>
                <a:effectLst/>
                <a:latin typeface="Calibri" panose="020F0502020204030204" pitchFamily="34" charset="0"/>
              </a:rPr>
              <a:t>Traditional robotic grippers:</a:t>
            </a:r>
          </a:p>
          <a:p>
            <a:pPr marL="285750" marR="0" indent="-285750">
              <a:buFont typeface="Arial" panose="020B0604020202020204" pitchFamily="34" charset="0"/>
              <a:buChar char="•"/>
            </a:pPr>
            <a:r>
              <a:rPr lang="en-US" sz="1600" dirty="0">
                <a:solidFill>
                  <a:srgbClr val="58595B"/>
                </a:solidFill>
                <a:latin typeface="Calibri" panose="020F0502020204030204" pitchFamily="34" charset="0"/>
              </a:rPr>
              <a:t>L</a:t>
            </a:r>
            <a:r>
              <a:rPr lang="en-US" sz="1600" dirty="0">
                <a:solidFill>
                  <a:srgbClr val="58595B"/>
                </a:solidFill>
                <a:effectLst/>
                <a:latin typeface="Calibri" panose="020F0502020204030204" pitchFamily="34" charset="0"/>
              </a:rPr>
              <a:t>ack adaptability </a:t>
            </a:r>
          </a:p>
          <a:p>
            <a:pPr marL="285750" marR="0" indent="-285750">
              <a:buFont typeface="Arial" panose="020B0604020202020204" pitchFamily="34" charset="0"/>
              <a:buChar char="•"/>
            </a:pPr>
            <a:r>
              <a:rPr lang="en-US" sz="1600" dirty="0">
                <a:solidFill>
                  <a:srgbClr val="58595B"/>
                </a:solidFill>
                <a:effectLst/>
                <a:latin typeface="Calibri" panose="020F0502020204030204" pitchFamily="34" charset="0"/>
              </a:rPr>
              <a:t>Damage fragile objects</a:t>
            </a:r>
          </a:p>
          <a:p>
            <a:pPr marL="285750" marR="0" indent="-285750">
              <a:buFont typeface="Arial" panose="020B0604020202020204" pitchFamily="34" charset="0"/>
              <a:buChar char="•"/>
            </a:pPr>
            <a:endParaRPr lang="en-US" sz="1600" dirty="0">
              <a:solidFill>
                <a:srgbClr val="58595B"/>
              </a:solidFill>
              <a:latin typeface="Calibri" panose="020F0502020204030204" pitchFamily="34" charset="0"/>
            </a:endParaRPr>
          </a:p>
          <a:p>
            <a:pPr marR="0"/>
            <a:r>
              <a:rPr lang="en-US" sz="1600" b="1" dirty="0">
                <a:solidFill>
                  <a:srgbClr val="58595B"/>
                </a:solidFill>
                <a:latin typeface="Calibri" panose="020F0502020204030204" pitchFamily="34" charset="0"/>
              </a:rPr>
              <a:t>Soft robotic grippers:</a:t>
            </a:r>
            <a:endParaRPr lang="en-US" sz="1600" b="1" dirty="0">
              <a:solidFill>
                <a:srgbClr val="58595B"/>
              </a:solidFill>
              <a:effectLst/>
              <a:latin typeface="Calibri" panose="020F0502020204030204" pitchFamily="34" charset="0"/>
            </a:endParaRP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Pneumatics – pressure differential with localized bending or stretching</a:t>
            </a: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Soft plastic or elastomer that contain intrinsic elastic properties</a:t>
            </a:r>
          </a:p>
          <a:p>
            <a:pPr marL="171450" marR="0" indent="-171450">
              <a:buFont typeface="Arial" panose="020B0604020202020204" pitchFamily="34" charset="0"/>
              <a:buChar char="•"/>
            </a:pPr>
            <a:r>
              <a:rPr lang="en-US" sz="1600" dirty="0">
                <a:solidFill>
                  <a:srgbClr val="58595B"/>
                </a:solidFill>
                <a:effectLst/>
                <a:latin typeface="Calibri" panose="020F0502020204030204" pitchFamily="34" charset="0"/>
              </a:rPr>
              <a:t>EOM from geometry and pressure differential, then FEA</a:t>
            </a:r>
          </a:p>
        </p:txBody>
      </p:sp>
      <p:pic>
        <p:nvPicPr>
          <p:cNvPr id="1026" name="Picture 2" descr="The soft robotic grippers developed by the team are less heavy-handed than existing solutions">
            <a:extLst>
              <a:ext uri="{FF2B5EF4-FFF2-40B4-BE49-F238E27FC236}">
                <a16:creationId xmlns:a16="http://schemas.microsoft.com/office/drawing/2014/main" id="{092485C3-DFD7-0533-5338-05EA1F31F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67" y="1368890"/>
            <a:ext cx="4273862" cy="240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640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426610-D404-8E5E-DA25-BC05035EE556}"/>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3" name="Title 2">
            <a:extLst>
              <a:ext uri="{FF2B5EF4-FFF2-40B4-BE49-F238E27FC236}">
                <a16:creationId xmlns:a16="http://schemas.microsoft.com/office/drawing/2014/main" id="{05E611C2-62F4-5C83-4F98-DEC06A85E25F}"/>
              </a:ext>
            </a:extLst>
          </p:cNvPr>
          <p:cNvSpPr>
            <a:spLocks noGrp="1"/>
          </p:cNvSpPr>
          <p:nvPr>
            <p:ph type="title"/>
          </p:nvPr>
        </p:nvSpPr>
        <p:spPr/>
        <p:txBody>
          <a:bodyPr/>
          <a:lstStyle/>
          <a:p>
            <a:r>
              <a:rPr lang="en-US" dirty="0"/>
              <a:t>Objective</a:t>
            </a:r>
          </a:p>
        </p:txBody>
      </p:sp>
      <p:sp>
        <p:nvSpPr>
          <p:cNvPr id="5" name="Text Placeholder 4">
            <a:extLst>
              <a:ext uri="{FF2B5EF4-FFF2-40B4-BE49-F238E27FC236}">
                <a16:creationId xmlns:a16="http://schemas.microsoft.com/office/drawing/2014/main" id="{588C2AE2-20D4-ADF7-DB7F-18D5119EC2E7}"/>
              </a:ext>
            </a:extLst>
          </p:cNvPr>
          <p:cNvSpPr>
            <a:spLocks noGrp="1"/>
          </p:cNvSpPr>
          <p:nvPr>
            <p:ph type="body" sz="quarter" idx="12"/>
          </p:nvPr>
        </p:nvSpPr>
        <p:spPr>
          <a:xfrm>
            <a:off x="648477" y="1019875"/>
            <a:ext cx="7772399" cy="1107996"/>
          </a:xfrm>
        </p:spPr>
        <p:txBody>
          <a:bodyPr/>
          <a:lstStyle/>
          <a:p>
            <a:pPr marL="0" marR="0"/>
            <a:r>
              <a:rPr lang="en-US" sz="1800" i="1" dirty="0">
                <a:solidFill>
                  <a:srgbClr val="58595B"/>
                </a:solidFill>
                <a:effectLst/>
                <a:latin typeface="Calibri" panose="020F0502020204030204" pitchFamily="34" charset="0"/>
              </a:rPr>
              <a:t>This project aims to simulate discrete motion of multi-finger soft robotic gripper especially with programmable variable stiffness for an underwater environment </a:t>
            </a:r>
          </a:p>
        </p:txBody>
      </p:sp>
      <p:pic>
        <p:nvPicPr>
          <p:cNvPr id="4" name="Picture 3">
            <a:extLst>
              <a:ext uri="{FF2B5EF4-FFF2-40B4-BE49-F238E27FC236}">
                <a16:creationId xmlns:a16="http://schemas.microsoft.com/office/drawing/2014/main" id="{D0ADB03C-7BBF-F26D-5149-B3813D337CA4}"/>
              </a:ext>
            </a:extLst>
          </p:cNvPr>
          <p:cNvPicPr>
            <a:picLocks noChangeAspect="1"/>
          </p:cNvPicPr>
          <p:nvPr/>
        </p:nvPicPr>
        <p:blipFill>
          <a:blip r:embed="rId3"/>
          <a:srcRect l="50009"/>
          <a:stretch/>
        </p:blipFill>
        <p:spPr>
          <a:xfrm>
            <a:off x="4751860" y="1833372"/>
            <a:ext cx="2793003" cy="2635392"/>
          </a:xfrm>
          <a:prstGeom prst="rect">
            <a:avLst/>
          </a:prstGeom>
        </p:spPr>
      </p:pic>
      <p:pic>
        <p:nvPicPr>
          <p:cNvPr id="6" name="Picture 5">
            <a:extLst>
              <a:ext uri="{FF2B5EF4-FFF2-40B4-BE49-F238E27FC236}">
                <a16:creationId xmlns:a16="http://schemas.microsoft.com/office/drawing/2014/main" id="{19170FA4-38E6-BAB4-1242-DFE4AC7F202D}"/>
              </a:ext>
            </a:extLst>
          </p:cNvPr>
          <p:cNvPicPr>
            <a:picLocks noChangeAspect="1"/>
          </p:cNvPicPr>
          <p:nvPr/>
        </p:nvPicPr>
        <p:blipFill>
          <a:blip r:embed="rId4"/>
          <a:stretch>
            <a:fillRect/>
          </a:stretch>
        </p:blipFill>
        <p:spPr>
          <a:xfrm>
            <a:off x="1167345" y="1833372"/>
            <a:ext cx="3065647" cy="2585361"/>
          </a:xfrm>
          <a:prstGeom prst="rect">
            <a:avLst/>
          </a:prstGeom>
        </p:spPr>
      </p:pic>
    </p:spTree>
    <p:extLst>
      <p:ext uri="{BB962C8B-B14F-4D97-AF65-F5344CB8AC3E}">
        <p14:creationId xmlns:p14="http://schemas.microsoft.com/office/powerpoint/2010/main" val="19291514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C196E-703D-54AB-E0DE-1C698526FE1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24A718-0785-8F4E-D50C-E0201D785F6B}"/>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3" name="Title 2">
            <a:extLst>
              <a:ext uri="{FF2B5EF4-FFF2-40B4-BE49-F238E27FC236}">
                <a16:creationId xmlns:a16="http://schemas.microsoft.com/office/drawing/2014/main" id="{681D070D-E053-51C9-37CF-3E22DA01B57A}"/>
              </a:ext>
            </a:extLst>
          </p:cNvPr>
          <p:cNvSpPr>
            <a:spLocks noGrp="1"/>
          </p:cNvSpPr>
          <p:nvPr>
            <p:ph type="title"/>
          </p:nvPr>
        </p:nvSpPr>
        <p:spPr/>
        <p:txBody>
          <a:bodyPr/>
          <a:lstStyle/>
          <a:p>
            <a:r>
              <a:rPr lang="en-US" dirty="0"/>
              <a:t>Project Inspiration</a:t>
            </a:r>
          </a:p>
        </p:txBody>
      </p:sp>
      <p:sp>
        <p:nvSpPr>
          <p:cNvPr id="5" name="Text Placeholder 4">
            <a:extLst>
              <a:ext uri="{FF2B5EF4-FFF2-40B4-BE49-F238E27FC236}">
                <a16:creationId xmlns:a16="http://schemas.microsoft.com/office/drawing/2014/main" id="{F55C7943-1203-C8C5-0DDF-2A286DCE3229}"/>
              </a:ext>
            </a:extLst>
          </p:cNvPr>
          <p:cNvSpPr>
            <a:spLocks noGrp="1"/>
          </p:cNvSpPr>
          <p:nvPr>
            <p:ph type="body" sz="quarter" idx="12"/>
          </p:nvPr>
        </p:nvSpPr>
        <p:spPr>
          <a:xfrm>
            <a:off x="4832647" y="1019874"/>
            <a:ext cx="3579832" cy="3713837"/>
          </a:xfrm>
        </p:spPr>
        <p:txBody>
          <a:bodyPr/>
          <a:lstStyle/>
          <a:p>
            <a:r>
              <a:rPr lang="en-US" sz="1600" dirty="0">
                <a:solidFill>
                  <a:srgbClr val="58595B"/>
                </a:solidFill>
                <a:effectLst/>
                <a:latin typeface="Calibri" panose="020F0502020204030204" pitchFamily="34" charset="0"/>
              </a:rPr>
              <a:t>Adopted the gripper from Alici et al. </a:t>
            </a:r>
            <a:r>
              <a:rPr lang="en-US" sz="1100" dirty="0">
                <a:solidFill>
                  <a:srgbClr val="58595B"/>
                </a:solidFill>
                <a:effectLst/>
                <a:latin typeface="Calibri" panose="020F0502020204030204" pitchFamily="34" charset="0"/>
              </a:rPr>
              <a:t>[2]</a:t>
            </a:r>
            <a:endParaRPr lang="en-US" sz="1600" dirty="0">
              <a:solidFill>
                <a:srgbClr val="58595B"/>
              </a:solidFill>
              <a:effectLst/>
              <a:latin typeface="Calibri" panose="020F0502020204030204" pitchFamily="34" charset="0"/>
            </a:endParaRPr>
          </a:p>
          <a:p>
            <a:pPr marL="342900" indent="-342900">
              <a:buFont typeface="+mj-lt"/>
              <a:buAutoNum type="arabicPeriod"/>
            </a:pPr>
            <a:r>
              <a:rPr lang="en-US" sz="1600" dirty="0">
                <a:solidFill>
                  <a:srgbClr val="58595B"/>
                </a:solidFill>
                <a:effectLst/>
                <a:latin typeface="Calibri" panose="020F0502020204030204" pitchFamily="34" charset="0"/>
              </a:rPr>
              <a:t>Three fingers attached to the gripper housing</a:t>
            </a:r>
          </a:p>
          <a:p>
            <a:pPr marL="342900" indent="-342900">
              <a:buFont typeface="+mj-lt"/>
              <a:buAutoNum type="arabicPeriod"/>
            </a:pPr>
            <a:r>
              <a:rPr lang="en-US" sz="1600" dirty="0">
                <a:solidFill>
                  <a:srgbClr val="58595B"/>
                </a:solidFill>
                <a:latin typeface="Calibri" panose="020F0502020204030204" pitchFamily="34" charset="0"/>
              </a:rPr>
              <a:t>Each finger is a chamber-based pneumatic actuator</a:t>
            </a:r>
          </a:p>
          <a:p>
            <a:pPr marL="342900" indent="-342900">
              <a:buFont typeface="+mj-lt"/>
              <a:buAutoNum type="arabicPeriod"/>
            </a:pPr>
            <a:r>
              <a:rPr lang="en-US" sz="1600" dirty="0">
                <a:solidFill>
                  <a:srgbClr val="58595B"/>
                </a:solidFill>
                <a:effectLst/>
                <a:latin typeface="Calibri" panose="020F0502020204030204" pitchFamily="34" charset="0"/>
              </a:rPr>
              <a:t>Fingers made of elastomeric silicone designed with ridges, embedded with a bistable metal layer </a:t>
            </a:r>
          </a:p>
          <a:p>
            <a:pPr marL="342900" indent="-342900">
              <a:buFont typeface="+mj-lt"/>
              <a:buAutoNum type="arabicPeriod"/>
            </a:pPr>
            <a:r>
              <a:rPr lang="en-US" sz="1600" dirty="0">
                <a:solidFill>
                  <a:srgbClr val="58595B"/>
                </a:solidFill>
                <a:latin typeface="Calibri" panose="020F0502020204030204" pitchFamily="34" charset="0"/>
              </a:rPr>
              <a:t>The bistable layer is inextensible, turning any extension force into bending moment – no stretching</a:t>
            </a:r>
          </a:p>
          <a:p>
            <a:pPr marL="342900" indent="-342900">
              <a:buFont typeface="+mj-lt"/>
              <a:buAutoNum type="arabicPeriod"/>
            </a:pPr>
            <a:r>
              <a:rPr lang="en-US" sz="1600" dirty="0">
                <a:solidFill>
                  <a:srgbClr val="58595B"/>
                </a:solidFill>
                <a:latin typeface="Calibri" panose="020F0502020204030204" pitchFamily="34" charset="0"/>
              </a:rPr>
              <a:t>M</a:t>
            </a:r>
            <a:r>
              <a:rPr lang="en-US" sz="1600" dirty="0">
                <a:solidFill>
                  <a:srgbClr val="58595B"/>
                </a:solidFill>
                <a:effectLst/>
                <a:latin typeface="Calibri" panose="020F0502020204030204" pitchFamily="34" charset="0"/>
              </a:rPr>
              <a:t>otion of the gripper finger is confined to a plane – no twisting </a:t>
            </a:r>
          </a:p>
        </p:txBody>
      </p:sp>
      <p:pic>
        <p:nvPicPr>
          <p:cNvPr id="6" name="Picture 5">
            <a:extLst>
              <a:ext uri="{FF2B5EF4-FFF2-40B4-BE49-F238E27FC236}">
                <a16:creationId xmlns:a16="http://schemas.microsoft.com/office/drawing/2014/main" id="{FD1ED2F5-5702-2A22-9FE1-330C96D2F110}"/>
              </a:ext>
            </a:extLst>
          </p:cNvPr>
          <p:cNvPicPr>
            <a:picLocks noChangeAspect="1"/>
          </p:cNvPicPr>
          <p:nvPr/>
        </p:nvPicPr>
        <p:blipFill>
          <a:blip r:embed="rId3"/>
          <a:stretch>
            <a:fillRect/>
          </a:stretch>
        </p:blipFill>
        <p:spPr>
          <a:xfrm>
            <a:off x="882929" y="1083733"/>
            <a:ext cx="3689071" cy="3111116"/>
          </a:xfrm>
          <a:prstGeom prst="rect">
            <a:avLst/>
          </a:prstGeom>
        </p:spPr>
      </p:pic>
    </p:spTree>
    <p:extLst>
      <p:ext uri="{BB962C8B-B14F-4D97-AF65-F5344CB8AC3E}">
        <p14:creationId xmlns:p14="http://schemas.microsoft.com/office/powerpoint/2010/main" val="36097009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12A1D-2318-4963-6519-E17C9A645EF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90C58-7381-B7F5-2B44-5B61F22BA72B}"/>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3" name="Title 2">
            <a:extLst>
              <a:ext uri="{FF2B5EF4-FFF2-40B4-BE49-F238E27FC236}">
                <a16:creationId xmlns:a16="http://schemas.microsoft.com/office/drawing/2014/main" id="{780F3922-BC8E-CE83-9FAC-67CA11CAF7A9}"/>
              </a:ext>
            </a:extLst>
          </p:cNvPr>
          <p:cNvSpPr>
            <a:spLocks noGrp="1"/>
          </p:cNvSpPr>
          <p:nvPr>
            <p:ph type="title"/>
          </p:nvPr>
        </p:nvSpPr>
        <p:spPr/>
        <p:txBody>
          <a:bodyPr/>
          <a:lstStyle/>
          <a:p>
            <a:r>
              <a:rPr lang="en-US" dirty="0"/>
              <a:t>Material Properties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7CA57176-BEFC-7C76-5000-EB851F3E59C4}"/>
                  </a:ext>
                </a:extLst>
              </p:cNvPr>
              <p:cNvSpPr>
                <a:spLocks noGrp="1"/>
              </p:cNvSpPr>
              <p:nvPr>
                <p:ph type="body" sz="quarter" idx="12"/>
              </p:nvPr>
            </p:nvSpPr>
            <p:spPr>
              <a:xfrm>
                <a:off x="4606682" y="1019874"/>
                <a:ext cx="3805797" cy="3118803"/>
              </a:xfrm>
            </p:spPr>
            <p:txBody>
              <a:bodyPr/>
              <a:lstStyle/>
              <a:p>
                <a:pPr marL="171450" indent="-171450">
                  <a:buFont typeface="Arial" panose="020B0604020202020204" pitchFamily="34" charset="0"/>
                  <a:buChar char="•"/>
                </a:pPr>
                <a:r>
                  <a:rPr lang="en-US" sz="1600" dirty="0">
                    <a:solidFill>
                      <a:srgbClr val="58595B"/>
                    </a:solidFill>
                    <a:effectLst/>
                    <a:latin typeface="Calibri" panose="020F0502020204030204" pitchFamily="34" charset="0"/>
                  </a:rPr>
                  <a:t>Elastomeric materials exhibit non-linear properties</a:t>
                </a:r>
                <a:endParaRPr lang="en-US" sz="1600" dirty="0">
                  <a:solidFill>
                    <a:srgbClr val="58595B"/>
                  </a:solidFill>
                  <a:latin typeface="Calibri" panose="020F0502020204030204" pitchFamily="34" charset="0"/>
                </a:endParaRPr>
              </a:p>
              <a:p>
                <a:pPr marL="171450" indent="-171450">
                  <a:buFont typeface="Arial" panose="020B0604020202020204" pitchFamily="34" charset="0"/>
                  <a:buChar char="•"/>
                </a:pPr>
                <a:r>
                  <a:rPr lang="en-US" sz="1600" dirty="0">
                    <a:solidFill>
                      <a:srgbClr val="58595B"/>
                    </a:solidFill>
                    <a:latin typeface="Calibri" panose="020F0502020204030204" pitchFamily="34" charset="0"/>
                  </a:rPr>
                  <a:t>E</a:t>
                </a:r>
                <a:r>
                  <a:rPr lang="en-US" sz="1600" dirty="0">
                    <a:solidFill>
                      <a:srgbClr val="58595B"/>
                    </a:solidFill>
                    <a:effectLst/>
                    <a:latin typeface="Calibri" panose="020F0502020204030204" pitchFamily="34" charset="0"/>
                  </a:rPr>
                  <a:t>ffective modulus of elasticity is calculated based on experimental bending angle and blocking force with pressure from literature</a:t>
                </a:r>
              </a:p>
              <a:p>
                <a:pPr>
                  <a:lnSpc>
                    <a:spcPct val="200000"/>
                  </a:lnSpc>
                </a:pPr>
                <a:endParaRPr lang="en-US" sz="1600" dirty="0">
                  <a:solidFill>
                    <a:srgbClr val="58595B"/>
                  </a:solidFill>
                  <a:effectLst/>
                  <a:latin typeface="Calibri" panose="020F0502020204030204" pitchFamily="34" charset="0"/>
                </a:endParaRPr>
              </a:p>
              <a:p>
                <a:pPr marL="171450" indent="-171450">
                  <a:buFont typeface="Arial" panose="020B0604020202020204" pitchFamily="34" charset="0"/>
                  <a:buChar char="•"/>
                </a:pPr>
                <a14:m>
                  <m:oMath xmlns:m="http://schemas.openxmlformats.org/officeDocument/2006/math">
                    <m:sSub>
                      <m:sSubPr>
                        <m:ctrlPr>
                          <a:rPr lang="en-US" sz="1600" b="0" i="1" smtClean="0">
                            <a:solidFill>
                              <a:srgbClr val="58595B"/>
                            </a:solidFill>
                            <a:effectLst/>
                            <a:latin typeface="Cambria Math" panose="02040503050406030204" pitchFamily="18" charset="0"/>
                          </a:rPr>
                        </m:ctrlPr>
                      </m:sSubPr>
                      <m:e>
                        <m:r>
                          <a:rPr lang="en-US" sz="1600" b="0" i="1" smtClean="0">
                            <a:solidFill>
                              <a:srgbClr val="58595B"/>
                            </a:solidFill>
                            <a:effectLst/>
                            <a:latin typeface="Cambria Math" panose="02040503050406030204" pitchFamily="18" charset="0"/>
                          </a:rPr>
                          <m:t>𝐹</m:t>
                        </m:r>
                      </m:e>
                      <m:sub>
                        <m:r>
                          <a:rPr lang="en-US" sz="1600" b="0" i="1" smtClean="0">
                            <a:solidFill>
                              <a:srgbClr val="58595B"/>
                            </a:solidFill>
                            <a:effectLst/>
                            <a:latin typeface="Cambria Math" panose="02040503050406030204" pitchFamily="18" charset="0"/>
                          </a:rPr>
                          <m:t>𝐵</m:t>
                        </m:r>
                      </m:sub>
                    </m:sSub>
                  </m:oMath>
                </a14:m>
                <a:r>
                  <a:rPr lang="en-US" sz="1600" dirty="0">
                    <a:solidFill>
                      <a:srgbClr val="58595B"/>
                    </a:solidFill>
                    <a:effectLst/>
                    <a:latin typeface="Calibri" panose="020F0502020204030204" pitchFamily="34" charset="0"/>
                  </a:rPr>
                  <a:t> is the blocking force, </a:t>
                </a:r>
                <a14:m>
                  <m:oMath xmlns:m="http://schemas.openxmlformats.org/officeDocument/2006/math">
                    <m:r>
                      <a:rPr lang="en-US" sz="1600" b="0" i="1" smtClean="0">
                        <a:solidFill>
                          <a:srgbClr val="58595B"/>
                        </a:solidFill>
                        <a:effectLst/>
                        <a:latin typeface="Cambria Math" panose="02040503050406030204" pitchFamily="18" charset="0"/>
                      </a:rPr>
                      <m:t>𝜃</m:t>
                    </m:r>
                  </m:oMath>
                </a14:m>
                <a:r>
                  <a:rPr lang="en-US" sz="1600" dirty="0">
                    <a:solidFill>
                      <a:srgbClr val="58595B"/>
                    </a:solidFill>
                    <a:effectLst/>
                    <a:latin typeface="Calibri" panose="020F0502020204030204" pitchFamily="34" charset="0"/>
                  </a:rPr>
                  <a:t> is the bending angle and </a:t>
                </a:r>
                <a14:m>
                  <m:oMath xmlns:m="http://schemas.openxmlformats.org/officeDocument/2006/math">
                    <m:r>
                      <a:rPr lang="en-US" sz="1600" b="0" i="1" smtClean="0">
                        <a:solidFill>
                          <a:srgbClr val="58595B"/>
                        </a:solidFill>
                        <a:effectLst/>
                        <a:latin typeface="Cambria Math" panose="02040503050406030204" pitchFamily="18" charset="0"/>
                      </a:rPr>
                      <m:t>𝐿</m:t>
                    </m:r>
                  </m:oMath>
                </a14:m>
                <a:r>
                  <a:rPr lang="en-US" sz="1600" dirty="0">
                    <a:solidFill>
                      <a:srgbClr val="58595B"/>
                    </a:solidFill>
                    <a:effectLst/>
                    <a:latin typeface="Calibri" panose="020F0502020204030204" pitchFamily="34" charset="0"/>
                  </a:rPr>
                  <a:t> is the length of the actuator</a:t>
                </a:r>
              </a:p>
              <a:p>
                <a:pPr marL="171450" indent="-171450">
                  <a:buFont typeface="Arial" panose="020B0604020202020204" pitchFamily="34" charset="0"/>
                  <a:buChar char="•"/>
                </a:pPr>
                <a:r>
                  <a:rPr lang="en-US" sz="1600" dirty="0">
                    <a:solidFill>
                      <a:srgbClr val="58595B"/>
                    </a:solidFill>
                    <a:latin typeface="Calibri" panose="020F0502020204030204" pitchFamily="34" charset="0"/>
                  </a:rPr>
                  <a:t>Assuming the elastomer is isotropic in all direction and is incompressible:</a:t>
                </a:r>
              </a:p>
            </p:txBody>
          </p:sp>
        </mc:Choice>
        <mc:Fallback xmlns="">
          <p:sp>
            <p:nvSpPr>
              <p:cNvPr id="5" name="Text Placeholder 4">
                <a:extLst>
                  <a:ext uri="{FF2B5EF4-FFF2-40B4-BE49-F238E27FC236}">
                    <a16:creationId xmlns:a16="http://schemas.microsoft.com/office/drawing/2014/main" id="{7CA57176-BEFC-7C76-5000-EB851F3E59C4}"/>
                  </a:ext>
                </a:extLst>
              </p:cNvPr>
              <p:cNvSpPr>
                <a:spLocks noGrp="1" noRot="1" noChangeAspect="1" noMove="1" noResize="1" noEditPoints="1" noAdjustHandles="1" noChangeArrowheads="1" noChangeShapeType="1" noTextEdit="1"/>
              </p:cNvSpPr>
              <p:nvPr>
                <p:ph type="body" sz="quarter" idx="12"/>
              </p:nvPr>
            </p:nvSpPr>
            <p:spPr>
              <a:xfrm>
                <a:off x="4606682" y="1019874"/>
                <a:ext cx="3805797" cy="3118803"/>
              </a:xfrm>
              <a:blipFill>
                <a:blip r:embed="rId3"/>
                <a:stretch>
                  <a:fillRect l="-3045" t="-1953" r="-1923" b="-312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90F8CD9-6CCD-F562-EF3B-D20E6AD0D6FC}"/>
              </a:ext>
            </a:extLst>
          </p:cNvPr>
          <p:cNvPicPr>
            <a:picLocks noChangeAspect="1"/>
          </p:cNvPicPr>
          <p:nvPr/>
        </p:nvPicPr>
        <p:blipFill>
          <a:blip r:embed="rId4"/>
          <a:stretch>
            <a:fillRect/>
          </a:stretch>
        </p:blipFill>
        <p:spPr>
          <a:xfrm>
            <a:off x="640078" y="1019874"/>
            <a:ext cx="3805797" cy="340293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071DF5-F272-2906-86C7-1CA88ECF83DB}"/>
                  </a:ext>
                </a:extLst>
              </p:cNvPr>
              <p:cNvSpPr txBox="1"/>
              <p:nvPr/>
            </p:nvSpPr>
            <p:spPr>
              <a:xfrm>
                <a:off x="6247071" y="4221147"/>
                <a:ext cx="525016" cy="4033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𝐺</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𝐸</m:t>
                          </m:r>
                        </m:num>
                        <m:den>
                          <m:r>
                            <a:rPr lang="en-US" sz="1400" b="0" i="1" smtClean="0">
                              <a:latin typeface="Cambria Math" panose="02040503050406030204" pitchFamily="18" charset="0"/>
                            </a:rPr>
                            <m:t>3</m:t>
                          </m:r>
                        </m:den>
                      </m:f>
                    </m:oMath>
                  </m:oMathPara>
                </a14:m>
                <a:endParaRPr lang="en-US" sz="1400" dirty="0" err="1"/>
              </a:p>
            </p:txBody>
          </p:sp>
        </mc:Choice>
        <mc:Fallback xmlns="">
          <p:sp>
            <p:nvSpPr>
              <p:cNvPr id="4" name="TextBox 3">
                <a:extLst>
                  <a:ext uri="{FF2B5EF4-FFF2-40B4-BE49-F238E27FC236}">
                    <a16:creationId xmlns:a16="http://schemas.microsoft.com/office/drawing/2014/main" id="{68071DF5-F272-2906-86C7-1CA88ECF83DB}"/>
                  </a:ext>
                </a:extLst>
              </p:cNvPr>
              <p:cNvSpPr txBox="1">
                <a:spLocks noRot="1" noChangeAspect="1" noMove="1" noResize="1" noEditPoints="1" noAdjustHandles="1" noChangeArrowheads="1" noChangeShapeType="1" noTextEdit="1"/>
              </p:cNvSpPr>
              <p:nvPr/>
            </p:nvSpPr>
            <p:spPr>
              <a:xfrm>
                <a:off x="6247071" y="4221147"/>
                <a:ext cx="525016" cy="403316"/>
              </a:xfrm>
              <a:prstGeom prst="rect">
                <a:avLst/>
              </a:prstGeom>
              <a:blipFill>
                <a:blip r:embed="rId5"/>
                <a:stretch>
                  <a:fillRect l="-6977" r="-4651"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F5C996-BC1B-94D2-4DF6-B42123DAAA59}"/>
                  </a:ext>
                </a:extLst>
              </p:cNvPr>
              <p:cNvSpPr txBox="1"/>
              <p:nvPr/>
            </p:nvSpPr>
            <p:spPr>
              <a:xfrm>
                <a:off x="6096357" y="2486269"/>
                <a:ext cx="826445" cy="43223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2</m:t>
                              </m:r>
                            </m:sup>
                          </m:s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𝐵</m:t>
                              </m:r>
                            </m:sub>
                          </m:sSub>
                        </m:num>
                        <m:den>
                          <m:r>
                            <a:rPr lang="en-US" sz="1400" b="0" i="1" smtClean="0">
                              <a:latin typeface="Cambria Math" panose="02040503050406030204" pitchFamily="18" charset="0"/>
                            </a:rPr>
                            <m:t>𝜃</m:t>
                          </m:r>
                        </m:den>
                      </m:f>
                    </m:oMath>
                  </m:oMathPara>
                </a14:m>
                <a:endParaRPr lang="en-US" sz="1400" dirty="0" err="1"/>
              </a:p>
            </p:txBody>
          </p:sp>
        </mc:Choice>
        <mc:Fallback xmlns="">
          <p:sp>
            <p:nvSpPr>
              <p:cNvPr id="8" name="TextBox 7">
                <a:extLst>
                  <a:ext uri="{FF2B5EF4-FFF2-40B4-BE49-F238E27FC236}">
                    <a16:creationId xmlns:a16="http://schemas.microsoft.com/office/drawing/2014/main" id="{09F5C996-BC1B-94D2-4DF6-B42123DAAA59}"/>
                  </a:ext>
                </a:extLst>
              </p:cNvPr>
              <p:cNvSpPr txBox="1">
                <a:spLocks noRot="1" noChangeAspect="1" noMove="1" noResize="1" noEditPoints="1" noAdjustHandles="1" noChangeArrowheads="1" noChangeShapeType="1" noTextEdit="1"/>
              </p:cNvSpPr>
              <p:nvPr/>
            </p:nvSpPr>
            <p:spPr>
              <a:xfrm>
                <a:off x="6096357" y="2486269"/>
                <a:ext cx="826445" cy="43223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99018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62D12-F364-7065-F307-54D3189379E5}"/>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3" name="Title 2">
            <a:extLst>
              <a:ext uri="{FF2B5EF4-FFF2-40B4-BE49-F238E27FC236}">
                <a16:creationId xmlns:a16="http://schemas.microsoft.com/office/drawing/2014/main" id="{5EE29319-2379-746B-9890-D903E074EF45}"/>
              </a:ext>
            </a:extLst>
          </p:cNvPr>
          <p:cNvSpPr>
            <a:spLocks noGrp="1"/>
          </p:cNvSpPr>
          <p:nvPr>
            <p:ph type="title"/>
          </p:nvPr>
        </p:nvSpPr>
        <p:spPr/>
        <p:txBody>
          <a:bodyPr/>
          <a:lstStyle/>
          <a:p>
            <a:r>
              <a:rPr lang="en-US" dirty="0"/>
              <a:t>Model Overview</a:t>
            </a:r>
          </a:p>
        </p:txBody>
      </p:sp>
      <p:graphicFrame>
        <p:nvGraphicFramePr>
          <p:cNvPr id="6" name="Table 5">
            <a:extLst>
              <a:ext uri="{FF2B5EF4-FFF2-40B4-BE49-F238E27FC236}">
                <a16:creationId xmlns:a16="http://schemas.microsoft.com/office/drawing/2014/main" id="{FCCE2735-5DAD-C240-32E6-C9F88FA3CAE3}"/>
              </a:ext>
            </a:extLst>
          </p:cNvPr>
          <p:cNvGraphicFramePr>
            <a:graphicFrameLocks noGrp="1"/>
          </p:cNvGraphicFramePr>
          <p:nvPr>
            <p:extLst>
              <p:ext uri="{D42A27DB-BD31-4B8C-83A1-F6EECF244321}">
                <p14:modId xmlns:p14="http://schemas.microsoft.com/office/powerpoint/2010/main" val="2686072972"/>
              </p:ext>
            </p:extLst>
          </p:nvPr>
        </p:nvGraphicFramePr>
        <p:xfrm>
          <a:off x="1430381" y="949353"/>
          <a:ext cx="6191795" cy="3578100"/>
        </p:xfrm>
        <a:graphic>
          <a:graphicData uri="http://schemas.openxmlformats.org/drawingml/2006/table">
            <a:tbl>
              <a:tblPr firstRow="1" bandRow="1">
                <a:tableStyleId>{5C22544A-7EE6-4342-B048-85BDC9FD1C3A}</a:tableStyleId>
              </a:tblPr>
              <a:tblGrid>
                <a:gridCol w="2543057">
                  <a:extLst>
                    <a:ext uri="{9D8B030D-6E8A-4147-A177-3AD203B41FA5}">
                      <a16:colId xmlns:a16="http://schemas.microsoft.com/office/drawing/2014/main" val="2792988799"/>
                    </a:ext>
                  </a:extLst>
                </a:gridCol>
                <a:gridCol w="1822157">
                  <a:extLst>
                    <a:ext uri="{9D8B030D-6E8A-4147-A177-3AD203B41FA5}">
                      <a16:colId xmlns:a16="http://schemas.microsoft.com/office/drawing/2014/main" val="1024551677"/>
                    </a:ext>
                  </a:extLst>
                </a:gridCol>
                <a:gridCol w="1826581">
                  <a:extLst>
                    <a:ext uri="{9D8B030D-6E8A-4147-A177-3AD203B41FA5}">
                      <a16:colId xmlns:a16="http://schemas.microsoft.com/office/drawing/2014/main" val="702445361"/>
                    </a:ext>
                  </a:extLst>
                </a:gridCol>
              </a:tblGrid>
              <a:tr h="357810">
                <a:tc>
                  <a:txBody>
                    <a:bodyPr/>
                    <a:lstStyle/>
                    <a:p>
                      <a:endParaRPr lang="en-US"/>
                    </a:p>
                  </a:txBody>
                  <a:tcPr/>
                </a:tc>
                <a:tc>
                  <a:txBody>
                    <a:bodyPr/>
                    <a:lstStyle/>
                    <a:p>
                      <a:pPr algn="ctr"/>
                      <a:r>
                        <a:rPr lang="en-US" dirty="0"/>
                        <a:t>Physical Gripper</a:t>
                      </a:r>
                    </a:p>
                  </a:txBody>
                  <a:tcPr/>
                </a:tc>
                <a:tc>
                  <a:txBody>
                    <a:bodyPr/>
                    <a:lstStyle/>
                    <a:p>
                      <a:pPr algn="ctr"/>
                      <a:r>
                        <a:rPr lang="en-US" dirty="0"/>
                        <a:t>Our Discrete Model</a:t>
                      </a:r>
                    </a:p>
                  </a:txBody>
                  <a:tcPr/>
                </a:tc>
                <a:extLst>
                  <a:ext uri="{0D108BD9-81ED-4DB2-BD59-A6C34878D82A}">
                    <a16:rowId xmlns:a16="http://schemas.microsoft.com/office/drawing/2014/main" val="2106451546"/>
                  </a:ext>
                </a:extLst>
              </a:tr>
              <a:tr h="357810">
                <a:tc>
                  <a:txBody>
                    <a:bodyPr/>
                    <a:lstStyle/>
                    <a:p>
                      <a:r>
                        <a:rPr lang="en-US" dirty="0"/>
                        <a:t>Three fingers</a:t>
                      </a:r>
                    </a:p>
                  </a:txBody>
                  <a:tcPr anchor="ctr"/>
                </a:tc>
                <a:tc>
                  <a:txBody>
                    <a:bodyPr/>
                    <a:lstStyle/>
                    <a:p>
                      <a:endParaRPr lang="en-US" dirty="0"/>
                    </a:p>
                  </a:txBody>
                  <a:tcPr/>
                </a:tc>
                <a:tc>
                  <a:txBody>
                    <a:bodyPr/>
                    <a:lstStyle/>
                    <a:p>
                      <a:endParaRPr lang="en-US"/>
                    </a:p>
                  </a:txBody>
                  <a:tcPr/>
                </a:tc>
                <a:extLst>
                  <a:ext uri="{0D108BD9-81ED-4DB2-BD59-A6C34878D82A}">
                    <a16:rowId xmlns:a16="http://schemas.microsoft.com/office/drawing/2014/main" val="1481225823"/>
                  </a:ext>
                </a:extLst>
              </a:tr>
              <a:tr h="357810">
                <a:tc>
                  <a:txBody>
                    <a:bodyPr/>
                    <a:lstStyle/>
                    <a:p>
                      <a:r>
                        <a:rPr lang="en-US" dirty="0"/>
                        <a:t>Bistable metal layer</a:t>
                      </a:r>
                    </a:p>
                  </a:txBody>
                  <a:tcPr anchor="ctr"/>
                </a:tc>
                <a:tc>
                  <a:txBody>
                    <a:bodyPr/>
                    <a:lstStyle/>
                    <a:p>
                      <a:endParaRPr lang="en-US" dirty="0"/>
                    </a:p>
                  </a:txBody>
                  <a:tcPr/>
                </a:tc>
                <a:tc>
                  <a:txBody>
                    <a:bodyPr/>
                    <a:lstStyle/>
                    <a:p>
                      <a:endParaRPr lang="en-US"/>
                    </a:p>
                  </a:txBody>
                  <a:tcPr/>
                </a:tc>
                <a:extLst>
                  <a:ext uri="{0D108BD9-81ED-4DB2-BD59-A6C34878D82A}">
                    <a16:rowId xmlns:a16="http://schemas.microsoft.com/office/drawing/2014/main" val="2510065143"/>
                  </a:ext>
                </a:extLst>
              </a:tr>
              <a:tr h="357810">
                <a:tc>
                  <a:txBody>
                    <a:bodyPr/>
                    <a:lstStyle/>
                    <a:p>
                      <a:r>
                        <a:rPr lang="en-US" dirty="0"/>
                        <a:t>Variable Elastic Modulus</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8145984"/>
                  </a:ext>
                </a:extLst>
              </a:tr>
              <a:tr h="357810">
                <a:tc>
                  <a:txBody>
                    <a:bodyPr/>
                    <a:lstStyle/>
                    <a:p>
                      <a:r>
                        <a:rPr lang="en-US" dirty="0"/>
                        <a:t>Bending</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843205"/>
                  </a:ext>
                </a:extLst>
              </a:tr>
              <a:tr h="357810">
                <a:tc>
                  <a:txBody>
                    <a:bodyPr/>
                    <a:lstStyle/>
                    <a:p>
                      <a:r>
                        <a:rPr lang="en-US" dirty="0"/>
                        <a:t>Stretching</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3154634227"/>
                  </a:ext>
                </a:extLst>
              </a:tr>
              <a:tr h="357810">
                <a:tc>
                  <a:txBody>
                    <a:bodyPr/>
                    <a:lstStyle/>
                    <a:p>
                      <a:r>
                        <a:rPr lang="en-US" dirty="0"/>
                        <a:t>Twisting</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421826248"/>
                  </a:ext>
                </a:extLst>
              </a:tr>
              <a:tr h="357810">
                <a:tc>
                  <a:txBody>
                    <a:bodyPr/>
                    <a:lstStyle/>
                    <a:p>
                      <a:r>
                        <a:rPr lang="en-US" dirty="0"/>
                        <a:t>Material sensitivity</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8649568"/>
                  </a:ext>
                </a:extLst>
              </a:tr>
              <a:tr h="357810">
                <a:tc>
                  <a:txBody>
                    <a:bodyPr/>
                    <a:lstStyle/>
                    <a:p>
                      <a:r>
                        <a:rPr lang="en-US" dirty="0"/>
                        <a:t>Actuation</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4149574"/>
                  </a:ext>
                </a:extLst>
              </a:tr>
              <a:tr h="357810">
                <a:tc>
                  <a:txBody>
                    <a:bodyPr/>
                    <a:lstStyle/>
                    <a:p>
                      <a:r>
                        <a:rPr lang="en-US" dirty="0"/>
                        <a:t>Unsymmetrical cross-section</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3239779"/>
                  </a:ext>
                </a:extLst>
              </a:tr>
            </a:tbl>
          </a:graphicData>
        </a:graphic>
      </p:graphicFrame>
      <p:pic>
        <p:nvPicPr>
          <p:cNvPr id="8" name="Graphic 7" descr="Checkmark with solid fill">
            <a:extLst>
              <a:ext uri="{FF2B5EF4-FFF2-40B4-BE49-F238E27FC236}">
                <a16:creationId xmlns:a16="http://schemas.microsoft.com/office/drawing/2014/main" id="{EA503AFB-60B3-F24D-87DE-8281098CEE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1323524"/>
            <a:ext cx="249827" cy="249827"/>
          </a:xfrm>
          <a:prstGeom prst="rect">
            <a:avLst/>
          </a:prstGeom>
        </p:spPr>
      </p:pic>
      <p:pic>
        <p:nvPicPr>
          <p:cNvPr id="11" name="Graphic 10" descr="Checkmark with solid fill">
            <a:extLst>
              <a:ext uri="{FF2B5EF4-FFF2-40B4-BE49-F238E27FC236}">
                <a16:creationId xmlns:a16="http://schemas.microsoft.com/office/drawing/2014/main" id="{266A2830-CB48-8B5A-FDCE-731CCF33C2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1349954"/>
            <a:ext cx="249827" cy="249827"/>
          </a:xfrm>
          <a:prstGeom prst="rect">
            <a:avLst/>
          </a:prstGeom>
        </p:spPr>
      </p:pic>
      <p:pic>
        <p:nvPicPr>
          <p:cNvPr id="12" name="Graphic 11" descr="Checkmark with solid fill">
            <a:extLst>
              <a:ext uri="{FF2B5EF4-FFF2-40B4-BE49-F238E27FC236}">
                <a16:creationId xmlns:a16="http://schemas.microsoft.com/office/drawing/2014/main" id="{35A2CE2E-E792-D9EC-40F6-D194BA34A7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1686380"/>
            <a:ext cx="249827" cy="249827"/>
          </a:xfrm>
          <a:prstGeom prst="rect">
            <a:avLst/>
          </a:prstGeom>
        </p:spPr>
      </p:pic>
      <p:pic>
        <p:nvPicPr>
          <p:cNvPr id="13" name="Graphic 12" descr="Close with solid fill">
            <a:extLst>
              <a:ext uri="{FF2B5EF4-FFF2-40B4-BE49-F238E27FC236}">
                <a16:creationId xmlns:a16="http://schemas.microsoft.com/office/drawing/2014/main" id="{E987EC09-25C7-B770-0DAE-CC2ABE3BE8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326" y="1707108"/>
            <a:ext cx="249826" cy="249826"/>
          </a:xfrm>
          <a:prstGeom prst="rect">
            <a:avLst/>
          </a:prstGeom>
        </p:spPr>
      </p:pic>
      <p:pic>
        <p:nvPicPr>
          <p:cNvPr id="14" name="Graphic 13" descr="Checkmark with solid fill">
            <a:extLst>
              <a:ext uri="{FF2B5EF4-FFF2-40B4-BE49-F238E27FC236}">
                <a16:creationId xmlns:a16="http://schemas.microsoft.com/office/drawing/2014/main" id="{3C579329-734C-1463-BD8F-3D27A73030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2049236"/>
            <a:ext cx="249827" cy="249827"/>
          </a:xfrm>
          <a:prstGeom prst="rect">
            <a:avLst/>
          </a:prstGeom>
        </p:spPr>
      </p:pic>
      <p:pic>
        <p:nvPicPr>
          <p:cNvPr id="15" name="Graphic 14" descr="Checkmark with solid fill">
            <a:extLst>
              <a:ext uri="{FF2B5EF4-FFF2-40B4-BE49-F238E27FC236}">
                <a16:creationId xmlns:a16="http://schemas.microsoft.com/office/drawing/2014/main" id="{EF722094-4FAC-A9B8-7878-7058AAAFD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2421414"/>
            <a:ext cx="249827" cy="249827"/>
          </a:xfrm>
          <a:prstGeom prst="rect">
            <a:avLst/>
          </a:prstGeom>
        </p:spPr>
      </p:pic>
      <p:pic>
        <p:nvPicPr>
          <p:cNvPr id="16" name="Graphic 15" descr="Close with solid fill">
            <a:extLst>
              <a:ext uri="{FF2B5EF4-FFF2-40B4-BE49-F238E27FC236}">
                <a16:creationId xmlns:a16="http://schemas.microsoft.com/office/drawing/2014/main" id="{6390A015-FAA8-9123-9421-5E3C212FCD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6984" y="2774948"/>
            <a:ext cx="249826" cy="249826"/>
          </a:xfrm>
          <a:prstGeom prst="rect">
            <a:avLst/>
          </a:prstGeom>
        </p:spPr>
      </p:pic>
      <p:pic>
        <p:nvPicPr>
          <p:cNvPr id="17" name="Graphic 16" descr="Close with solid fill">
            <a:extLst>
              <a:ext uri="{FF2B5EF4-FFF2-40B4-BE49-F238E27FC236}">
                <a16:creationId xmlns:a16="http://schemas.microsoft.com/office/drawing/2014/main" id="{830162DE-9519-3765-A964-DFAB5E8AA7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6984" y="3137803"/>
            <a:ext cx="249826" cy="249826"/>
          </a:xfrm>
          <a:prstGeom prst="rect">
            <a:avLst/>
          </a:prstGeom>
        </p:spPr>
      </p:pic>
      <p:pic>
        <p:nvPicPr>
          <p:cNvPr id="18" name="Graphic 17" descr="Checkmark with solid fill">
            <a:extLst>
              <a:ext uri="{FF2B5EF4-FFF2-40B4-BE49-F238E27FC236}">
                <a16:creationId xmlns:a16="http://schemas.microsoft.com/office/drawing/2014/main" id="{AE21CDFD-ECCC-A22B-3F66-C030C0CF13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3135722"/>
            <a:ext cx="249827" cy="249827"/>
          </a:xfrm>
          <a:prstGeom prst="rect">
            <a:avLst/>
          </a:prstGeom>
        </p:spPr>
      </p:pic>
      <p:pic>
        <p:nvPicPr>
          <p:cNvPr id="19" name="Graphic 18" descr="Checkmark with solid fill">
            <a:extLst>
              <a:ext uri="{FF2B5EF4-FFF2-40B4-BE49-F238E27FC236}">
                <a16:creationId xmlns:a16="http://schemas.microsoft.com/office/drawing/2014/main" id="{0A987FDF-6A98-7EE2-0B0F-91C00D3AF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2778568"/>
            <a:ext cx="249827" cy="249827"/>
          </a:xfrm>
          <a:prstGeom prst="rect">
            <a:avLst/>
          </a:prstGeom>
        </p:spPr>
      </p:pic>
      <p:pic>
        <p:nvPicPr>
          <p:cNvPr id="20" name="Graphic 19" descr="Checkmark with solid fill">
            <a:extLst>
              <a:ext uri="{FF2B5EF4-FFF2-40B4-BE49-F238E27FC236}">
                <a16:creationId xmlns:a16="http://schemas.microsoft.com/office/drawing/2014/main" id="{0A3B3F35-2332-4395-70B3-802A9EF0AC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3500658"/>
            <a:ext cx="249827" cy="249827"/>
          </a:xfrm>
          <a:prstGeom prst="rect">
            <a:avLst/>
          </a:prstGeom>
        </p:spPr>
      </p:pic>
      <p:pic>
        <p:nvPicPr>
          <p:cNvPr id="21" name="Graphic 20" descr="Close with solid fill">
            <a:extLst>
              <a:ext uri="{FF2B5EF4-FFF2-40B4-BE49-F238E27FC236}">
                <a16:creationId xmlns:a16="http://schemas.microsoft.com/office/drawing/2014/main" id="{CED29BF4-4124-2AC4-0C1F-E40CD259A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326" y="4207184"/>
            <a:ext cx="249826" cy="249826"/>
          </a:xfrm>
          <a:prstGeom prst="rect">
            <a:avLst/>
          </a:prstGeom>
        </p:spPr>
      </p:pic>
      <p:pic>
        <p:nvPicPr>
          <p:cNvPr id="22" name="Graphic 21" descr="Checkmark with solid fill">
            <a:extLst>
              <a:ext uri="{FF2B5EF4-FFF2-40B4-BE49-F238E27FC236}">
                <a16:creationId xmlns:a16="http://schemas.microsoft.com/office/drawing/2014/main" id="{B45F42B2-4771-CFF1-45EB-30392B522D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3863514"/>
            <a:ext cx="249827" cy="249827"/>
          </a:xfrm>
          <a:prstGeom prst="rect">
            <a:avLst/>
          </a:prstGeom>
        </p:spPr>
      </p:pic>
      <p:pic>
        <p:nvPicPr>
          <p:cNvPr id="23" name="Graphic 22" descr="Checkmark with solid fill">
            <a:extLst>
              <a:ext uri="{FF2B5EF4-FFF2-40B4-BE49-F238E27FC236}">
                <a16:creationId xmlns:a16="http://schemas.microsoft.com/office/drawing/2014/main" id="{2A6D1611-2A3C-7F76-2125-E0D59C262D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3850030"/>
            <a:ext cx="249827" cy="249827"/>
          </a:xfrm>
          <a:prstGeom prst="rect">
            <a:avLst/>
          </a:prstGeom>
        </p:spPr>
      </p:pic>
      <p:pic>
        <p:nvPicPr>
          <p:cNvPr id="24" name="Graphic 23" descr="Checkmark with solid fill">
            <a:extLst>
              <a:ext uri="{FF2B5EF4-FFF2-40B4-BE49-F238E27FC236}">
                <a16:creationId xmlns:a16="http://schemas.microsoft.com/office/drawing/2014/main" id="{BDA1D579-CAA5-2260-C778-E61848EC2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2412092"/>
            <a:ext cx="249827" cy="249827"/>
          </a:xfrm>
          <a:prstGeom prst="rect">
            <a:avLst/>
          </a:prstGeom>
        </p:spPr>
      </p:pic>
      <p:pic>
        <p:nvPicPr>
          <p:cNvPr id="25" name="Graphic 24" descr="Checkmark with solid fill">
            <a:extLst>
              <a:ext uri="{FF2B5EF4-FFF2-40B4-BE49-F238E27FC236}">
                <a16:creationId xmlns:a16="http://schemas.microsoft.com/office/drawing/2014/main" id="{1C6AE074-8135-90FF-B9E3-34529EACB7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9326" y="3492876"/>
            <a:ext cx="249827" cy="249827"/>
          </a:xfrm>
          <a:prstGeom prst="rect">
            <a:avLst/>
          </a:prstGeom>
        </p:spPr>
      </p:pic>
      <p:pic>
        <p:nvPicPr>
          <p:cNvPr id="26" name="Graphic 25" descr="Checkmark with solid fill">
            <a:extLst>
              <a:ext uri="{FF2B5EF4-FFF2-40B4-BE49-F238E27FC236}">
                <a16:creationId xmlns:a16="http://schemas.microsoft.com/office/drawing/2014/main" id="{047E26C8-0D12-4988-0A41-95EE2F4E3D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984" y="4226367"/>
            <a:ext cx="249827" cy="249827"/>
          </a:xfrm>
          <a:prstGeom prst="rect">
            <a:avLst/>
          </a:prstGeom>
        </p:spPr>
      </p:pic>
      <p:pic>
        <p:nvPicPr>
          <p:cNvPr id="28" name="Graphic 27" descr="Close with solid fill">
            <a:extLst>
              <a:ext uri="{FF2B5EF4-FFF2-40B4-BE49-F238E27FC236}">
                <a16:creationId xmlns:a16="http://schemas.microsoft.com/office/drawing/2014/main" id="{7AFE803A-F26B-A452-C643-10B71A0033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9326" y="2064261"/>
            <a:ext cx="249826" cy="249826"/>
          </a:xfrm>
          <a:prstGeom prst="rect">
            <a:avLst/>
          </a:prstGeom>
        </p:spPr>
      </p:pic>
    </p:spTree>
    <p:extLst>
      <p:ext uri="{BB962C8B-B14F-4D97-AF65-F5344CB8AC3E}">
        <p14:creationId xmlns:p14="http://schemas.microsoft.com/office/powerpoint/2010/main" val="9047277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E3587-49A1-FBE1-8DAC-38BDA8D288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04A68-15E2-9B71-493C-CC77A48CDB95}"/>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3" name="Title 2">
            <a:extLst>
              <a:ext uri="{FF2B5EF4-FFF2-40B4-BE49-F238E27FC236}">
                <a16:creationId xmlns:a16="http://schemas.microsoft.com/office/drawing/2014/main" id="{40A05F6B-8977-E3D5-0125-7EF7E6D7B1FD}"/>
              </a:ext>
            </a:extLst>
          </p:cNvPr>
          <p:cNvSpPr>
            <a:spLocks noGrp="1"/>
          </p:cNvSpPr>
          <p:nvPr>
            <p:ph type="title"/>
          </p:nvPr>
        </p:nvSpPr>
        <p:spPr/>
        <p:txBody>
          <a:bodyPr/>
          <a:lstStyle/>
          <a:p>
            <a:r>
              <a:rPr lang="en-US" dirty="0"/>
              <a:t>Methods</a:t>
            </a:r>
          </a:p>
        </p:txBody>
      </p:sp>
      <p:sp>
        <p:nvSpPr>
          <p:cNvPr id="5" name="Text Placeholder 4">
            <a:extLst>
              <a:ext uri="{FF2B5EF4-FFF2-40B4-BE49-F238E27FC236}">
                <a16:creationId xmlns:a16="http://schemas.microsoft.com/office/drawing/2014/main" id="{EDCF450B-E072-F1AD-BCF1-AACDB1DB9B7A}"/>
              </a:ext>
            </a:extLst>
          </p:cNvPr>
          <p:cNvSpPr>
            <a:spLocks noGrp="1"/>
          </p:cNvSpPr>
          <p:nvPr>
            <p:ph type="body" sz="quarter" idx="12"/>
          </p:nvPr>
        </p:nvSpPr>
        <p:spPr>
          <a:xfrm>
            <a:off x="4953240" y="958914"/>
            <a:ext cx="3733560" cy="4062651"/>
          </a:xfrm>
        </p:spPr>
        <p:txBody>
          <a:bodyPr/>
          <a:lstStyle/>
          <a:p>
            <a:r>
              <a:rPr lang="en-US" sz="1600" dirty="0">
                <a:solidFill>
                  <a:srgbClr val="58595B"/>
                </a:solidFill>
                <a:latin typeface="Calibri" panose="020F0502020204030204" pitchFamily="34" charset="0"/>
              </a:rPr>
              <a:t>Gripper modelled as </a:t>
            </a:r>
            <a:r>
              <a:rPr lang="en-US" sz="1600" i="1" dirty="0">
                <a:solidFill>
                  <a:srgbClr val="58595B"/>
                </a:solidFill>
                <a:latin typeface="Calibri" panose="020F0502020204030204" pitchFamily="34" charset="0"/>
              </a:rPr>
              <a:t>20 </a:t>
            </a:r>
            <a:r>
              <a:rPr lang="en-US" sz="1600" dirty="0">
                <a:solidFill>
                  <a:srgbClr val="58595B"/>
                </a:solidFill>
                <a:latin typeface="Calibri" panose="020F0502020204030204" pitchFamily="34" charset="0"/>
              </a:rPr>
              <a:t>nodes connected by </a:t>
            </a:r>
            <a:r>
              <a:rPr lang="en-US" sz="1600" i="1" dirty="0">
                <a:solidFill>
                  <a:srgbClr val="58595B"/>
                </a:solidFill>
                <a:latin typeface="Calibri" panose="020F0502020204030204" pitchFamily="34" charset="0"/>
              </a:rPr>
              <a:t>19</a:t>
            </a:r>
            <a:r>
              <a:rPr lang="en-US" sz="1600" dirty="0">
                <a:solidFill>
                  <a:srgbClr val="58595B"/>
                </a:solidFill>
                <a:latin typeface="Calibri" panose="020F0502020204030204" pitchFamily="34" charset="0"/>
              </a:rPr>
              <a:t> edges, with first two nodes fixed:</a:t>
            </a:r>
          </a:p>
          <a:p>
            <a:pPr marL="171450" indent="-171450">
              <a:buFont typeface="Arial" panose="020B0604020202020204" pitchFamily="34" charset="0"/>
              <a:buChar char="•"/>
            </a:pPr>
            <a:r>
              <a:rPr lang="en-US" sz="1600" dirty="0">
                <a:solidFill>
                  <a:srgbClr val="58595B"/>
                </a:solidFill>
                <a:latin typeface="Calibri" panose="020F0502020204030204" pitchFamily="34" charset="0"/>
              </a:rPr>
              <a:t>Analogous to discrete elastic cantilever beam in viscous medium</a:t>
            </a:r>
          </a:p>
          <a:p>
            <a:pPr marL="171450" indent="-171450">
              <a:buFont typeface="Arial" panose="020B0604020202020204" pitchFamily="34" charset="0"/>
              <a:buChar char="•"/>
            </a:pPr>
            <a:r>
              <a:rPr lang="en-US" sz="1600" dirty="0">
                <a:solidFill>
                  <a:srgbClr val="58595B"/>
                </a:solidFill>
                <a:latin typeface="Calibri" panose="020F0502020204030204" pitchFamily="34" charset="0"/>
              </a:rPr>
              <a:t>I</a:t>
            </a:r>
            <a:r>
              <a:rPr lang="en-US" sz="1600" dirty="0">
                <a:solidFill>
                  <a:srgbClr val="58595B"/>
                </a:solidFill>
                <a:effectLst/>
                <a:latin typeface="Calibri" panose="020F0502020204030204" pitchFamily="34" charset="0"/>
              </a:rPr>
              <a:t>mplicit treatment of the elasticity</a:t>
            </a:r>
            <a:endParaRPr lang="en-US" sz="1600" dirty="0">
              <a:solidFill>
                <a:srgbClr val="58595B"/>
              </a:solidFill>
              <a:latin typeface="Calibri" panose="020F0502020204030204" pitchFamily="34" charset="0"/>
            </a:endParaRPr>
          </a:p>
          <a:p>
            <a:r>
              <a:rPr lang="en-US" sz="1600" b="1" dirty="0">
                <a:solidFill>
                  <a:srgbClr val="58595B"/>
                </a:solidFill>
                <a:latin typeface="Calibri" panose="020F0502020204030204" pitchFamily="34" charset="0"/>
              </a:rPr>
              <a:t>Forces:</a:t>
            </a: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Elastic force </a:t>
            </a:r>
            <a:r>
              <a:rPr lang="en-US" sz="1600" dirty="0">
                <a:solidFill>
                  <a:srgbClr val="58595B"/>
                </a:solidFill>
                <a:effectLst/>
                <a:latin typeface="Calibri" panose="020F0502020204030204" pitchFamily="34" charset="0"/>
              </a:rPr>
              <a:t>– from local elastic bending, stretching and twisting energy at each discrete node</a:t>
            </a: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Inertial force </a:t>
            </a:r>
            <a:r>
              <a:rPr lang="en-US" sz="1600" dirty="0">
                <a:solidFill>
                  <a:srgbClr val="58595B"/>
                </a:solidFill>
                <a:effectLst/>
                <a:latin typeface="Calibri" panose="020F0502020204030204" pitchFamily="34" charset="0"/>
              </a:rPr>
              <a:t>– the mass of the actuator is distributed as point masses at different nodes</a:t>
            </a:r>
            <a:endParaRPr lang="en-US" sz="1600" dirty="0">
              <a:solidFill>
                <a:srgbClr val="58595B"/>
              </a:solidFill>
              <a:latin typeface="Calibri" panose="020F0502020204030204" pitchFamily="34" charset="0"/>
            </a:endParaRPr>
          </a:p>
          <a:p>
            <a:pPr marL="171450" indent="-171450">
              <a:buFont typeface="Arial" panose="020B0604020202020204" pitchFamily="34" charset="0"/>
              <a:buChar char="•"/>
            </a:pPr>
            <a:r>
              <a:rPr lang="en-US" sz="1600" b="1" dirty="0">
                <a:solidFill>
                  <a:srgbClr val="58595B"/>
                </a:solidFill>
                <a:effectLst/>
                <a:latin typeface="Calibri" panose="020F0502020204030204" pitchFamily="34" charset="0"/>
              </a:rPr>
              <a:t>External force </a:t>
            </a:r>
            <a:r>
              <a:rPr lang="en-US" sz="1600" dirty="0">
                <a:solidFill>
                  <a:srgbClr val="58595B"/>
                </a:solidFill>
                <a:effectLst/>
                <a:latin typeface="Calibri" panose="020F0502020204030204" pitchFamily="34" charset="0"/>
              </a:rPr>
              <a:t>– gravitational force and viscous force from water</a:t>
            </a:r>
            <a:endParaRPr lang="en-US" sz="3600" dirty="0">
              <a:solidFill>
                <a:srgbClr val="58595B"/>
              </a:solidFill>
            </a:endParaRPr>
          </a:p>
        </p:txBody>
      </p:sp>
      <p:pic>
        <p:nvPicPr>
          <p:cNvPr id="7" name="Picture 6">
            <a:extLst>
              <a:ext uri="{FF2B5EF4-FFF2-40B4-BE49-F238E27FC236}">
                <a16:creationId xmlns:a16="http://schemas.microsoft.com/office/drawing/2014/main" id="{5E5F829E-5021-6508-A3E2-B1454A90650A}"/>
              </a:ext>
            </a:extLst>
          </p:cNvPr>
          <p:cNvPicPr>
            <a:picLocks noChangeAspect="1"/>
          </p:cNvPicPr>
          <p:nvPr/>
        </p:nvPicPr>
        <p:blipFill>
          <a:blip r:embed="rId3"/>
          <a:srcRect b="51482"/>
          <a:stretch/>
        </p:blipFill>
        <p:spPr>
          <a:xfrm>
            <a:off x="640079" y="1019874"/>
            <a:ext cx="4071258" cy="1526111"/>
          </a:xfrm>
          <a:prstGeom prst="rect">
            <a:avLst/>
          </a:prstGeom>
        </p:spPr>
      </p:pic>
      <p:sp>
        <p:nvSpPr>
          <p:cNvPr id="4" name="Rectangle 3">
            <a:extLst>
              <a:ext uri="{FF2B5EF4-FFF2-40B4-BE49-F238E27FC236}">
                <a16:creationId xmlns:a16="http://schemas.microsoft.com/office/drawing/2014/main" id="{616DA6DD-BBD3-6ECE-88E3-8D11EB189376}"/>
              </a:ext>
            </a:extLst>
          </p:cNvPr>
          <p:cNvSpPr/>
          <p:nvPr/>
        </p:nvSpPr>
        <p:spPr>
          <a:xfrm>
            <a:off x="1625600" y="2633132"/>
            <a:ext cx="2277533" cy="1524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FDDC32CA-8985-46E3-024F-51D9069F9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707" y="2510367"/>
            <a:ext cx="2043431" cy="20434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DFD1E58-A4DE-5F6D-A81E-AA239238B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78" y="2510367"/>
            <a:ext cx="2094042" cy="207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673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C59D81-8179-5EF4-FC80-6E1A3BBEF86F}"/>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3" name="Title 2">
            <a:extLst>
              <a:ext uri="{FF2B5EF4-FFF2-40B4-BE49-F238E27FC236}">
                <a16:creationId xmlns:a16="http://schemas.microsoft.com/office/drawing/2014/main" id="{5FE1DB01-6FEB-21CF-1D3A-2F13A00D0791}"/>
              </a:ext>
            </a:extLst>
          </p:cNvPr>
          <p:cNvSpPr>
            <a:spLocks noGrp="1"/>
          </p:cNvSpPr>
          <p:nvPr>
            <p:ph type="title"/>
          </p:nvPr>
        </p:nvSpPr>
        <p:spPr/>
        <p:txBody>
          <a:bodyPr/>
          <a:lstStyle/>
          <a:p>
            <a:r>
              <a:rPr lang="en-US" dirty="0"/>
              <a:t>Model Setup</a:t>
            </a:r>
          </a:p>
        </p:txBody>
      </p:sp>
      <p:sp>
        <p:nvSpPr>
          <p:cNvPr id="7" name="Text Placeholder 4">
            <a:extLst>
              <a:ext uri="{FF2B5EF4-FFF2-40B4-BE49-F238E27FC236}">
                <a16:creationId xmlns:a16="http://schemas.microsoft.com/office/drawing/2014/main" id="{FB3FDCF3-F1FF-A6F4-80CB-99DDE703974A}"/>
              </a:ext>
            </a:extLst>
          </p:cNvPr>
          <p:cNvSpPr>
            <a:spLocks noGrp="1"/>
          </p:cNvSpPr>
          <p:nvPr>
            <p:ph type="body" sz="quarter" idx="12"/>
          </p:nvPr>
        </p:nvSpPr>
        <p:spPr>
          <a:xfrm>
            <a:off x="4259180" y="1082460"/>
            <a:ext cx="4153300" cy="2975173"/>
          </a:xfrm>
        </p:spPr>
        <p:txBody>
          <a:bodyPr/>
          <a:lstStyle/>
          <a:p>
            <a:r>
              <a:rPr lang="en-US" sz="1600" dirty="0">
                <a:solidFill>
                  <a:srgbClr val="58595B"/>
                </a:solidFill>
                <a:effectLst/>
                <a:latin typeface="Calibri" panose="020F0502020204030204" pitchFamily="34" charset="0"/>
              </a:rPr>
              <a:t>Each actuator finger:</a:t>
            </a:r>
          </a:p>
          <a:p>
            <a:pPr marL="342900" indent="-342900">
              <a:buFont typeface="+mj-lt"/>
              <a:buAutoNum type="arabicPeriod"/>
            </a:pPr>
            <a:r>
              <a:rPr lang="en-US" sz="1600" dirty="0">
                <a:solidFill>
                  <a:srgbClr val="58595B"/>
                </a:solidFill>
                <a:latin typeface="Calibri" panose="020F0502020204030204" pitchFamily="34" charset="0"/>
              </a:rPr>
              <a:t>Is 20 cm long with 2 cm cross-sectional radius</a:t>
            </a:r>
          </a:p>
          <a:p>
            <a:pPr marL="342900" indent="-342900">
              <a:buFont typeface="+mj-lt"/>
              <a:buAutoNum type="arabicPeriod"/>
            </a:pPr>
            <a:r>
              <a:rPr lang="en-US" sz="1600" dirty="0">
                <a:solidFill>
                  <a:srgbClr val="58595B"/>
                </a:solidFill>
                <a:latin typeface="Calibri" panose="020F0502020204030204" pitchFamily="34" charset="0"/>
              </a:rPr>
              <a:t>Uses a constant elastic stiffness</a:t>
            </a:r>
          </a:p>
          <a:p>
            <a:pPr marL="342900" indent="-342900">
              <a:buFont typeface="+mj-lt"/>
              <a:buAutoNum type="arabicPeriod"/>
            </a:pPr>
            <a:r>
              <a:rPr lang="en-US" sz="1600" dirty="0">
                <a:solidFill>
                  <a:srgbClr val="58595B"/>
                </a:solidFill>
                <a:effectLst/>
                <a:latin typeface="Calibri" panose="020F0502020204030204" pitchFamily="34" charset="0"/>
              </a:rPr>
              <a:t>Is initial</a:t>
            </a:r>
            <a:r>
              <a:rPr lang="en-US" sz="1600" dirty="0">
                <a:solidFill>
                  <a:srgbClr val="58595B"/>
                </a:solidFill>
                <a:latin typeface="Calibri" panose="020F0502020204030204" pitchFamily="34" charset="0"/>
              </a:rPr>
              <a:t>ly in a straight rod configuration</a:t>
            </a:r>
            <a:endParaRPr lang="en-US" sz="1600" dirty="0">
              <a:solidFill>
                <a:srgbClr val="58595B"/>
              </a:solidFill>
              <a:effectLst/>
              <a:latin typeface="Calibri" panose="020F0502020204030204" pitchFamily="34" charset="0"/>
            </a:endParaRPr>
          </a:p>
          <a:p>
            <a:pPr marL="342900" indent="-342900">
              <a:buFont typeface="+mj-lt"/>
              <a:buAutoNum type="arabicPeriod"/>
            </a:pPr>
            <a:r>
              <a:rPr lang="en-US" sz="1600" dirty="0">
                <a:solidFill>
                  <a:srgbClr val="58595B"/>
                </a:solidFill>
                <a:latin typeface="Calibri" panose="020F0502020204030204" pitchFamily="34" charset="0"/>
              </a:rPr>
              <a:t>Has </a:t>
            </a:r>
            <a:r>
              <a:rPr lang="en-US" sz="1600" dirty="0">
                <a:solidFill>
                  <a:srgbClr val="58595B"/>
                </a:solidFill>
                <a:effectLst/>
                <a:latin typeface="Calibri" panose="020F0502020204030204" pitchFamily="34" charset="0"/>
              </a:rPr>
              <a:t>material properties of Elastosil MA 4601 &amp; soft translucent hyper-elastic silicone in water</a:t>
            </a:r>
          </a:p>
          <a:p>
            <a:pPr marL="342900" indent="-342900">
              <a:buFont typeface="+mj-lt"/>
              <a:buAutoNum type="arabicPeriod"/>
            </a:pPr>
            <a:r>
              <a:rPr lang="en-US" sz="1600" dirty="0">
                <a:solidFill>
                  <a:srgbClr val="58595B"/>
                </a:solidFill>
                <a:effectLst/>
                <a:latin typeface="Calibri" panose="020F0502020204030204" pitchFamily="34" charset="0"/>
              </a:rPr>
              <a:t>Has constant Elastic modulus calculated based on experimental bending angle and blocking force data with pressure from literature</a:t>
            </a:r>
          </a:p>
        </p:txBody>
      </p:sp>
      <p:pic>
        <p:nvPicPr>
          <p:cNvPr id="4" name="three_rods_simulation (13)">
            <a:hlinkClick r:id="" action="ppaction://media"/>
            <a:extLst>
              <a:ext uri="{FF2B5EF4-FFF2-40B4-BE49-F238E27FC236}">
                <a16:creationId xmlns:a16="http://schemas.microsoft.com/office/drawing/2014/main" id="{8F30C363-BA1D-F6D1-7C75-B4B06B985CBF}"/>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l="15062" r="8809"/>
          <a:stretch/>
        </p:blipFill>
        <p:spPr>
          <a:xfrm>
            <a:off x="640078" y="1082460"/>
            <a:ext cx="3619101" cy="3565418"/>
          </a:xfrm>
          <a:prstGeom prst="rect">
            <a:avLst/>
          </a:prstGeom>
        </p:spPr>
      </p:pic>
    </p:spTree>
    <p:extLst>
      <p:ext uri="{BB962C8B-B14F-4D97-AF65-F5344CB8AC3E}">
        <p14:creationId xmlns:p14="http://schemas.microsoft.com/office/powerpoint/2010/main" val="32987579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2BE8DF-07DE-B170-4651-B7AEE6FCEB44}"/>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3" name="Title 2">
            <a:extLst>
              <a:ext uri="{FF2B5EF4-FFF2-40B4-BE49-F238E27FC236}">
                <a16:creationId xmlns:a16="http://schemas.microsoft.com/office/drawing/2014/main" id="{91E70F82-88DD-94F4-A0AF-BC8E8C89BA06}"/>
              </a:ext>
            </a:extLst>
          </p:cNvPr>
          <p:cNvSpPr>
            <a:spLocks noGrp="1"/>
          </p:cNvSpPr>
          <p:nvPr>
            <p:ph type="title"/>
          </p:nvPr>
        </p:nvSpPr>
        <p:spPr/>
        <p:txBody>
          <a:bodyPr/>
          <a:lstStyle/>
          <a:p>
            <a:r>
              <a:rPr lang="en-US" dirty="0"/>
              <a:t>Gripper Motion Simulation</a:t>
            </a:r>
          </a:p>
        </p:txBody>
      </p:sp>
      <p:pic>
        <p:nvPicPr>
          <p:cNvPr id="6" name="three_rods_underwater">
            <a:hlinkClick r:id="" action="ppaction://media"/>
            <a:extLst>
              <a:ext uri="{FF2B5EF4-FFF2-40B4-BE49-F238E27FC236}">
                <a16:creationId xmlns:a16="http://schemas.microsoft.com/office/drawing/2014/main" id="{811040D3-D76D-8D40-1205-34D5698EEDB9}"/>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l="18964" t="7380" r="12107" b="5715"/>
          <a:stretch/>
        </p:blipFill>
        <p:spPr>
          <a:xfrm>
            <a:off x="348343" y="1744750"/>
            <a:ext cx="2541045" cy="240280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6DFB5E-31BB-6977-F467-9FAFEBDAD6D2}"/>
                  </a:ext>
                </a:extLst>
              </p:cNvPr>
              <p:cNvSpPr txBox="1"/>
              <p:nvPr/>
            </p:nvSpPr>
            <p:spPr>
              <a:xfrm>
                <a:off x="470261" y="975044"/>
                <a:ext cx="8112035" cy="687368"/>
              </a:xfrm>
              <a:prstGeom prst="rect">
                <a:avLst/>
              </a:prstGeom>
              <a:noFill/>
            </p:spPr>
            <p:txBody>
              <a:bodyPr wrap="square">
                <a:spAutoFit/>
              </a:bodyPr>
              <a:lstStyle/>
              <a:p>
                <a:pPr marL="342900" indent="-342900">
                  <a:spcBef>
                    <a:spcPts val="750"/>
                  </a:spcBef>
                  <a:buFont typeface="+mj-lt"/>
                  <a:buAutoNum type="arabicPeriod"/>
                </a:pPr>
                <a:r>
                  <a:rPr lang="en-US" sz="1600" dirty="0">
                    <a:solidFill>
                      <a:srgbClr val="58595B"/>
                    </a:solidFill>
                    <a:effectLst/>
                    <a:latin typeface="Calibri" panose="020F0502020204030204" pitchFamily="34" charset="0"/>
                  </a:rPr>
                  <a:t>Total simulation time of 1 sec with 0.01 sec time step size</a:t>
                </a:r>
              </a:p>
              <a:p>
                <a:pPr marL="342900" indent="-342900">
                  <a:spcBef>
                    <a:spcPts val="750"/>
                  </a:spcBef>
                  <a:buFont typeface="+mj-lt"/>
                  <a:buAutoNum type="arabicPeriod"/>
                </a:pPr>
                <a:r>
                  <a:rPr lang="en-US" sz="1600" dirty="0">
                    <a:solidFill>
                      <a:srgbClr val="58595B"/>
                    </a:solidFill>
                    <a:latin typeface="Calibri" panose="020F0502020204030204" pitchFamily="34" charset="0"/>
                  </a:rPr>
                  <a:t>Smooth Actuation – varying natural curvature with time </a:t>
                </a:r>
                <a14:m>
                  <m:oMath xmlns:m="http://schemas.openxmlformats.org/officeDocument/2006/math">
                    <m:r>
                      <a:rPr lang="en-US" sz="1600" b="0" i="0" smtClean="0">
                        <a:solidFill>
                          <a:srgbClr val="58595B"/>
                        </a:solidFill>
                        <a:latin typeface="Cambria Math" panose="02040503050406030204" pitchFamily="18" charset="0"/>
                      </a:rPr>
                      <m:t>(</m:t>
                    </m:r>
                    <m:acc>
                      <m:accPr>
                        <m:chr m:val="̅"/>
                        <m:ctrlPr>
                          <a:rPr lang="en-US" sz="1600" i="1" smtClean="0">
                            <a:solidFill>
                              <a:srgbClr val="58595B"/>
                            </a:solidFill>
                            <a:latin typeface="Cambria Math" panose="02040503050406030204" pitchFamily="18" charset="0"/>
                          </a:rPr>
                        </m:ctrlPr>
                      </m:accPr>
                      <m:e>
                        <m:r>
                          <a:rPr lang="en-US" sz="1600" b="0" i="1" smtClean="0">
                            <a:solidFill>
                              <a:srgbClr val="58595B"/>
                            </a:solidFill>
                            <a:latin typeface="Cambria Math" panose="02040503050406030204" pitchFamily="18" charset="0"/>
                          </a:rPr>
                          <m:t>𝜅</m:t>
                        </m:r>
                      </m:e>
                    </m:acc>
                    <m:r>
                      <a:rPr lang="en-US" sz="1600" b="0" i="1" smtClean="0">
                        <a:solidFill>
                          <a:srgbClr val="58595B"/>
                        </a:solidFill>
                        <a:latin typeface="Cambria Math" panose="02040503050406030204" pitchFamily="18" charset="0"/>
                      </a:rPr>
                      <m:t>=−0.15 ∗</m:t>
                    </m:r>
                    <m:r>
                      <a:rPr lang="en-US" sz="1600" b="0" i="1" smtClean="0">
                        <a:solidFill>
                          <a:srgbClr val="58595B"/>
                        </a:solidFill>
                        <a:latin typeface="Cambria Math" panose="02040503050406030204" pitchFamily="18" charset="0"/>
                      </a:rPr>
                      <m:t>𝑐𝑡𝑖𝑚𝑒</m:t>
                    </m:r>
                    <m:r>
                      <a:rPr lang="en-US" sz="1600" b="0" i="1" smtClean="0">
                        <a:solidFill>
                          <a:srgbClr val="58595B"/>
                        </a:solidFill>
                        <a:latin typeface="Cambria Math" panose="02040503050406030204" pitchFamily="18" charset="0"/>
                      </a:rPr>
                      <m:t>)</m:t>
                    </m:r>
                  </m:oMath>
                </a14:m>
                <a:endParaRPr lang="en-US" sz="1600" dirty="0">
                  <a:solidFill>
                    <a:srgbClr val="58595B"/>
                  </a:solidFill>
                  <a:latin typeface="Calibri" panose="020F0502020204030204" pitchFamily="34" charset="0"/>
                </a:endParaRPr>
              </a:p>
            </p:txBody>
          </p:sp>
        </mc:Choice>
        <mc:Fallback xmlns="">
          <p:sp>
            <p:nvSpPr>
              <p:cNvPr id="8" name="TextBox 7">
                <a:extLst>
                  <a:ext uri="{FF2B5EF4-FFF2-40B4-BE49-F238E27FC236}">
                    <a16:creationId xmlns:a16="http://schemas.microsoft.com/office/drawing/2014/main" id="{986DFB5E-31BB-6977-F467-9FAFEBDAD6D2}"/>
                  </a:ext>
                </a:extLst>
              </p:cNvPr>
              <p:cNvSpPr txBox="1">
                <a:spLocks noRot="1" noChangeAspect="1" noMove="1" noResize="1" noEditPoints="1" noAdjustHandles="1" noChangeArrowheads="1" noChangeShapeType="1" noTextEdit="1"/>
              </p:cNvSpPr>
              <p:nvPr/>
            </p:nvSpPr>
            <p:spPr>
              <a:xfrm>
                <a:off x="470261" y="975044"/>
                <a:ext cx="8112035" cy="687368"/>
              </a:xfrm>
              <a:prstGeom prst="rect">
                <a:avLst/>
              </a:prstGeom>
              <a:blipFill>
                <a:blip r:embed="rId5"/>
                <a:stretch>
                  <a:fillRect l="-313" t="-1786" b="-8929"/>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C235B079-B968-CBE8-D801-3A07653630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453"/>
          <a:stretch/>
        </p:blipFill>
        <p:spPr bwMode="auto">
          <a:xfrm>
            <a:off x="3156433" y="1760523"/>
            <a:ext cx="2763580" cy="26571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A348EE4-3A88-25E7-9BF9-29EA5E0A88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2122" y="1760523"/>
            <a:ext cx="2936255" cy="21499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340B1A-4647-BE73-36C4-9D855C3EFE03}"/>
              </a:ext>
            </a:extLst>
          </p:cNvPr>
          <p:cNvSpPr txBox="1"/>
          <p:nvPr/>
        </p:nvSpPr>
        <p:spPr>
          <a:xfrm>
            <a:off x="250715" y="4294171"/>
            <a:ext cx="2436564" cy="215444"/>
          </a:xfrm>
          <a:prstGeom prst="rect">
            <a:avLst/>
          </a:prstGeom>
          <a:noFill/>
        </p:spPr>
        <p:txBody>
          <a:bodyPr wrap="none" lIns="0" tIns="0" rIns="0" bIns="0" rtlCol="0">
            <a:spAutoFit/>
          </a:bodyPr>
          <a:lstStyle/>
          <a:p>
            <a:pPr algn="l"/>
            <a:r>
              <a:rPr lang="en-US" sz="1400" dirty="0"/>
              <a:t>Actuation (underwater version)</a:t>
            </a:r>
          </a:p>
        </p:txBody>
      </p:sp>
      <p:sp>
        <p:nvSpPr>
          <p:cNvPr id="10" name="TextBox 9">
            <a:extLst>
              <a:ext uri="{FF2B5EF4-FFF2-40B4-BE49-F238E27FC236}">
                <a16:creationId xmlns:a16="http://schemas.microsoft.com/office/drawing/2014/main" id="{B83159F1-2D90-7504-7259-37FE41F17BA2}"/>
              </a:ext>
            </a:extLst>
          </p:cNvPr>
          <p:cNvSpPr txBox="1"/>
          <p:nvPr/>
        </p:nvSpPr>
        <p:spPr>
          <a:xfrm>
            <a:off x="6883113" y="4294171"/>
            <a:ext cx="1699183" cy="215444"/>
          </a:xfrm>
          <a:prstGeom prst="rect">
            <a:avLst/>
          </a:prstGeom>
          <a:noFill/>
        </p:spPr>
        <p:txBody>
          <a:bodyPr wrap="none" lIns="0" tIns="0" rIns="0" bIns="0" rtlCol="0">
            <a:spAutoFit/>
          </a:bodyPr>
          <a:lstStyle/>
          <a:p>
            <a:pPr algn="l"/>
            <a:r>
              <a:rPr lang="en-US" sz="1400" dirty="0"/>
              <a:t>Z-coordinate of finger</a:t>
            </a:r>
          </a:p>
        </p:txBody>
      </p:sp>
      <p:sp>
        <p:nvSpPr>
          <p:cNvPr id="11" name="TextBox 10">
            <a:extLst>
              <a:ext uri="{FF2B5EF4-FFF2-40B4-BE49-F238E27FC236}">
                <a16:creationId xmlns:a16="http://schemas.microsoft.com/office/drawing/2014/main" id="{CA2D7D70-B849-5D6E-99AE-4F4E812D9454}"/>
              </a:ext>
            </a:extLst>
          </p:cNvPr>
          <p:cNvSpPr txBox="1"/>
          <p:nvPr/>
        </p:nvSpPr>
        <p:spPr>
          <a:xfrm>
            <a:off x="3446788" y="4309944"/>
            <a:ext cx="2250424" cy="215444"/>
          </a:xfrm>
          <a:prstGeom prst="rect">
            <a:avLst/>
          </a:prstGeom>
          <a:noFill/>
        </p:spPr>
        <p:txBody>
          <a:bodyPr wrap="none" lIns="0" tIns="0" rIns="0" bIns="0" rtlCol="0">
            <a:spAutoFit/>
          </a:bodyPr>
          <a:lstStyle/>
          <a:p>
            <a:pPr algn="l"/>
            <a:r>
              <a:rPr lang="en-US" sz="1400" dirty="0"/>
              <a:t>Timeline of gripper actuation</a:t>
            </a:r>
          </a:p>
        </p:txBody>
      </p:sp>
    </p:spTree>
    <p:extLst>
      <p:ext uri="{BB962C8B-B14F-4D97-AF65-F5344CB8AC3E}">
        <p14:creationId xmlns:p14="http://schemas.microsoft.com/office/powerpoint/2010/main" val="193248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UCLA PPT master</Template>
  <TotalTime>4333</TotalTime>
  <Words>1300</Words>
  <Application>Microsoft Office PowerPoint</Application>
  <PresentationFormat>On-screen Show (16:9)</PresentationFormat>
  <Paragraphs>117</Paragraphs>
  <Slides>14</Slides>
  <Notes>5</Notes>
  <HiddenSlides>0</HiddenSlides>
  <MMClips>4</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-apple-system</vt:lpstr>
      <vt:lpstr>Arial</vt:lpstr>
      <vt:lpstr>Calibri</vt:lpstr>
      <vt:lpstr>Cambria Math</vt:lpstr>
      <vt:lpstr>Helvetica</vt:lpstr>
      <vt:lpstr>Helvetica Regular</vt:lpstr>
      <vt:lpstr>presentation-01-light</vt:lpstr>
      <vt:lpstr>presentation-01-dark</vt:lpstr>
      <vt:lpstr>PowerPoint Presentation</vt:lpstr>
      <vt:lpstr>Background</vt:lpstr>
      <vt:lpstr>Objective</vt:lpstr>
      <vt:lpstr>Project Inspiration</vt:lpstr>
      <vt:lpstr>Material Properties</vt:lpstr>
      <vt:lpstr>Model Overview</vt:lpstr>
      <vt:lpstr>Methods</vt:lpstr>
      <vt:lpstr>Model Setup</vt:lpstr>
      <vt:lpstr>Gripper Motion Simulation</vt:lpstr>
      <vt:lpstr>Contact Detection (Predictor-Corrector)</vt:lpstr>
      <vt:lpstr>Material Sensitivity</vt:lpstr>
      <vt:lpstr>Variable Stiffness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Premkumar S</dc:creator>
  <cp:lastModifiedBy>Premkumar S</cp:lastModifiedBy>
  <cp:revision>39</cp:revision>
  <dcterms:created xsi:type="dcterms:W3CDTF">2024-11-03T17:28:38Z</dcterms:created>
  <dcterms:modified xsi:type="dcterms:W3CDTF">2024-12-07T04:54:35Z</dcterms:modified>
</cp:coreProperties>
</file>