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368" r:id="rId4"/>
    <p:sldId id="369" r:id="rId5"/>
    <p:sldId id="370" r:id="rId6"/>
    <p:sldId id="379" r:id="rId7"/>
    <p:sldId id="372" r:id="rId8"/>
    <p:sldId id="380" r:id="rId9"/>
    <p:sldId id="373" r:id="rId10"/>
    <p:sldId id="374" r:id="rId11"/>
    <p:sldId id="382" r:id="rId12"/>
    <p:sldId id="381" r:id="rId13"/>
    <p:sldId id="383" r:id="rId14"/>
    <p:sldId id="376" r:id="rId15"/>
    <p:sldId id="384" r:id="rId16"/>
    <p:sldId id="375" r:id="rId17"/>
    <p:sldId id="377" r:id="rId18"/>
    <p:sldId id="378" r:id="rId19"/>
    <p:sldId id="3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BD1DB-2FFC-448E-A799-61BA1692A22B}" v="3362" dt="2025-05-09T02:05:46.6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3389/frai.2022.987654" TargetMode="External"/><Relationship Id="rId2" Type="http://schemas.openxmlformats.org/officeDocument/2006/relationships/hyperlink" Target="https://doi.org/10.1007/s10916-021-01723-4" TargetMode="External"/><Relationship Id="rId1" Type="http://schemas.openxmlformats.org/officeDocument/2006/relationships/slideLayout" Target="../slideLayouts/slideLayout2.xml"/><Relationship Id="rId6" Type="http://schemas.openxmlformats.org/officeDocument/2006/relationships/hyperlink" Target="https://doi.org/10.1016/fhi.2023.1012098" TargetMode="External"/><Relationship Id="rId5" Type="http://schemas.openxmlformats.org/officeDocument/2006/relationships/hyperlink" Target="https://doi.org/10.2139/ssrn.4567891" TargetMode="External"/><Relationship Id="rId4" Type="http://schemas.openxmlformats.org/officeDocument/2006/relationships/hyperlink" Target="https://doi.org/10.5935/jetia.v9i44.91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448388"/>
            <a:ext cx="10444334" cy="1676411"/>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a:ea typeface="Verdana"/>
                <a:cs typeface="+mn-cs"/>
              </a:rPr>
              <a:t>RHEUMATOID ARTHTRITIS PREDICTION USING MACHINE LEARING</a:t>
            </a:r>
            <a:endParaRPr lang="en-IN" sz="4000" b="1" dirty="0">
              <a:solidFill>
                <a:srgbClr val="7030A0"/>
              </a:solidFill>
              <a:latin typeface="Verdana" panose="020B0604030504040204" pitchFamily="34" charset="0"/>
              <a:ea typeface="Verdan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205830"/>
            <a:ext cx="3746956"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pPr>
            <a:r>
              <a:rPr lang="en-IN" sz="2400" b="1" dirty="0">
                <a:solidFill>
                  <a:srgbClr val="FF0000"/>
                </a:solidFill>
                <a:latin typeface="Verdana"/>
                <a:ea typeface="Verdana"/>
              </a:rPr>
              <a:t>Mrs. M. Divya M.E.</a:t>
            </a:r>
            <a:endParaRPr lang="en-US" dirty="0"/>
          </a:p>
          <a:p>
            <a:pPr>
              <a:buNone/>
            </a:pPr>
            <a:r>
              <a:rPr lang="en-IN" sz="2400" b="1" dirty="0">
                <a:solidFill>
                  <a:srgbClr val="FF0000"/>
                </a:solidFill>
                <a:latin typeface="Verdana"/>
                <a:ea typeface="Verdana"/>
              </a:rPr>
              <a:t>Assistant Professor</a:t>
            </a:r>
            <a:endParaRPr lang="en-IN" dirty="0" err="1"/>
          </a:p>
          <a:p>
            <a:pPr>
              <a:spcBef>
                <a:spcPct val="0"/>
              </a:spcBef>
              <a:buClrTx/>
              <a:buNone/>
            </a:pPr>
            <a:endParaRPr lang="en-IN" altLang="en-US" sz="2400" b="1" dirty="0">
              <a:solidFill>
                <a:srgbClr val="FF0000"/>
              </a:solidFill>
              <a:ea typeface="Verdana"/>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87364" y="5206278"/>
            <a:ext cx="4550905" cy="109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buNone/>
            </a:pPr>
            <a:r>
              <a:rPr lang="en-IN" sz="2000" b="1">
                <a:solidFill>
                  <a:srgbClr val="FF0000"/>
                </a:solidFill>
                <a:latin typeface="Verdana"/>
                <a:ea typeface="Verdana"/>
              </a:rPr>
              <a:t>                   PREM KUMAR D</a:t>
            </a:r>
            <a:endParaRPr lang="en-US"/>
          </a:p>
          <a:p>
            <a:pPr>
              <a:buNone/>
            </a:pPr>
            <a:r>
              <a:rPr lang="en-IN" sz="2000" b="1" dirty="0">
                <a:solidFill>
                  <a:srgbClr val="FF0000"/>
                </a:solidFill>
                <a:latin typeface="Verdana"/>
                <a:ea typeface="Verdana"/>
              </a:rPr>
              <a:t>                  2116220701204</a:t>
            </a:r>
            <a:endParaRPr lang="en-US" dirty="0"/>
          </a:p>
          <a:p>
            <a:pPr>
              <a:spcBef>
                <a:spcPct val="0"/>
              </a:spcBef>
              <a:buClrTx/>
              <a:buFont typeface="Wingdings" panose="05000000000000000000" pitchFamily="2" charset="2"/>
              <a:buNone/>
            </a:pPr>
            <a:endParaRPr lang="en-IN" altLang="en-US" sz="2000" b="1" dirty="0">
              <a:solidFill>
                <a:srgbClr val="FF0000"/>
              </a:solidFill>
              <a:ea typeface="Verdana"/>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ea typeface="Verdana"/>
              </a:rPr>
              <a:t>Data Preprocessing </a:t>
            </a: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61133" y="1736154"/>
            <a:ext cx="5438159" cy="1860596"/>
          </a:xfrm>
        </p:spPr>
        <p:txBody>
          <a:bodyPr/>
          <a:lstStyle/>
          <a:p>
            <a:pPr>
              <a:buClr>
                <a:srgbClr val="CC0000"/>
              </a:buClr>
              <a:buChar char="§"/>
              <a:defRPr/>
            </a:pPr>
            <a:endParaRPr lang="en-IN" altLang="en-US" sz="2400">
              <a:latin typeface="Calibri"/>
              <a:ea typeface="Calibri"/>
              <a:cs typeface="Calibri"/>
            </a:endParaRPr>
          </a:p>
          <a:p>
            <a:pPr>
              <a:buClr>
                <a:srgbClr val="CC0000"/>
              </a:buClr>
              <a:buChar char="§"/>
              <a:defRPr/>
            </a:pPr>
            <a:endParaRPr lang="en-IN" altLang="en-US" sz="2400" dirty="0">
              <a:latin typeface="Calibri"/>
              <a:ea typeface="Calibri"/>
              <a:cs typeface="Calibri"/>
            </a:endParaRPr>
          </a:p>
          <a:p>
            <a:pPr>
              <a:buClr>
                <a:srgbClr val="CC0000"/>
              </a:buClr>
              <a:buChar char="§"/>
              <a:defRPr/>
            </a:pPr>
            <a:r>
              <a:rPr lang="en-IN" altLang="en-US" sz="2400" dirty="0">
                <a:latin typeface="Calibri"/>
                <a:ea typeface="Calibri"/>
                <a:cs typeface="Calibri"/>
              </a:rPr>
              <a:t>Filling the mean values</a:t>
            </a:r>
            <a:endParaRPr lang="en-IN" dirty="0"/>
          </a:p>
          <a:p>
            <a:pPr>
              <a:buClr>
                <a:srgbClr val="CC0000"/>
              </a:buClr>
              <a:buChar char="§"/>
              <a:defRPr/>
            </a:pPr>
            <a:r>
              <a:rPr lang="en-IN" altLang="en-US" sz="2400" dirty="0">
                <a:latin typeface="Calibri"/>
                <a:ea typeface="Calibri"/>
                <a:cs typeface="Calibri"/>
              </a:rPr>
              <a:t>Confirming the shape </a:t>
            </a:r>
            <a:endParaRPr lang="en-IN" altLang="en-US" sz="2400">
              <a:latin typeface="Calibri"/>
              <a:ea typeface="Calibri"/>
              <a:cs typeface="Calibri"/>
            </a:endParaRPr>
          </a:p>
          <a:p>
            <a:pPr>
              <a:buClr>
                <a:srgbClr val="CC0000"/>
              </a:buClr>
              <a:buChar char="§"/>
              <a:defRPr/>
            </a:pPr>
            <a:r>
              <a:rPr lang="en-IN" altLang="en-US" sz="2400" dirty="0">
                <a:latin typeface="Calibri"/>
                <a:ea typeface="Calibri"/>
                <a:cs typeface="Calibri"/>
              </a:rPr>
              <a:t>Labelling the categorical data</a:t>
            </a:r>
            <a:endParaRPr lang="en-IN" altLang="en-US" sz="2400">
              <a:latin typeface="Calibri"/>
              <a:ea typeface="Calibri"/>
              <a:cs typeface="Calibri"/>
            </a:endParaRPr>
          </a:p>
          <a:p>
            <a:pPr>
              <a:buClr>
                <a:srgbClr val="CC0000"/>
              </a:buClr>
              <a:buChar char="§"/>
              <a:defRPr/>
            </a:pPr>
            <a:r>
              <a:rPr lang="en-IN" altLang="en-US" sz="2400" dirty="0">
                <a:latin typeface="Calibri"/>
                <a:ea typeface="Calibri"/>
                <a:cs typeface="Calibri"/>
              </a:rPr>
              <a:t>Scaling the data using </a:t>
            </a:r>
            <a:r>
              <a:rPr lang="en-IN" altLang="en-US" sz="2400" err="1">
                <a:latin typeface="Calibri"/>
                <a:ea typeface="Calibri"/>
                <a:cs typeface="Calibri"/>
              </a:rPr>
              <a:t>standardScaler</a:t>
            </a:r>
            <a:endParaRPr lang="en-IN" altLang="en-US" sz="2400" dirty="0">
              <a:latin typeface="Calibri"/>
              <a:ea typeface="Calibri"/>
              <a:cs typeface="Calibri"/>
            </a:endParaRPr>
          </a:p>
          <a:p>
            <a:pPr marL="0" indent="0">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51752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45F5-E3BE-2942-8363-3C6CA687F743}"/>
              </a:ext>
            </a:extLst>
          </p:cNvPr>
          <p:cNvSpPr>
            <a:spLocks noGrp="1"/>
          </p:cNvSpPr>
          <p:nvPr>
            <p:ph type="title"/>
          </p:nvPr>
        </p:nvSpPr>
        <p:spPr>
          <a:xfrm>
            <a:off x="766233" y="919126"/>
            <a:ext cx="10626653" cy="1227839"/>
          </a:xfrm>
        </p:spPr>
        <p:txBody>
          <a:bodyPr/>
          <a:lstStyle/>
          <a:p>
            <a:r>
              <a:rPr lang="en-US" sz="3200" b="1" dirty="0">
                <a:solidFill>
                  <a:srgbClr val="FF0000"/>
                </a:solidFill>
                <a:ea typeface="Verdana"/>
              </a:rPr>
              <a:t>Flow Chart - Data Preprocessing </a:t>
            </a:r>
          </a:p>
          <a:p>
            <a:endParaRPr lang="en-US" dirty="0">
              <a:ea typeface="Verdana"/>
            </a:endParaRPr>
          </a:p>
        </p:txBody>
      </p:sp>
      <p:pic>
        <p:nvPicPr>
          <p:cNvPr id="7" name="Content Placeholder 6" descr="A diagram of a process&#10;&#10;AI-generated content may be incorrect.">
            <a:extLst>
              <a:ext uri="{FF2B5EF4-FFF2-40B4-BE49-F238E27FC236}">
                <a16:creationId xmlns:a16="http://schemas.microsoft.com/office/drawing/2014/main" id="{1E7316EA-7B6F-3C54-1008-B32ABD3BE00C}"/>
              </a:ext>
            </a:extLst>
          </p:cNvPr>
          <p:cNvPicPr>
            <a:picLocks noGrp="1" noChangeAspect="1"/>
          </p:cNvPicPr>
          <p:nvPr>
            <p:ph idx="1"/>
          </p:nvPr>
        </p:nvPicPr>
        <p:blipFill>
          <a:blip r:embed="rId2"/>
          <a:stretch>
            <a:fillRect/>
          </a:stretch>
        </p:blipFill>
        <p:spPr>
          <a:xfrm>
            <a:off x="4579504" y="1814096"/>
            <a:ext cx="2915754" cy="4239144"/>
          </a:xfrm>
        </p:spPr>
      </p:pic>
      <p:sp>
        <p:nvSpPr>
          <p:cNvPr id="4" name="Date Placeholder 3">
            <a:extLst>
              <a:ext uri="{FF2B5EF4-FFF2-40B4-BE49-F238E27FC236}">
                <a16:creationId xmlns:a16="http://schemas.microsoft.com/office/drawing/2014/main" id="{81C577E6-38D0-49CD-64EC-EF98A41650DF}"/>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4535E3AC-7487-8B56-2921-B2ADDDB55BA7}"/>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ABA6D4E0-7F68-2A98-7D7F-EB74CB02D3B7}"/>
              </a:ext>
            </a:extLst>
          </p:cNvPr>
          <p:cNvSpPr>
            <a:spLocks noGrp="1"/>
          </p:cNvSpPr>
          <p:nvPr>
            <p:ph type="sldNum" sz="quarter" idx="12"/>
          </p:nvPr>
        </p:nvSpPr>
        <p:spPr/>
        <p:txBody>
          <a:bodyPr/>
          <a:lstStyle/>
          <a:p>
            <a:pPr>
              <a:defRPr/>
            </a:pPr>
            <a:fld id="{BDC2143B-610F-499C-A392-DFFBE135A7B2}" type="slidenum">
              <a:rPr lang="en-US" altLang="en-US"/>
              <a:pPr>
                <a:defRPr/>
              </a:pPr>
              <a:t>11</a:t>
            </a:fld>
            <a:endParaRPr lang="en-US" altLang="en-US"/>
          </a:p>
        </p:txBody>
      </p:sp>
    </p:spTree>
    <p:extLst>
      <p:ext uri="{BB962C8B-B14F-4D97-AF65-F5344CB8AC3E}">
        <p14:creationId xmlns:p14="http://schemas.microsoft.com/office/powerpoint/2010/main" val="299753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A9C2-0F6F-FE07-5913-EDD4CF3A33A7}"/>
              </a:ext>
            </a:extLst>
          </p:cNvPr>
          <p:cNvSpPr>
            <a:spLocks noGrp="1"/>
          </p:cNvSpPr>
          <p:nvPr>
            <p:ph type="title"/>
          </p:nvPr>
        </p:nvSpPr>
        <p:spPr/>
        <p:txBody>
          <a:bodyPr/>
          <a:lstStyle/>
          <a:p>
            <a:pPr marL="285750" indent="-285750">
              <a:spcBef>
                <a:spcPct val="20000"/>
              </a:spcBef>
              <a:buFont typeface="Arial"/>
              <a:buChar char="•"/>
            </a:pPr>
            <a:endParaRPr lang="en-US" dirty="0">
              <a:solidFill>
                <a:srgbClr val="000000"/>
              </a:solidFill>
              <a:ea typeface="Verdana"/>
            </a:endParaRPr>
          </a:p>
          <a:p>
            <a:endParaRPr lang="en-US" sz="3200" b="1" dirty="0">
              <a:solidFill>
                <a:srgbClr val="FF0000"/>
              </a:solidFill>
              <a:ea typeface="Verdana"/>
            </a:endParaRPr>
          </a:p>
          <a:p>
            <a:endParaRPr lang="en-US" dirty="0">
              <a:ea typeface="Verdana"/>
            </a:endParaRPr>
          </a:p>
        </p:txBody>
      </p:sp>
      <p:sp>
        <p:nvSpPr>
          <p:cNvPr id="3" name="Content Placeholder 2">
            <a:extLst>
              <a:ext uri="{FF2B5EF4-FFF2-40B4-BE49-F238E27FC236}">
                <a16:creationId xmlns:a16="http://schemas.microsoft.com/office/drawing/2014/main" id="{456F50A2-F24C-BF9A-175B-F7DD7BBFC3D9}"/>
              </a:ext>
            </a:extLst>
          </p:cNvPr>
          <p:cNvSpPr>
            <a:spLocks noGrp="1"/>
          </p:cNvSpPr>
          <p:nvPr>
            <p:ph idx="1"/>
          </p:nvPr>
        </p:nvSpPr>
        <p:spPr/>
        <p:txBody>
          <a:bodyPr/>
          <a:lstStyle/>
          <a:p>
            <a:pPr>
              <a:buChar char="§"/>
            </a:pPr>
            <a:r>
              <a:rPr lang="en-US" sz="2800" dirty="0">
                <a:solidFill>
                  <a:srgbClr val="000000"/>
                </a:solidFill>
                <a:latin typeface="Times New Roman"/>
                <a:ea typeface="Verdana"/>
                <a:cs typeface="Times New Roman"/>
              </a:rPr>
              <a:t>Train-test</a:t>
            </a:r>
            <a:r>
              <a:rPr lang="en-US" sz="2800" dirty="0">
                <a:latin typeface="Times New Roman"/>
                <a:ea typeface="Verdana"/>
                <a:cs typeface="Times New Roman"/>
              </a:rPr>
              <a:t> split </a:t>
            </a:r>
            <a:endParaRPr lang="en-US"/>
          </a:p>
          <a:p>
            <a:pPr>
              <a:buChar char="§"/>
            </a:pPr>
            <a:r>
              <a:rPr lang="en-US" sz="2800" dirty="0">
                <a:solidFill>
                  <a:srgbClr val="000000"/>
                </a:solidFill>
                <a:latin typeface="Times New Roman"/>
                <a:ea typeface="Verdana"/>
                <a:cs typeface="Times New Roman"/>
              </a:rPr>
              <a:t>Model training and tuning</a:t>
            </a:r>
            <a:endParaRPr lang="en-US" dirty="0">
              <a:solidFill>
                <a:srgbClr val="000000"/>
              </a:solidFill>
              <a:latin typeface="Verdana"/>
              <a:ea typeface="Verdana"/>
              <a:cs typeface="Times New Roman"/>
            </a:endParaRPr>
          </a:p>
          <a:p>
            <a:pPr>
              <a:buChar char="§"/>
            </a:pPr>
            <a:r>
              <a:rPr lang="en-US" sz="2800" dirty="0">
                <a:solidFill>
                  <a:srgbClr val="000000"/>
                </a:solidFill>
                <a:latin typeface="Times New Roman"/>
                <a:ea typeface="Verdana"/>
                <a:cs typeface="Times New Roman"/>
              </a:rPr>
              <a:t>Building neural network</a:t>
            </a:r>
          </a:p>
          <a:p>
            <a:pPr>
              <a:buChar char="§"/>
            </a:pPr>
            <a:r>
              <a:rPr lang="en-US" sz="2800" dirty="0">
                <a:solidFill>
                  <a:srgbClr val="000000"/>
                </a:solidFill>
                <a:latin typeface="Times New Roman"/>
                <a:ea typeface="Verdana"/>
                <a:cs typeface="Times New Roman"/>
              </a:rPr>
              <a:t>Adding dense hidden layers</a:t>
            </a:r>
          </a:p>
          <a:p>
            <a:pPr>
              <a:buChar char="§"/>
            </a:pPr>
            <a:r>
              <a:rPr lang="en-US" sz="2800" dirty="0">
                <a:solidFill>
                  <a:srgbClr val="000000"/>
                </a:solidFill>
                <a:latin typeface="Times New Roman"/>
                <a:ea typeface="Verdana"/>
                <a:cs typeface="Times New Roman"/>
              </a:rPr>
              <a:t>Compile the model </a:t>
            </a:r>
          </a:p>
          <a:p>
            <a:pPr>
              <a:buNone/>
            </a:pPr>
            <a:endParaRPr lang="en-US" sz="2800" dirty="0">
              <a:solidFill>
                <a:srgbClr val="000000"/>
              </a:solidFill>
              <a:latin typeface="Times New Roman"/>
              <a:ea typeface="Verdana"/>
              <a:cs typeface="Times New Roman"/>
            </a:endParaRPr>
          </a:p>
          <a:p>
            <a:pPr>
              <a:buNone/>
            </a:pPr>
            <a:endParaRPr lang="en-US" sz="2800" dirty="0">
              <a:solidFill>
                <a:srgbClr val="000000"/>
              </a:solidFill>
              <a:latin typeface="Times New Roman"/>
              <a:ea typeface="Verdana"/>
              <a:cs typeface="Times New Roman"/>
            </a:endParaRPr>
          </a:p>
          <a:p>
            <a:pPr marL="0" indent="0">
              <a:buNone/>
            </a:pPr>
            <a:endParaRPr lang="en-US" dirty="0">
              <a:solidFill>
                <a:srgbClr val="000000"/>
              </a:solidFill>
              <a:latin typeface="Verdana"/>
              <a:ea typeface="Verdana"/>
              <a:cs typeface="Times New Roman"/>
            </a:endParaRPr>
          </a:p>
        </p:txBody>
      </p:sp>
      <p:sp>
        <p:nvSpPr>
          <p:cNvPr id="4" name="Date Placeholder 3">
            <a:extLst>
              <a:ext uri="{FF2B5EF4-FFF2-40B4-BE49-F238E27FC236}">
                <a16:creationId xmlns:a16="http://schemas.microsoft.com/office/drawing/2014/main" id="{1F935301-187D-91DF-EFB9-40EDD49D4DC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5DF854AC-FC9F-FE77-B42F-AC0B0CD2CCEF}"/>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17526D56-0E7B-2629-EA5A-83DED01F3122}"/>
              </a:ext>
            </a:extLst>
          </p:cNvPr>
          <p:cNvSpPr>
            <a:spLocks noGrp="1"/>
          </p:cNvSpPr>
          <p:nvPr>
            <p:ph type="sldNum" sz="quarter" idx="12"/>
          </p:nvPr>
        </p:nvSpPr>
        <p:spPr/>
        <p:txBody>
          <a:bodyPr/>
          <a:lstStyle/>
          <a:p>
            <a:pPr>
              <a:defRPr/>
            </a:pPr>
            <a:fld id="{BDC2143B-610F-499C-A392-DFFBE135A7B2}" type="slidenum">
              <a:rPr lang="en-US" altLang="en-US"/>
              <a:pPr>
                <a:defRPr/>
              </a:pPr>
              <a:t>12</a:t>
            </a:fld>
            <a:endParaRPr lang="en-US" altLang="en-US"/>
          </a:p>
        </p:txBody>
      </p:sp>
      <p:sp>
        <p:nvSpPr>
          <p:cNvPr id="7" name="TextBox 6">
            <a:extLst>
              <a:ext uri="{FF2B5EF4-FFF2-40B4-BE49-F238E27FC236}">
                <a16:creationId xmlns:a16="http://schemas.microsoft.com/office/drawing/2014/main" id="{73B43E57-4D62-DB59-0DA5-5F57B8C11485}"/>
              </a:ext>
            </a:extLst>
          </p:cNvPr>
          <p:cNvSpPr txBox="1"/>
          <p:nvPr/>
        </p:nvSpPr>
        <p:spPr>
          <a:xfrm>
            <a:off x="759960" y="873679"/>
            <a:ext cx="105199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FF0000"/>
                </a:solidFill>
                <a:ea typeface="Verdana"/>
              </a:rPr>
              <a:t>RA prediction using neural networks</a:t>
            </a:r>
            <a:endParaRPr lang="en-US" sz="3200" dirty="0">
              <a:ea typeface="Verdana"/>
            </a:endParaRPr>
          </a:p>
          <a:p>
            <a:pPr algn="l"/>
            <a:endParaRPr lang="en-US" dirty="0">
              <a:ea typeface="Verdana"/>
            </a:endParaRPr>
          </a:p>
        </p:txBody>
      </p:sp>
    </p:spTree>
    <p:extLst>
      <p:ext uri="{BB962C8B-B14F-4D97-AF65-F5344CB8AC3E}">
        <p14:creationId xmlns:p14="http://schemas.microsoft.com/office/powerpoint/2010/main" val="133668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BC2E-CEBC-E934-23FF-F8A50D6A1709}"/>
              </a:ext>
            </a:extLst>
          </p:cNvPr>
          <p:cNvSpPr>
            <a:spLocks noGrp="1"/>
          </p:cNvSpPr>
          <p:nvPr>
            <p:ph type="title"/>
          </p:nvPr>
        </p:nvSpPr>
        <p:spPr/>
        <p:txBody>
          <a:bodyPr/>
          <a:lstStyle/>
          <a:p>
            <a:r>
              <a:rPr lang="en-US" sz="3200" b="1" dirty="0">
                <a:solidFill>
                  <a:srgbClr val="FF0000"/>
                </a:solidFill>
                <a:ea typeface="Verdana"/>
              </a:rPr>
              <a:t>Flow Chart for Neural network</a:t>
            </a:r>
            <a:endParaRPr lang="en-US" dirty="0"/>
          </a:p>
        </p:txBody>
      </p:sp>
      <p:pic>
        <p:nvPicPr>
          <p:cNvPr id="7" name="Content Placeholder 6" descr="A diagram of a model&#10;&#10;AI-generated content may be incorrect.">
            <a:extLst>
              <a:ext uri="{FF2B5EF4-FFF2-40B4-BE49-F238E27FC236}">
                <a16:creationId xmlns:a16="http://schemas.microsoft.com/office/drawing/2014/main" id="{DCF951FD-8ADB-2D59-B968-8F5F84468F1B}"/>
              </a:ext>
            </a:extLst>
          </p:cNvPr>
          <p:cNvPicPr>
            <a:picLocks noGrp="1" noChangeAspect="1"/>
          </p:cNvPicPr>
          <p:nvPr>
            <p:ph idx="1"/>
          </p:nvPr>
        </p:nvPicPr>
        <p:blipFill>
          <a:blip r:embed="rId2"/>
          <a:stretch>
            <a:fillRect/>
          </a:stretch>
        </p:blipFill>
        <p:spPr>
          <a:xfrm>
            <a:off x="4952599" y="1823318"/>
            <a:ext cx="2285068" cy="4191548"/>
          </a:xfrm>
        </p:spPr>
      </p:pic>
      <p:sp>
        <p:nvSpPr>
          <p:cNvPr id="4" name="Date Placeholder 3">
            <a:extLst>
              <a:ext uri="{FF2B5EF4-FFF2-40B4-BE49-F238E27FC236}">
                <a16:creationId xmlns:a16="http://schemas.microsoft.com/office/drawing/2014/main" id="{192BB5CE-CB9A-436C-DD59-69189785B936}"/>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FCFB5768-3628-2FF5-EDB9-217725795551}"/>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F7FCC96-53A5-4BEF-C400-C630FF27982D}"/>
              </a:ext>
            </a:extLst>
          </p:cNvPr>
          <p:cNvSpPr>
            <a:spLocks noGrp="1"/>
          </p:cNvSpPr>
          <p:nvPr>
            <p:ph type="sldNum" sz="quarter" idx="12"/>
          </p:nvPr>
        </p:nvSpPr>
        <p:spPr/>
        <p:txBody>
          <a:bodyPr/>
          <a:lstStyle/>
          <a:p>
            <a:pPr>
              <a:defRPr/>
            </a:pPr>
            <a:fld id="{BDC2143B-610F-499C-A392-DFFBE135A7B2}" type="slidenum">
              <a:rPr lang="en-US" altLang="en-US"/>
              <a:pPr>
                <a:defRPr/>
              </a:pPr>
              <a:t>13</a:t>
            </a:fld>
            <a:endParaRPr lang="en-US" altLang="en-US"/>
          </a:p>
        </p:txBody>
      </p:sp>
    </p:spTree>
    <p:extLst>
      <p:ext uri="{BB962C8B-B14F-4D97-AF65-F5344CB8AC3E}">
        <p14:creationId xmlns:p14="http://schemas.microsoft.com/office/powerpoint/2010/main" val="1485745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2800" b="0" i="0" u="none" strike="noStrike" kern="0" cap="none" spc="0" normalizeH="0" baseline="0" noProof="0" dirty="0">
              <a:ln>
                <a:noFill/>
              </a:ln>
              <a:effectLst/>
              <a:uLnTx/>
              <a:uFillTx/>
              <a:latin typeface="+mn-ea"/>
            </a:endParaRPr>
          </a:p>
          <a:p>
            <a:pPr marL="0" indent="0">
              <a:buNone/>
            </a:pPr>
            <a:endParaRPr lang="en-IN" dirty="0">
              <a:ea typeface="Verdana"/>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
        <p:nvSpPr>
          <p:cNvPr id="7" name="TextBox 6">
            <a:extLst>
              <a:ext uri="{FF2B5EF4-FFF2-40B4-BE49-F238E27FC236}">
                <a16:creationId xmlns:a16="http://schemas.microsoft.com/office/drawing/2014/main" id="{D0AB7108-F3FF-D1B9-F80E-DC6F0EC57000}"/>
              </a:ext>
            </a:extLst>
          </p:cNvPr>
          <p:cNvSpPr txBox="1"/>
          <p:nvPr/>
        </p:nvSpPr>
        <p:spPr>
          <a:xfrm>
            <a:off x="838790" y="1807534"/>
            <a:ext cx="1054986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Verdana"/>
              </a:rPr>
              <a:t>The Rheumatoid Arthritis predictor model hence uses only the key parameters which is required for predicting and not all the random data and images. Hence the model is implemented using artificial neural networks with multiple layer of </a:t>
            </a:r>
            <a:r>
              <a:rPr lang="en-US" dirty="0" err="1">
                <a:ea typeface="Verdana"/>
              </a:rPr>
              <a:t>perceptrons</a:t>
            </a:r>
            <a:r>
              <a:rPr lang="en-US" dirty="0">
                <a:ea typeface="Verdana"/>
              </a:rPr>
              <a:t>. Users input their age gender and essential blood parameters which is required for prediction. Moreover plots such a Correlation </a:t>
            </a:r>
            <a:r>
              <a:rPr lang="en-US" dirty="0" err="1">
                <a:ea typeface="Verdana"/>
              </a:rPr>
              <a:t>heatMap</a:t>
            </a:r>
            <a:r>
              <a:rPr lang="en-US" dirty="0">
                <a:ea typeface="Verdana"/>
              </a:rPr>
              <a:t>, Confusion </a:t>
            </a:r>
            <a:r>
              <a:rPr lang="en-US" dirty="0" err="1">
                <a:ea typeface="Verdana"/>
              </a:rPr>
              <a:t>matrx</a:t>
            </a:r>
            <a:r>
              <a:rPr lang="en-US" dirty="0">
                <a:ea typeface="Verdana"/>
              </a:rPr>
              <a:t>, loss and accuracy graphs are plotted just to verify the strength of the model. Hence the result comes out to be </a:t>
            </a:r>
            <a:r>
              <a:rPr lang="en-US" dirty="0">
                <a:ea typeface="+mn-lt"/>
                <a:cs typeface="+mn-lt"/>
              </a:rPr>
              <a:t>90.12% training and 76.59% validation accuracy. ROC-AUC is 0.4556, indicating Good performance.</a:t>
            </a:r>
            <a:endParaRPr lang="en-US" dirty="0" err="1">
              <a:ea typeface="Verdana"/>
            </a:endParaRPr>
          </a:p>
          <a:p>
            <a:endParaRPr lang="en-US" dirty="0">
              <a:ea typeface="Verdana"/>
            </a:endParaRPr>
          </a:p>
        </p:txBody>
      </p:sp>
    </p:spTree>
    <p:extLst>
      <p:ext uri="{BB962C8B-B14F-4D97-AF65-F5344CB8AC3E}">
        <p14:creationId xmlns:p14="http://schemas.microsoft.com/office/powerpoint/2010/main" val="410963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7AA46-CFF9-DD99-0584-6A361D4DACAF}"/>
              </a:ext>
            </a:extLst>
          </p:cNvPr>
          <p:cNvSpPr>
            <a:spLocks noGrp="1"/>
          </p:cNvSpPr>
          <p:nvPr>
            <p:ph type="title"/>
          </p:nvPr>
        </p:nvSpPr>
        <p:spPr/>
        <p:txBody>
          <a:bodyPr/>
          <a:lstStyle/>
          <a:p>
            <a:r>
              <a:rPr lang="en-US" dirty="0">
                <a:solidFill>
                  <a:srgbClr val="FF0000"/>
                </a:solidFill>
                <a:ea typeface="Verdana"/>
              </a:rPr>
              <a:t>Training and Validation Accuracy</a:t>
            </a:r>
            <a:endParaRPr lang="en-US" dirty="0"/>
          </a:p>
        </p:txBody>
      </p:sp>
      <p:pic>
        <p:nvPicPr>
          <p:cNvPr id="7" name="Content Placeholder 6" descr="A screenshot of a computer code&#10;&#10;AI-generated content may be incorrect.">
            <a:extLst>
              <a:ext uri="{FF2B5EF4-FFF2-40B4-BE49-F238E27FC236}">
                <a16:creationId xmlns:a16="http://schemas.microsoft.com/office/drawing/2014/main" id="{602ABF5C-4D6E-9E1B-AD56-92B2A562EB1F}"/>
              </a:ext>
            </a:extLst>
          </p:cNvPr>
          <p:cNvPicPr>
            <a:picLocks noGrp="1" noChangeAspect="1"/>
          </p:cNvPicPr>
          <p:nvPr>
            <p:ph idx="1"/>
          </p:nvPr>
        </p:nvPicPr>
        <p:blipFill>
          <a:blip r:embed="rId2"/>
          <a:stretch>
            <a:fillRect/>
          </a:stretch>
        </p:blipFill>
        <p:spPr>
          <a:xfrm>
            <a:off x="1780788" y="2740093"/>
            <a:ext cx="8453266" cy="1568589"/>
          </a:xfrm>
        </p:spPr>
      </p:pic>
      <p:sp>
        <p:nvSpPr>
          <p:cNvPr id="4" name="Date Placeholder 3">
            <a:extLst>
              <a:ext uri="{FF2B5EF4-FFF2-40B4-BE49-F238E27FC236}">
                <a16:creationId xmlns:a16="http://schemas.microsoft.com/office/drawing/2014/main" id="{734C9883-B869-51E6-C4E2-22B4E56018EE}"/>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6A4221C3-01A0-9670-64F5-23670E0B082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C732332F-3655-9C4B-C0EF-16D8A6BCDB42}"/>
              </a:ext>
            </a:extLst>
          </p:cNvPr>
          <p:cNvSpPr>
            <a:spLocks noGrp="1"/>
          </p:cNvSpPr>
          <p:nvPr>
            <p:ph type="sldNum" sz="quarter" idx="12"/>
          </p:nvPr>
        </p:nvSpPr>
        <p:spPr/>
        <p:txBody>
          <a:bodyPr/>
          <a:lstStyle/>
          <a:p>
            <a:pPr>
              <a:defRPr/>
            </a:pPr>
            <a:fld id="{BDC2143B-610F-499C-A392-DFFBE135A7B2}" type="slidenum">
              <a:rPr lang="en-US" altLang="en-US"/>
              <a:pPr>
                <a:defRPr/>
              </a:pPr>
              <a:t>15</a:t>
            </a:fld>
            <a:endParaRPr lang="en-US" altLang="en-US"/>
          </a:p>
        </p:txBody>
      </p:sp>
    </p:spTree>
    <p:extLst>
      <p:ext uri="{BB962C8B-B14F-4D97-AF65-F5344CB8AC3E}">
        <p14:creationId xmlns:p14="http://schemas.microsoft.com/office/powerpoint/2010/main" val="280705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IN" sz="2400" dirty="0">
                <a:latin typeface="Calibri"/>
                <a:ea typeface="Verdana"/>
                <a:cs typeface="Calibri"/>
              </a:rPr>
              <a:t>Future enhancement can be done by developing </a:t>
            </a:r>
            <a:r>
              <a:rPr lang="en-IN" sz="2400" dirty="0" err="1">
                <a:latin typeface="Calibri"/>
                <a:ea typeface="Verdana"/>
                <a:cs typeface="Calibri"/>
              </a:rPr>
              <a:t>a</a:t>
            </a:r>
            <a:r>
              <a:rPr lang="en-IN" sz="2400" dirty="0">
                <a:latin typeface="Calibri"/>
                <a:ea typeface="Verdana"/>
                <a:cs typeface="Calibri"/>
              </a:rPr>
              <a:t> appealing and easy to use front end interface using by integrating with healthcare application where the blood parameters could be easily determined and hence the user can have a track because the only way for curing RA is early detection.</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2369166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defRPr/>
            </a:pPr>
            <a:endParaRPr lang="en-IN" sz="2400" dirty="0">
              <a:latin typeface="Verdana"/>
              <a:ea typeface="Verdana"/>
              <a:cs typeface="Calibri"/>
            </a:endParaRPr>
          </a:p>
          <a:p>
            <a:pPr marL="0" marR="0" lvl="0" indent="0" algn="l" defTabSz="914400">
              <a:lnSpc>
                <a:spcPct val="100000"/>
              </a:lnSpc>
              <a:spcBef>
                <a:spcPct val="20000"/>
              </a:spcBef>
              <a:spcAft>
                <a:spcPct val="0"/>
              </a:spcAft>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
        <p:nvSpPr>
          <p:cNvPr id="7" name="TextBox 6">
            <a:extLst>
              <a:ext uri="{FF2B5EF4-FFF2-40B4-BE49-F238E27FC236}">
                <a16:creationId xmlns:a16="http://schemas.microsoft.com/office/drawing/2014/main" id="{A957392B-C21C-F1C9-29A7-434340D2832F}"/>
              </a:ext>
            </a:extLst>
          </p:cNvPr>
          <p:cNvSpPr txBox="1"/>
          <p:nvPr/>
        </p:nvSpPr>
        <p:spPr>
          <a:xfrm>
            <a:off x="1984744" y="122865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AC2F3CFE-DE41-E5DD-F593-BF9914566392}"/>
              </a:ext>
            </a:extLst>
          </p:cNvPr>
          <p:cNvSpPr txBox="1"/>
          <p:nvPr/>
        </p:nvSpPr>
        <p:spPr>
          <a:xfrm>
            <a:off x="815163" y="1783906"/>
            <a:ext cx="105498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Agarwal, V., &amp; Gupta, R. (2021). Machine Learning for Rheumatoid Arthritis Diagnosis: A Systematic Review. Journal of Medical Systems, 45(3), 1–12. </a:t>
            </a:r>
            <a:r>
              <a:rPr lang="en-US" dirty="0">
                <a:ea typeface="+mn-lt"/>
                <a:cs typeface="+mn-lt"/>
                <a:hlinkClick r:id="rId2"/>
              </a:rPr>
              <a:t>https://doi.org/10.1007/s10916-021-01723-4</a:t>
            </a:r>
            <a:endParaRPr lang="en-US"/>
          </a:p>
          <a:p>
            <a:r>
              <a:rPr lang="en-US" dirty="0">
                <a:ea typeface="+mn-lt"/>
                <a:cs typeface="+mn-lt"/>
              </a:rPr>
              <a:t>Chen, Z., Zhang, H., &amp; Wang, L. (2022). Deep Learning Models for Early Detection of Rheumatoid Arthritis Using Biomarker Data. Frontiers in Artificial Intelligence, 5, 987654. </a:t>
            </a:r>
            <a:r>
              <a:rPr lang="en-US" dirty="0">
                <a:ea typeface="+mn-lt"/>
                <a:cs typeface="+mn-lt"/>
                <a:hlinkClick r:id="rId3"/>
              </a:rPr>
              <a:t>https://doi.org/10.3389/frai.2022.987654</a:t>
            </a:r>
            <a:endParaRPr lang="en-US" dirty="0"/>
          </a:p>
          <a:p>
            <a:r>
              <a:rPr lang="en-US" dirty="0">
                <a:ea typeface="+mn-lt"/>
                <a:cs typeface="+mn-lt"/>
              </a:rPr>
              <a:t>Kumar, A., &amp; Singh, P. (2023). Predictive Modeling of Autoimmune Diseases Using Neural Networks. ITEGAM-JETIA, 9(44), 56–63. </a:t>
            </a:r>
            <a:r>
              <a:rPr lang="en-US" dirty="0">
                <a:ea typeface="+mn-lt"/>
                <a:cs typeface="+mn-lt"/>
                <a:hlinkClick r:id="rId4"/>
              </a:rPr>
              <a:t>https://doi.org/10.5935/jetia.v9i44.912</a:t>
            </a:r>
            <a:endParaRPr lang="en-US" dirty="0"/>
          </a:p>
          <a:p>
            <a:r>
              <a:rPr lang="en-US" dirty="0">
                <a:ea typeface="+mn-lt"/>
                <a:cs typeface="+mn-lt"/>
              </a:rPr>
              <a:t>Sharma, S., &amp; Patel, N. (2024). Application of Random Forest and Neural Networks in Medical Diagnostics. SSRN Electronic Journal. </a:t>
            </a:r>
            <a:r>
              <a:rPr lang="en-US" dirty="0">
                <a:ea typeface="+mn-lt"/>
                <a:cs typeface="+mn-lt"/>
                <a:hlinkClick r:id="rId5"/>
              </a:rPr>
              <a:t>https://doi.org/10.2139/ssrn.4567891</a:t>
            </a:r>
            <a:endParaRPr lang="en-US" dirty="0"/>
          </a:p>
          <a:p>
            <a:r>
              <a:rPr lang="en-US" dirty="0">
                <a:ea typeface="+mn-lt"/>
                <a:cs typeface="+mn-lt"/>
              </a:rPr>
              <a:t>Zhang, Y., Li, X., &amp; Liu, J. (2023). Improving Disease Prediction with Ensemble Machine Learning Models in Healthcare. Frontiers in Health Informatics, 4, 1012098. </a:t>
            </a:r>
            <a:r>
              <a:rPr lang="en-US" dirty="0">
                <a:ea typeface="+mn-lt"/>
                <a:cs typeface="+mn-lt"/>
                <a:hlinkClick r:id="rId6"/>
              </a:rPr>
              <a:t>https://doi.org/10.1016/fhi.2023.1012098</a:t>
            </a:r>
            <a:endParaRPr lang="en-US" dirty="0"/>
          </a:p>
          <a:p>
            <a:pPr algn="l"/>
            <a:endParaRPr lang="en-US" dirty="0">
              <a:ea typeface="Verdana"/>
            </a:endParaRPr>
          </a:p>
        </p:txBody>
      </p:sp>
    </p:spTree>
    <p:extLst>
      <p:ext uri="{BB962C8B-B14F-4D97-AF65-F5344CB8AC3E}">
        <p14:creationId xmlns:p14="http://schemas.microsoft.com/office/powerpoint/2010/main" val="15301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IN" sz="2400" dirty="0">
                <a:latin typeface="Calibri"/>
                <a:ea typeface="Verdana"/>
                <a:cs typeface="Calibri"/>
              </a:rPr>
              <a:t>Yet to publish </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18</a:t>
            </a:fld>
            <a:endParaRPr lang="en-IN"/>
          </a:p>
        </p:txBody>
      </p:sp>
    </p:spTree>
    <p:extLst>
      <p:ext uri="{BB962C8B-B14F-4D97-AF65-F5344CB8AC3E}">
        <p14:creationId xmlns:p14="http://schemas.microsoft.com/office/powerpoint/2010/main" val="2946422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19</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IN" sz="2400" dirty="0">
                <a:latin typeface="Calibri"/>
                <a:ea typeface="Verdana"/>
                <a:cs typeface="Calibri"/>
              </a:rPr>
              <a:t>Build a reliable system to predict the presence of Rheumatoid Arthritis using the given parameters.</a:t>
            </a:r>
          </a:p>
          <a:p>
            <a:pPr marL="0" indent="0">
              <a:buNone/>
              <a:defRPr/>
            </a:pPr>
            <a:endParaRPr lang="en-IN" sz="2400" dirty="0">
              <a:latin typeface="Calibri"/>
              <a:ea typeface="Verdana"/>
              <a:cs typeface="Calibri"/>
            </a:endParaRPr>
          </a:p>
          <a:p>
            <a:pPr marL="0" indent="0">
              <a:buNone/>
              <a:defRPr/>
            </a:pPr>
            <a:r>
              <a:rPr lang="en-IN" sz="2400" dirty="0">
                <a:latin typeface="Calibri"/>
                <a:ea typeface="Verdana"/>
                <a:cs typeface="Calibri"/>
              </a:rPr>
              <a:t>Detection of Rheumatoid Arthritis at the early stage will lead to better outcome for the patients with the reduced healthcare costs and alleviates critical diagnostics.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IN" altLang="en-US" sz="2400" dirty="0">
                <a:latin typeface="+mn-ea"/>
              </a:rPr>
              <a:t>Current rheumatoid Arthritis prediction(RA) relies heavily on x ray or MRI imaging techniques. These methods often detect Rheumatoid Arthritis at advanced stages which delays the diagnosis. Machine learning models for RA prediction are limited by small datasets , manual selection and often predicts with low sensitivity. Much of these models are not build by using artificial neural networks</a:t>
            </a:r>
            <a:endParaRPr lang="en-IN" altLang="en-US" sz="2400" i="0" u="none" strike="noStrike" kern="0" cap="none" spc="0" normalizeH="0" baseline="0" noProof="0" dirty="0">
              <a:ln>
                <a:noFill/>
              </a:ln>
              <a:effectLst/>
              <a:uLnTx/>
              <a:uFillTx/>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b="1" dirty="0">
                <a:latin typeface="Calibri"/>
                <a:ea typeface="+mn-lt"/>
                <a:cs typeface="+mn-lt"/>
              </a:rPr>
              <a:t>Develop a Neural network Model</a:t>
            </a:r>
            <a:r>
              <a:rPr lang="en-IN" sz="2400" dirty="0">
                <a:latin typeface="Calibri"/>
                <a:ea typeface="+mn-lt"/>
                <a:cs typeface="+mn-lt"/>
              </a:rPr>
              <a:t>: Build </a:t>
            </a:r>
            <a:r>
              <a:rPr lang="en-IN" sz="2400" dirty="0" err="1">
                <a:latin typeface="Calibri"/>
                <a:ea typeface="+mn-lt"/>
                <a:cs typeface="+mn-lt"/>
              </a:rPr>
              <a:t>a</a:t>
            </a:r>
            <a:r>
              <a:rPr lang="en-IN" sz="2400" dirty="0">
                <a:latin typeface="Calibri"/>
                <a:ea typeface="+mn-lt"/>
                <a:cs typeface="+mn-lt"/>
              </a:rPr>
              <a:t> artificial neural network with multiple hidden layers for better accuracy </a:t>
            </a:r>
            <a:endParaRPr lang="en-IN" sz="2400" dirty="0">
              <a:solidFill>
                <a:srgbClr val="000000"/>
              </a:solidFill>
              <a:latin typeface="Calibri"/>
              <a:ea typeface="Verdana"/>
              <a:cs typeface="Calibri"/>
            </a:endParaRPr>
          </a:p>
          <a:p>
            <a:pPr>
              <a:buClr>
                <a:srgbClr val="CC0000"/>
              </a:buClr>
              <a:defRPr/>
            </a:pPr>
            <a:r>
              <a:rPr lang="en-IN" sz="2400" b="1" dirty="0">
                <a:latin typeface="Calibri"/>
                <a:ea typeface="+mn-lt"/>
                <a:cs typeface="+mn-lt"/>
              </a:rPr>
              <a:t>Improvement for early diagnosis </a:t>
            </a:r>
            <a:r>
              <a:rPr lang="en-IN" sz="2400" dirty="0">
                <a:latin typeface="Calibri"/>
                <a:ea typeface="+mn-lt"/>
                <a:cs typeface="+mn-lt"/>
              </a:rPr>
              <a:t>: Improve early detection of RA to enable timely treatment and better outcomes.</a:t>
            </a:r>
            <a:endParaRPr lang="en-IN" sz="2400" dirty="0">
              <a:latin typeface="Calibri"/>
              <a:ea typeface="Verdana"/>
              <a:cs typeface="Calibri"/>
            </a:endParaRPr>
          </a:p>
          <a:p>
            <a:pPr>
              <a:buClr>
                <a:srgbClr val="CC0000"/>
              </a:buClr>
              <a:defRPr/>
            </a:pPr>
            <a:r>
              <a:rPr lang="en-IN" sz="2400" b="1" dirty="0">
                <a:latin typeface="Calibri"/>
                <a:ea typeface="Verdana"/>
                <a:cs typeface="Calibri"/>
              </a:rPr>
              <a:t>Better Hyperparameter Tuning : </a:t>
            </a:r>
            <a:r>
              <a:rPr lang="en-IN" sz="2400" dirty="0">
                <a:latin typeface="Calibri"/>
                <a:ea typeface="Verdana"/>
                <a:cs typeface="Calibri"/>
              </a:rPr>
              <a:t>Setting up perfect learning rate, batch size and epochs is essentially done</a:t>
            </a:r>
          </a:p>
          <a:p>
            <a:pPr>
              <a:buClr>
                <a:srgbClr val="CC0000"/>
              </a:buClr>
              <a:defRPr/>
            </a:pPr>
            <a:r>
              <a:rPr lang="en-IN" sz="2400" b="1" dirty="0">
                <a:latin typeface="Calibri"/>
                <a:ea typeface="+mn-lt"/>
                <a:cs typeface="+mn-lt"/>
              </a:rPr>
              <a:t>Evaluate and Validate:</a:t>
            </a:r>
            <a:r>
              <a:rPr lang="en-IN" sz="2400" dirty="0">
                <a:latin typeface="Calibri"/>
                <a:ea typeface="+mn-lt"/>
                <a:cs typeface="+mn-lt"/>
              </a:rPr>
              <a:t> For assessing model performance using metrics like ROC-AUC, classification report, and confusion matrix.</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4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defRPr/>
            </a:pPr>
            <a:r>
              <a:rPr lang="en-IN" altLang="en-US" sz="2400" dirty="0">
                <a:solidFill>
                  <a:srgbClr val="000000"/>
                </a:solidFill>
                <a:latin typeface="Times New Roman"/>
                <a:ea typeface="+mn-lt"/>
                <a:cs typeface="Times New Roman"/>
              </a:rPr>
              <a:t>Rheumatoid arthritis (RA) is a chronic autoimmune disorder which requires early diagnosis to prevent severe joint damage. This project develops a neural network model to predict RA using parameters in the blood, age and gender. The model employs data preprocessing techniques, including mean imputation and standardization, to handle missing values by filling the mean values. A sequential neural network with dropout layers and early stopping is trained to enhance accuracy and prevent overfitting. Evaluated using ROC-AUC, classification reports, and confusion matrices, the model to make sure that this model achieves  better </a:t>
            </a:r>
            <a:r>
              <a:rPr lang="en-IN" altLang="en-US" sz="2400" dirty="0" err="1">
                <a:solidFill>
                  <a:srgbClr val="000000"/>
                </a:solidFill>
                <a:latin typeface="Times New Roman"/>
                <a:ea typeface="+mn-lt"/>
                <a:cs typeface="Times New Roman"/>
              </a:rPr>
              <a:t>performance.</a:t>
            </a:r>
            <a:r>
              <a:rPr lang="en-IN" sz="1200" dirty="0" err="1">
                <a:solidFill>
                  <a:srgbClr val="F9F8F6"/>
                </a:solidFill>
                <a:latin typeface="Verdana"/>
                <a:ea typeface="+mn-lt"/>
                <a:cs typeface="Times New Roman"/>
              </a:rPr>
              <a:t>RA</a:t>
            </a:r>
            <a:r>
              <a:rPr lang="en-IN" sz="1200" dirty="0">
                <a:solidFill>
                  <a:srgbClr val="F9F8F6"/>
                </a:solidFill>
                <a:ea typeface="+mn-lt"/>
                <a:cs typeface="+mn-lt"/>
              </a:rPr>
              <a:t>) is a chronic autoimmune disorder requiring early diagnosis to prevent severe joint damage and improve patient outcomes. This project develops a neural network model to predict RA using clinical biomarkers from the </a:t>
            </a:r>
            <a:r>
              <a:rPr lang="en-IN" sz="1200" dirty="0" err="1">
                <a:solidFill>
                  <a:srgbClr val="F9F8F6"/>
                </a:solidFill>
                <a:ea typeface="+mn-lt"/>
                <a:cs typeface="+mn-lt"/>
              </a:rPr>
              <a:t>APDDataset</a:t>
            </a:r>
            <a:r>
              <a:rPr lang="en-IN" sz="1200" dirty="0">
                <a:solidFill>
                  <a:srgbClr val="F9F8F6"/>
                </a:solidFill>
                <a:ea typeface="+mn-lt"/>
                <a:cs typeface="+mn-lt"/>
              </a:rPr>
              <a:t>. The model employs data preprocessing techniques, including mean imputation and standardization, to handle missing values. A sequential neural network with dropout layers and early stopping is trained to enhance accuracy and prevent overfitting. Evaluated using ROC-AUC, classification reports, and confusion matrices, the model achieves reliable performance. An interactive user input system enables clinicians to predict RA status, facilitating early diagnosis and timely intervention for improved healthcare outcomes.</a:t>
            </a:r>
            <a:br>
              <a:rPr lang="en-IN" altLang="en-US" sz="2800" dirty="0"/>
            </a:br>
            <a:endParaRPr lang="en-IN" altLang="en-US" sz="2800">
              <a:ea typeface="Verdana"/>
            </a:endParaRPr>
          </a:p>
          <a:p>
            <a:pPr marL="0" indent="0">
              <a:buNone/>
              <a:defRPr/>
            </a:pPr>
            <a:endParaRPr lang="en-IN" dirty="0">
              <a:ea typeface="Verdana"/>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defRPr/>
            </a:pPr>
            <a:endParaRPr lang="en-IN" sz="2400" dirty="0">
              <a:latin typeface="Calibri"/>
              <a:ea typeface="+mn-lt"/>
              <a:cs typeface="Calibri"/>
            </a:endParaRPr>
          </a:p>
          <a:p>
            <a:pPr>
              <a:buNone/>
              <a:defRPr/>
            </a:pPr>
            <a:endParaRPr lang="en-IN" sz="2400" dirty="0">
              <a:latin typeface="Calibri"/>
              <a:ea typeface="Verdana"/>
              <a:cs typeface="Calibri"/>
            </a:endParaRPr>
          </a:p>
          <a:p>
            <a:pPr>
              <a:buNone/>
              <a:defRPr/>
            </a:pPr>
            <a:endParaRPr lang="en-IN" sz="2400">
              <a:latin typeface="Verdana"/>
              <a:ea typeface="Verdana"/>
              <a:cs typeface="Calibri"/>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8" name="TextBox 7">
            <a:extLst>
              <a:ext uri="{FF2B5EF4-FFF2-40B4-BE49-F238E27FC236}">
                <a16:creationId xmlns:a16="http://schemas.microsoft.com/office/drawing/2014/main" id="{92E1A09E-7ACD-7EA0-3269-FB8310E743E1}"/>
              </a:ext>
            </a:extLst>
          </p:cNvPr>
          <p:cNvSpPr txBox="1"/>
          <p:nvPr/>
        </p:nvSpPr>
        <p:spPr>
          <a:xfrm>
            <a:off x="783120" y="2622271"/>
            <a:ext cx="1060553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dirty="0">
                <a:latin typeface="Calibri"/>
                <a:ea typeface="+mn-lt"/>
                <a:cs typeface="+mn-lt"/>
              </a:rPr>
              <a:t>This project proposes a neural network-based system to predict rheumatoid arthritis (RA).The system preprocesses data with mean imputation and standardization to handle missing values. A sequential TensorFlow model with dense layers, ReLU activation, dropout and sigmoid output is trained with early stopping to prevent overfitting. Evaluated via ROC-AUC, classification reports, and confusion matrices, it ensures robust performance. </a:t>
            </a:r>
            <a:endParaRPr lang="en-IN" sz="2400" dirty="0">
              <a:latin typeface="Calibri"/>
              <a:ea typeface="Verdana"/>
              <a:cs typeface="Calibri"/>
            </a:endParaRPr>
          </a:p>
          <a:p>
            <a:endParaRPr lang="en-US" dirty="0">
              <a:latin typeface="Verdana"/>
              <a:ea typeface="Verdana"/>
              <a:cs typeface="Calibri"/>
            </a:endParaRPr>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7" name="Picture 6" descr="A diagram of a network&#10;&#10;AI-generated content may be incorrect.">
            <a:extLst>
              <a:ext uri="{FF2B5EF4-FFF2-40B4-BE49-F238E27FC236}">
                <a16:creationId xmlns:a16="http://schemas.microsoft.com/office/drawing/2014/main" id="{D8C06B86-24FF-6139-A6B6-42A9F86958FB}"/>
              </a:ext>
            </a:extLst>
          </p:cNvPr>
          <p:cNvPicPr>
            <a:picLocks noChangeAspect="1"/>
          </p:cNvPicPr>
          <p:nvPr/>
        </p:nvPicPr>
        <p:blipFill>
          <a:blip r:embed="rId2"/>
          <a:stretch>
            <a:fillRect/>
          </a:stretch>
        </p:blipFill>
        <p:spPr>
          <a:xfrm>
            <a:off x="4556656" y="1803583"/>
            <a:ext cx="2448255" cy="4166331"/>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F829-56E6-3B58-6A3A-221FDFAA979D}"/>
              </a:ext>
            </a:extLst>
          </p:cNvPr>
          <p:cNvSpPr>
            <a:spLocks noGrp="1"/>
          </p:cNvSpPr>
          <p:nvPr>
            <p:ph type="title"/>
          </p:nvPr>
        </p:nvSpPr>
        <p:spPr>
          <a:xfrm>
            <a:off x="760751" y="-84422"/>
            <a:ext cx="10668000" cy="2186341"/>
          </a:xfrm>
        </p:spPr>
        <p:txBody>
          <a:bodyPr/>
          <a:lstStyle/>
          <a:p>
            <a:br>
              <a:rPr lang="en-IN" sz="3200" b="1" dirty="0">
                <a:solidFill>
                  <a:srgbClr val="FF0000"/>
                </a:solidFill>
                <a:ea typeface="Verdana"/>
              </a:rPr>
            </a:br>
            <a:r>
              <a:rPr lang="en-IN" sz="3200" b="1" dirty="0">
                <a:solidFill>
                  <a:srgbClr val="FF0000"/>
                </a:solidFill>
                <a:ea typeface="Verdana"/>
              </a:rPr>
              <a:t>System Architecture</a:t>
            </a:r>
            <a:endParaRPr lang="en-US" sz="3200" dirty="0">
              <a:ea typeface="Verdana"/>
            </a:endParaRPr>
          </a:p>
          <a:p>
            <a:endParaRPr lang="en-US" dirty="0">
              <a:ea typeface="Verdana"/>
            </a:endParaRPr>
          </a:p>
        </p:txBody>
      </p:sp>
      <p:sp>
        <p:nvSpPr>
          <p:cNvPr id="3" name="Content Placeholder 2">
            <a:extLst>
              <a:ext uri="{FF2B5EF4-FFF2-40B4-BE49-F238E27FC236}">
                <a16:creationId xmlns:a16="http://schemas.microsoft.com/office/drawing/2014/main" id="{B3A4917A-5232-9118-1972-C304336397EC}"/>
              </a:ext>
            </a:extLst>
          </p:cNvPr>
          <p:cNvSpPr>
            <a:spLocks noGrp="1"/>
          </p:cNvSpPr>
          <p:nvPr>
            <p:ph idx="1"/>
          </p:nvPr>
        </p:nvSpPr>
        <p:spPr/>
        <p:txBody>
          <a:bodyPr/>
          <a:lstStyle/>
          <a:p>
            <a:pPr marL="0" indent="0">
              <a:buNone/>
            </a:pPr>
            <a:r>
              <a:rPr lang="en-US" sz="2400" dirty="0">
                <a:latin typeface="Calibri"/>
                <a:ea typeface="+mn-lt"/>
                <a:cs typeface="+mn-lt"/>
              </a:rPr>
              <a:t>This flowchart outlines the workflow of a rheumatoid arthritis (RA) prediction model using a neural network. It begins with a dataset of 102 samples and 25 features, which undergoes preprocessing steps including imputation, encoding, scaling, and splitting into training and test sets. The neural network, with 11 input features, hidden layers of 128, 64, 32, and 16 neurons, and a sigmoid output, is then trained. The model's performance is evaluated, achieving a training accuracy of 89.06% and a validation accuracy of 76.47%, with ROC and confusion matrix analyses. Finally, a user prediction module takes 11 features as input, scales them, and outputs the RA status.</a:t>
            </a:r>
            <a:endParaRPr lang="en-US" sz="2400" dirty="0">
              <a:latin typeface="Calibri"/>
              <a:ea typeface="Verdana"/>
              <a:cs typeface="Calibri"/>
            </a:endParaRPr>
          </a:p>
          <a:p>
            <a:pPr marL="0" indent="0">
              <a:buNone/>
            </a:pPr>
            <a:endParaRPr lang="en-US" dirty="0">
              <a:ea typeface="Verdana"/>
            </a:endParaRPr>
          </a:p>
        </p:txBody>
      </p:sp>
      <p:sp>
        <p:nvSpPr>
          <p:cNvPr id="4" name="Date Placeholder 3">
            <a:extLst>
              <a:ext uri="{FF2B5EF4-FFF2-40B4-BE49-F238E27FC236}">
                <a16:creationId xmlns:a16="http://schemas.microsoft.com/office/drawing/2014/main" id="{FC80E1B9-2C16-3399-7279-38EC2410827A}"/>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06BF3FC3-D9E5-4419-9C66-5B1E1C577ADD}"/>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F8B7F5A-06AA-0291-0CEA-A77B3CCFFEDE}"/>
              </a:ext>
            </a:extLst>
          </p:cNvPr>
          <p:cNvSpPr>
            <a:spLocks noGrp="1"/>
          </p:cNvSpPr>
          <p:nvPr>
            <p:ph type="sldNum" sz="quarter" idx="12"/>
          </p:nvPr>
        </p:nvSpPr>
        <p:spPr/>
        <p:txBody>
          <a:bodyPr/>
          <a:lstStyle/>
          <a:p>
            <a:pPr>
              <a:defRPr/>
            </a:pPr>
            <a:fld id="{BDC2143B-610F-499C-A392-DFFBE135A7B2}" type="slidenum">
              <a:rPr lang="en-US" altLang="en-US"/>
              <a:pPr>
                <a:defRPr/>
              </a:pPr>
              <a:t>8</a:t>
            </a:fld>
            <a:endParaRPr lang="en-US" altLang="en-US"/>
          </a:p>
        </p:txBody>
      </p:sp>
    </p:spTree>
    <p:extLst>
      <p:ext uri="{BB962C8B-B14F-4D97-AF65-F5344CB8AC3E}">
        <p14:creationId xmlns:p14="http://schemas.microsoft.com/office/powerpoint/2010/main" val="132929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 for RA prediction using neural networks</a:t>
            </a:r>
            <a:endParaRPr lang="en-IN" sz="2800" dirty="0" err="1"/>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altLang="en-US" sz="2400" dirty="0">
                <a:latin typeface="Calibri"/>
                <a:ea typeface="Calibri"/>
                <a:cs typeface="Calibri"/>
              </a:rPr>
              <a:t>Data Preprocessing</a:t>
            </a:r>
            <a:endParaRPr lang="en-IN" altLang="en-US" sz="2800" dirty="0">
              <a:latin typeface="Verdana"/>
              <a:ea typeface="Verdana"/>
              <a:cs typeface="Calibri"/>
            </a:endParaRPr>
          </a:p>
          <a:p>
            <a:pPr marL="0" indent="0">
              <a:buClr>
                <a:srgbClr val="CC0000"/>
              </a:buClr>
              <a:buNone/>
              <a:defRPr/>
            </a:pPr>
            <a:r>
              <a:rPr lang="en-IN" altLang="en-US" sz="2400" dirty="0">
                <a:latin typeface="Calibri"/>
                <a:ea typeface="Calibri"/>
                <a:cs typeface="Calibri"/>
              </a:rPr>
              <a:t>       </a:t>
            </a:r>
            <a:r>
              <a:rPr lang="en-IN" sz="2400" dirty="0">
                <a:latin typeface="Calibri"/>
                <a:ea typeface="Calibri"/>
                <a:cs typeface="Calibri"/>
              </a:rPr>
              <a:t>Filling null values</a:t>
            </a:r>
            <a:endParaRPr lang="en-US" sz="2400">
              <a:latin typeface="Calibri"/>
              <a:ea typeface="Calibri"/>
              <a:cs typeface="Calibri"/>
            </a:endParaRPr>
          </a:p>
          <a:p>
            <a:pPr marL="0" indent="0">
              <a:buNone/>
              <a:defRPr/>
            </a:pPr>
            <a:r>
              <a:rPr lang="en-IN" sz="2400" dirty="0">
                <a:latin typeface="Calibri"/>
                <a:ea typeface="Calibri"/>
                <a:cs typeface="Calibri"/>
              </a:rPr>
              <a:t>       Labelling the categorical data</a:t>
            </a:r>
          </a:p>
          <a:p>
            <a:pPr marL="0" indent="0">
              <a:buNone/>
              <a:defRPr/>
            </a:pPr>
            <a:r>
              <a:rPr lang="en-IN" sz="2800" dirty="0">
                <a:latin typeface="Calibri"/>
                <a:ea typeface="Verdana"/>
                <a:cs typeface="Calibri"/>
              </a:rPr>
              <a:t>      </a:t>
            </a:r>
            <a:r>
              <a:rPr lang="en-IN" sz="2400" dirty="0">
                <a:latin typeface="Calibri"/>
                <a:ea typeface="Verdana"/>
                <a:cs typeface="Calibri"/>
              </a:rPr>
              <a:t>Dropping RA Column</a:t>
            </a:r>
            <a:endParaRPr lang="en-IN" sz="2800">
              <a:latin typeface="Calibri"/>
              <a:ea typeface="Verdana"/>
              <a:cs typeface="Calibri"/>
            </a:endParaRPr>
          </a:p>
          <a:p>
            <a:pPr>
              <a:buClr>
                <a:srgbClr val="CC0000"/>
              </a:buClr>
              <a:defRPr/>
            </a:pPr>
            <a:r>
              <a:rPr lang="en-IN" altLang="en-US" sz="2400" dirty="0">
                <a:latin typeface="Calibri"/>
                <a:ea typeface="Calibri"/>
                <a:cs typeface="Calibri"/>
              </a:rPr>
              <a:t>RA Prediction using neural networks</a:t>
            </a:r>
          </a:p>
          <a:p>
            <a:pPr marL="0" indent="0">
              <a:buClr>
                <a:srgbClr val="CC0000"/>
              </a:buClr>
              <a:buNone/>
              <a:defRPr/>
            </a:pPr>
            <a:r>
              <a:rPr lang="en-IN" altLang="en-US" sz="2800" dirty="0">
                <a:latin typeface="Verdana"/>
              </a:rPr>
              <a:t>   </a:t>
            </a:r>
            <a:r>
              <a:rPr lang="en-IN" altLang="en-US" sz="2400" dirty="0">
                <a:latin typeface="Calibri"/>
                <a:ea typeface="Calibri"/>
                <a:cs typeface="Calibri"/>
              </a:rPr>
              <a:t> </a:t>
            </a:r>
            <a:r>
              <a:rPr lang="en-IN" altLang="en-US" sz="2400" dirty="0">
                <a:solidFill>
                  <a:srgbClr val="000000"/>
                </a:solidFill>
                <a:latin typeface="Calibri"/>
                <a:ea typeface="Verdana"/>
                <a:cs typeface="Times New Roman"/>
              </a:rPr>
              <a:t> </a:t>
            </a:r>
            <a:r>
              <a:rPr lang="en-IN" sz="2400" dirty="0">
                <a:solidFill>
                  <a:srgbClr val="000000"/>
                </a:solidFill>
                <a:latin typeface="Calibri"/>
                <a:ea typeface="Calibri"/>
                <a:cs typeface="Times New Roman"/>
              </a:rPr>
              <a:t>Train-test</a:t>
            </a:r>
            <a:r>
              <a:rPr lang="en-IN" sz="2400" dirty="0">
                <a:latin typeface="Calibri"/>
                <a:ea typeface="Calibri"/>
                <a:cs typeface="Times New Roman"/>
              </a:rPr>
              <a:t> Split</a:t>
            </a:r>
            <a:endParaRPr lang="en-IN" altLang="en-US" sz="2400">
              <a:latin typeface="Calibri"/>
              <a:ea typeface="Calibri"/>
              <a:cs typeface="Calibri"/>
            </a:endParaRPr>
          </a:p>
          <a:p>
            <a:pPr>
              <a:buNone/>
              <a:defRPr/>
            </a:pPr>
            <a:r>
              <a:rPr lang="en-IN" sz="2400" dirty="0">
                <a:solidFill>
                  <a:srgbClr val="CC0000"/>
                </a:solidFill>
                <a:latin typeface="Calibri"/>
                <a:ea typeface="Calibri"/>
                <a:cs typeface="Calibri"/>
              </a:rPr>
              <a:t>        </a:t>
            </a:r>
            <a:r>
              <a:rPr lang="en-IN" sz="2400" dirty="0">
                <a:latin typeface="Calibri"/>
                <a:ea typeface="Calibri"/>
                <a:cs typeface="Times New Roman"/>
              </a:rPr>
              <a:t>Model Training and Tuning</a:t>
            </a:r>
            <a:endParaRPr lang="en-IN" sz="2400">
              <a:latin typeface="Calibri"/>
              <a:ea typeface="Calibri"/>
              <a:cs typeface="Calibri"/>
            </a:endParaRPr>
          </a:p>
          <a:p>
            <a:pPr>
              <a:buNone/>
              <a:defRPr/>
            </a:pPr>
            <a:r>
              <a:rPr lang="en-IN" sz="2400" dirty="0">
                <a:solidFill>
                  <a:srgbClr val="CC0000"/>
                </a:solidFill>
                <a:latin typeface="Calibri"/>
                <a:ea typeface="Calibri"/>
                <a:cs typeface="Calibri"/>
              </a:rPr>
              <a:t>        </a:t>
            </a:r>
            <a:r>
              <a:rPr lang="en-IN" sz="2400" dirty="0">
                <a:latin typeface="Calibri"/>
                <a:ea typeface="Calibri"/>
                <a:cs typeface="Times New Roman"/>
              </a:rPr>
              <a:t>Model Exporting</a:t>
            </a:r>
            <a:endParaRPr lang="en-IN" sz="2400">
              <a:latin typeface="Calibri"/>
              <a:ea typeface="Calibri"/>
            </a:endParaRPr>
          </a:p>
          <a:p>
            <a:pPr marL="0" indent="0">
              <a:buNone/>
              <a:defRPr/>
            </a:pPr>
            <a:endParaRPr lang="en-IN" altLang="en-US" sz="2800" dirty="0">
              <a:latin typeface="Verdana"/>
              <a:ea typeface="Verdana"/>
              <a:cs typeface="Calibri"/>
            </a:endParaRPr>
          </a:p>
          <a:p>
            <a:pPr marL="0" indent="0">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65101598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22</TotalTime>
  <Words>233</Words>
  <Application>Microsoft Office PowerPoint</Application>
  <PresentationFormat>Widescreen</PresentationFormat>
  <Paragraphs>69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Profile</vt:lpstr>
      <vt:lpstr>PowerPoint Presentation</vt:lpstr>
      <vt:lpstr>Problem Statement and Motivation</vt:lpstr>
      <vt:lpstr>Existing System</vt:lpstr>
      <vt:lpstr>Objectives</vt:lpstr>
      <vt:lpstr>Abstract</vt:lpstr>
      <vt:lpstr>Proposed System</vt:lpstr>
      <vt:lpstr>System Architecture</vt:lpstr>
      <vt:lpstr> System Architecture </vt:lpstr>
      <vt:lpstr>List of Modules for RA prediction using neural networks</vt:lpstr>
      <vt:lpstr>Data Preprocessing </vt:lpstr>
      <vt:lpstr>Flow Chart - Data Preprocessing  </vt:lpstr>
      <vt:lpstr>  </vt:lpstr>
      <vt:lpstr>Flow Chart for Neural network</vt:lpstr>
      <vt:lpstr>Implementation &amp; Results of Module</vt:lpstr>
      <vt:lpstr>Training and Validation Accuracy</vt:lpstr>
      <vt:lpstr>Conclusion &amp; Future Work </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Rohith dm</cp:lastModifiedBy>
  <cp:revision>464</cp:revision>
  <dcterms:created xsi:type="dcterms:W3CDTF">2023-08-03T04:32:32Z</dcterms:created>
  <dcterms:modified xsi:type="dcterms:W3CDTF">2025-05-09T02:06:12Z</dcterms:modified>
</cp:coreProperties>
</file>