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[Employee_DataSet.xlsx]Pivot Table!PivotTable1</c:name>
    <c:fmtId val="3"/>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9.8571741032371027E-2"/>
          <c:y val="0.24121536891221945"/>
          <c:w val="0.80127690288713871"/>
          <c:h val="0.60841025080198308"/>
        </c:manualLayout>
      </c:layout>
      <c:barChart>
        <c:barDir val="col"/>
        <c:grouping val="clustered"/>
        <c:ser>
          <c:idx val="0"/>
          <c:order val="0"/>
          <c:tx>
            <c:strRef>
              <c:f>'Pivot Table'!$B$3:$B$4</c:f>
              <c:strCache>
                <c:ptCount val="1"/>
                <c:pt idx="0">
                  <c:v>1</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ser>
        <c:ser>
          <c:idx val="1"/>
          <c:order val="1"/>
          <c:tx>
            <c:strRef>
              <c:f>'Pivot Table'!$C$3:$C$4</c:f>
              <c:strCache>
                <c:ptCount val="1"/>
                <c:pt idx="0">
                  <c:v>2</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ser>
        <c:ser>
          <c:idx val="2"/>
          <c:order val="2"/>
          <c:tx>
            <c:strRef>
              <c:f>'Pivot Table'!$D$3:$D$4</c:f>
              <c:strCache>
                <c:ptCount val="1"/>
                <c:pt idx="0">
                  <c:v>3</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'Pivot Table'!$E$3:$E$4</c:f>
              <c:strCache>
                <c:ptCount val="1"/>
                <c:pt idx="0">
                  <c:v>4</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4"/>
          <c:order val="4"/>
          <c:tx>
            <c:strRef>
              <c:f>'Pivot Table'!$F$3:$F$4</c:f>
              <c:strCache>
                <c:ptCount val="1"/>
                <c:pt idx="0">
                  <c:v>5</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axId val="69570560"/>
        <c:axId val="69572096"/>
      </c:barChart>
      <c:catAx>
        <c:axId val="69570560"/>
        <c:scaling>
          <c:orientation val="minMax"/>
        </c:scaling>
        <c:axPos val="b"/>
        <c:tickLblPos val="nextTo"/>
        <c:crossAx val="69572096"/>
        <c:crosses val="autoZero"/>
        <c:auto val="1"/>
        <c:lblAlgn val="ctr"/>
        <c:lblOffset val="100"/>
      </c:catAx>
      <c:valAx>
        <c:axId val="69572096"/>
        <c:scaling>
          <c:orientation val="minMax"/>
        </c:scaling>
        <c:axPos val="l"/>
        <c:majorGridlines/>
        <c:numFmt formatCode="General" sourceLinked="1"/>
        <c:tickLblPos val="nextTo"/>
        <c:crossAx val="69570560"/>
        <c:crosses val="autoZero"/>
        <c:crossBetween val="between"/>
      </c:valAx>
    </c:plotArea>
    <c:legend>
      <c:legendPos val="r"/>
      <c:layout/>
    </c:legend>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0.27083</cdr:x>
      <cdr:y>0.10069</cdr:y>
    </cdr:from>
    <cdr:to>
      <cdr:x>0.75625</cdr:x>
      <cdr:y>0.21181</cdr:y>
    </cdr:to>
    <cdr:sp macro="" textlink="">
      <cdr:nvSpPr>
        <cdr:cNvPr id="2" name="TextBox 1"/>
        <cdr:cNvSpPr txBox="1"/>
      </cdr:nvSpPr>
      <cdr:spPr>
        <a:xfrm xmlns:a="http://schemas.openxmlformats.org/drawingml/2006/main">
          <a:off x="1238250" y="276224"/>
          <a:ext cx="2219325" cy="304801"/>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200"/>
            <a:t>Employee Performance Analysis</a:t>
          </a:r>
        </a:p>
        <a:p xmlns:a="http://schemas.openxmlformats.org/drawingml/2006/main">
          <a:endParaRPr lang="en-US" sz="12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HARISH. R</a:t>
            </a:r>
            <a:endParaRPr lang="en-US" sz="2400" dirty="0"/>
          </a:p>
          <a:p>
            <a:r>
              <a:rPr lang="en-US" sz="2400" dirty="0"/>
              <a:t>REGISTER NO</a:t>
            </a:r>
            <a:r>
              <a:rPr lang="en-US" sz="2400" dirty="0" smtClean="0"/>
              <a:t>:  312215319/asunm148722cca009</a:t>
            </a:r>
            <a:endParaRPr lang="en-US" sz="2400" dirty="0"/>
          </a:p>
          <a:p>
            <a:r>
              <a:rPr lang="en-US" sz="2400" dirty="0"/>
              <a:t>DEPARTMENT</a:t>
            </a:r>
            <a:r>
              <a:rPr lang="en-US" sz="2400" dirty="0" smtClean="0"/>
              <a:t>: B. Com (Computer Application)</a:t>
            </a:r>
            <a:endParaRPr lang="en-US" sz="2400" dirty="0"/>
          </a:p>
          <a:p>
            <a:r>
              <a:rPr lang="en-US" sz="2400" dirty="0" smtClean="0"/>
              <a:t>COLLEGE:  J. H. A. Agarsen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666844" y="1643050"/>
            <a:ext cx="4714908" cy="5355312"/>
          </a:xfrm>
          <a:prstGeom prst="rect">
            <a:avLst/>
          </a:prstGeom>
          <a:noFill/>
        </p:spPr>
        <p:txBody>
          <a:bodyPr wrap="square" rtlCol="0">
            <a:spAutoFit/>
          </a:bodyPr>
          <a:lstStyle/>
          <a:p>
            <a:r>
              <a:rPr lang="en-US" b="1" i="1" dirty="0" smtClean="0"/>
              <a:t>Data Collection</a:t>
            </a:r>
          </a:p>
          <a:p>
            <a:r>
              <a:rPr lang="en-US" i="1" dirty="0" smtClean="0"/>
              <a:t>1)Kaggle</a:t>
            </a:r>
          </a:p>
          <a:p>
            <a:r>
              <a:rPr lang="en-US" i="1" dirty="0" smtClean="0"/>
              <a:t>2)</a:t>
            </a:r>
            <a:r>
              <a:rPr lang="en-US" i="1" dirty="0" err="1" smtClean="0"/>
              <a:t>edunet</a:t>
            </a:r>
            <a:endParaRPr lang="en-US" i="1" dirty="0" smtClean="0"/>
          </a:p>
          <a:p>
            <a:r>
              <a:rPr lang="en-US" i="1" dirty="0" smtClean="0"/>
              <a:t>3)Employee data set</a:t>
            </a:r>
          </a:p>
          <a:p>
            <a:r>
              <a:rPr lang="en-US" b="1" i="1" dirty="0" smtClean="0"/>
              <a:t>Feature Collection</a:t>
            </a:r>
          </a:p>
          <a:p>
            <a:r>
              <a:rPr lang="en-US" i="1" dirty="0" smtClean="0"/>
              <a:t>1)Employee Id</a:t>
            </a:r>
          </a:p>
          <a:p>
            <a:r>
              <a:rPr lang="en-US" i="1" dirty="0" smtClean="0"/>
              <a:t>2)Employee type</a:t>
            </a:r>
          </a:p>
          <a:p>
            <a:r>
              <a:rPr lang="en-US" i="1" dirty="0" smtClean="0"/>
              <a:t>3)Performance level etc..</a:t>
            </a:r>
          </a:p>
          <a:p>
            <a:r>
              <a:rPr lang="en-US" b="1" i="1" dirty="0" smtClean="0"/>
              <a:t>Analyze</a:t>
            </a:r>
          </a:p>
          <a:p>
            <a:pPr marL="342900" indent="-342900">
              <a:buAutoNum type="arabicParenR"/>
            </a:pPr>
            <a:r>
              <a:rPr lang="en-US" i="1" dirty="0" smtClean="0"/>
              <a:t>Pivot table</a:t>
            </a:r>
          </a:p>
          <a:p>
            <a:pPr marL="342900" indent="-342900">
              <a:buAutoNum type="arabicParenR"/>
            </a:pPr>
            <a:r>
              <a:rPr lang="en-US" i="1" dirty="0" smtClean="0"/>
              <a:t>Graph</a:t>
            </a:r>
          </a:p>
          <a:p>
            <a:pPr marL="342900" indent="-342900">
              <a:buAutoNum type="arabicParenR"/>
            </a:pPr>
            <a:r>
              <a:rPr lang="en-US" i="1" dirty="0" smtClean="0"/>
              <a:t>Slicer</a:t>
            </a:r>
          </a:p>
          <a:p>
            <a:pPr marL="342900" indent="-342900"/>
            <a:r>
              <a:rPr lang="en-US" b="1" i="1" dirty="0" smtClean="0"/>
              <a:t>Editing</a:t>
            </a:r>
          </a:p>
          <a:p>
            <a:pPr marL="342900" indent="-342900">
              <a:buAutoNum type="arabicParenR"/>
            </a:pPr>
            <a:r>
              <a:rPr lang="en-US" i="1" dirty="0" smtClean="0"/>
              <a:t>Fonts</a:t>
            </a:r>
          </a:p>
          <a:p>
            <a:pPr marL="342900" indent="-342900">
              <a:buAutoNum type="arabicParenR"/>
            </a:pPr>
            <a:r>
              <a:rPr lang="en-US" i="1" dirty="0" smtClean="0"/>
              <a:t>Filter</a:t>
            </a:r>
          </a:p>
          <a:p>
            <a:pPr marL="342900" indent="-342900">
              <a:buAutoNum type="arabicParenR"/>
            </a:pPr>
            <a:r>
              <a:rPr lang="en-US" i="1" dirty="0" smtClean="0"/>
              <a:t>Highlight</a:t>
            </a:r>
          </a:p>
          <a:p>
            <a:pPr marL="342900" indent="-342900">
              <a:buAutoNum type="arabicParenR"/>
            </a:pPr>
            <a:r>
              <a:rPr lang="en-US" i="1" dirty="0" smtClean="0"/>
              <a:t>Formulas</a:t>
            </a:r>
          </a:p>
          <a:p>
            <a:pPr marL="342900" indent="-342900"/>
            <a:endParaRPr lang="en-US" i="1"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66778" y="1714488"/>
            <a:ext cx="7929618" cy="3416320"/>
          </a:xfrm>
          <a:prstGeom prst="rect">
            <a:avLst/>
          </a:prstGeom>
          <a:noFill/>
        </p:spPr>
        <p:txBody>
          <a:bodyPr wrap="square" rtlCol="0">
            <a:spAutoFit/>
          </a:bodyPr>
          <a:lstStyle/>
          <a:p>
            <a:r>
              <a:rPr lang="en-US" sz="2400" i="1" dirty="0"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lang="en-US" sz="2400" i="1"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166778" y="2357430"/>
            <a:ext cx="5429288" cy="1569660"/>
          </a:xfrm>
          <a:prstGeom prst="rect">
            <a:avLst/>
          </a:prstGeom>
          <a:noFill/>
        </p:spPr>
        <p:txBody>
          <a:bodyPr wrap="square" rtlCol="0">
            <a:spAutoFit/>
          </a:bodyPr>
          <a:lstStyle/>
          <a:p>
            <a:r>
              <a:rPr lang="en-US" sz="2400" i="1" dirty="0" smtClean="0"/>
              <a:t>In the Excel analysis shows Employee performance rating. In this analysis tell there are medium rated employees only more, others rating are not like that.</a:t>
            </a:r>
            <a:endParaRPr lang="en-US" sz="2400" i="1" dirty="0"/>
          </a:p>
        </p:txBody>
      </p:sp>
      <p:sp>
        <p:nvSpPr>
          <p:cNvPr id="12" name="TextBox 11"/>
          <p:cNvSpPr txBox="1"/>
          <p:nvPr/>
        </p:nvSpPr>
        <p:spPr>
          <a:xfrm>
            <a:off x="1095340" y="4143380"/>
            <a:ext cx="5143536" cy="1569660"/>
          </a:xfrm>
          <a:prstGeom prst="rect">
            <a:avLst/>
          </a:prstGeom>
          <a:noFill/>
        </p:spPr>
        <p:txBody>
          <a:bodyPr wrap="square" rtlCol="0">
            <a:spAutoFit/>
          </a:bodyPr>
          <a:lstStyle/>
          <a:p>
            <a:r>
              <a:rPr lang="en-US" sz="2400" i="1" dirty="0" smtClean="0"/>
              <a:t>In the analysis the high and very high level rating is very low and low level rating is second place.  We must improve this table.</a:t>
            </a:r>
            <a:endParaRPr lang="en-US" sz="24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166778" y="3000372"/>
            <a:ext cx="5572164" cy="1569660"/>
          </a:xfrm>
          <a:prstGeom prst="rect">
            <a:avLst/>
          </a:prstGeom>
          <a:noFill/>
        </p:spPr>
        <p:txBody>
          <a:bodyPr wrap="square" rtlCol="0">
            <a:spAutoFit/>
          </a:bodyPr>
          <a:lstStyle/>
          <a:p>
            <a:r>
              <a:rPr lang="en-US" sz="2400" i="1" dirty="0" smtClean="0"/>
              <a:t>This project is analyzing the Rating of employees either male or female employees.  It is used to find the Employee performance.</a:t>
            </a:r>
            <a:endParaRPr lang="en-US" sz="24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OIP.jfif"/>
          <p:cNvPicPr>
            <a:picLocks noChangeAspect="1"/>
          </p:cNvPicPr>
          <p:nvPr/>
        </p:nvPicPr>
        <p:blipFill>
          <a:blip r:embed="rId3"/>
          <a:stretch>
            <a:fillRect/>
          </a:stretch>
        </p:blipFill>
        <p:spPr>
          <a:xfrm>
            <a:off x="1309654" y="1571613"/>
            <a:ext cx="7403335" cy="48577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452794" y="2285992"/>
            <a:ext cx="4929222" cy="3416320"/>
          </a:xfrm>
          <a:prstGeom prst="rect">
            <a:avLst/>
          </a:prstGeom>
          <a:noFill/>
        </p:spPr>
        <p:txBody>
          <a:bodyPr wrap="square" rtlCol="0">
            <a:spAutoFit/>
          </a:bodyPr>
          <a:lstStyle/>
          <a:p>
            <a:pPr>
              <a:buFont typeface="Wingdings" pitchFamily="2" charset="2"/>
              <a:buChar char="Ø"/>
            </a:pPr>
            <a:r>
              <a:rPr lang="en-US" sz="2400" i="1" dirty="0" smtClean="0"/>
              <a:t>Conditional formatting – missing</a:t>
            </a:r>
          </a:p>
          <a:p>
            <a:endParaRPr lang="en-US" sz="2400" i="1" dirty="0" smtClean="0"/>
          </a:p>
          <a:p>
            <a:pPr>
              <a:buFont typeface="Wingdings" pitchFamily="2" charset="2"/>
              <a:buChar char="Ø"/>
            </a:pPr>
            <a:r>
              <a:rPr lang="en-US" sz="2400" i="1" dirty="0" smtClean="0"/>
              <a:t>Filter – remove</a:t>
            </a:r>
          </a:p>
          <a:p>
            <a:pPr>
              <a:buFont typeface="Wingdings" pitchFamily="2" charset="2"/>
              <a:buChar char="Ø"/>
            </a:pPr>
            <a:endParaRPr lang="en-US" sz="2400" i="1" dirty="0" smtClean="0"/>
          </a:p>
          <a:p>
            <a:pPr>
              <a:buFont typeface="Wingdings" pitchFamily="2" charset="2"/>
              <a:buChar char="Ø"/>
            </a:pPr>
            <a:r>
              <a:rPr lang="en-US" sz="2400" i="1" dirty="0" smtClean="0"/>
              <a:t>Formula – Performance level</a:t>
            </a:r>
          </a:p>
          <a:p>
            <a:pPr>
              <a:buFont typeface="Wingdings" pitchFamily="2" charset="2"/>
              <a:buChar char="Ø"/>
            </a:pPr>
            <a:endParaRPr lang="en-US" sz="2400" i="1" dirty="0" smtClean="0"/>
          </a:p>
          <a:p>
            <a:pPr>
              <a:buFont typeface="Wingdings" pitchFamily="2" charset="2"/>
              <a:buChar char="Ø"/>
            </a:pPr>
            <a:r>
              <a:rPr lang="en-US" sz="2400" i="1" dirty="0" smtClean="0"/>
              <a:t>Pivot Table – Summary</a:t>
            </a:r>
          </a:p>
          <a:p>
            <a:pPr>
              <a:buFont typeface="Wingdings" pitchFamily="2" charset="2"/>
              <a:buChar char="Ø"/>
            </a:pPr>
            <a:endParaRPr lang="en-US" sz="2400" i="1" dirty="0" smtClean="0"/>
          </a:p>
          <a:p>
            <a:pPr>
              <a:buFont typeface="Wingdings" pitchFamily="2" charset="2"/>
              <a:buChar char="Ø"/>
            </a:pPr>
            <a:r>
              <a:rPr lang="en-US" sz="2400" i="1" dirty="0" smtClean="0"/>
              <a:t>Graph – Data visualization</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309654" y="2428868"/>
            <a:ext cx="5572164" cy="2308324"/>
          </a:xfrm>
          <a:prstGeom prst="rect">
            <a:avLst/>
          </a:prstGeom>
          <a:noFill/>
        </p:spPr>
        <p:txBody>
          <a:bodyPr wrap="square" rtlCol="0">
            <a:spAutoFit/>
          </a:bodyPr>
          <a:lstStyle/>
          <a:p>
            <a:r>
              <a:rPr lang="en-US" sz="2400" i="1" dirty="0" smtClean="0"/>
              <a:t>Employee dataset I got from kaggle, it has 26 features I am using 9 features. The employee Id in number, name is in text, using employee type, business unit, Employee status, Performance score, Employee rating are used to analyzed</a:t>
            </a:r>
            <a:r>
              <a:rPr lang="en-US" sz="2400" i="1" dirty="0" smtClean="0"/>
              <a:t>.</a:t>
            </a:r>
            <a:r>
              <a:rPr lang="en-US" sz="2400" i="1" dirty="0" smtClean="0"/>
              <a:t>  </a:t>
            </a:r>
            <a:endParaRPr lang="en-US" sz="2400" i="1"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381224" y="2428868"/>
            <a:ext cx="6286544" cy="830997"/>
          </a:xfrm>
          <a:prstGeom prst="rect">
            <a:avLst/>
          </a:prstGeom>
          <a:noFill/>
        </p:spPr>
        <p:txBody>
          <a:bodyPr wrap="square" rtlCol="0">
            <a:spAutoFit/>
          </a:bodyPr>
          <a:lstStyle/>
          <a:p>
            <a:r>
              <a:rPr lang="en-US" sz="2400" i="1" dirty="0" smtClean="0"/>
              <a:t>Performance Level Column =IFS(Z8&gt;=5,”VERY HIGH’,Z8&gt;=4,”HIGH”,Z8&gt;=3,”MED”,”TRUE”,”LOW”)</a:t>
            </a:r>
            <a:endParaRPr lang="en-US" sz="24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383</Words>
  <Application>Microsoft Office PowerPoint</Application>
  <PresentationFormat>Custom</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21</cp:revision>
  <dcterms:created xsi:type="dcterms:W3CDTF">2024-03-29T15:07:22Z</dcterms:created>
  <dcterms:modified xsi:type="dcterms:W3CDTF">2024-08-29T15:02:53Z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