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8"/>
  </p:notesMasterIdLst>
  <p:handoutMasterIdLst>
    <p:handoutMasterId r:id="rId9"/>
  </p:handoutMasterIdLst>
  <p:sldIdLst>
    <p:sldId id="348" r:id="rId2"/>
    <p:sldId id="358" r:id="rId3"/>
    <p:sldId id="353" r:id="rId4"/>
    <p:sldId id="355" r:id="rId5"/>
    <p:sldId id="356" r:id="rId6"/>
    <p:sldId id="357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BEB"/>
    <a:srgbClr val="D9FFE7"/>
    <a:srgbClr val="800000"/>
    <a:srgbClr val="E5FFEE"/>
    <a:srgbClr val="F4633A"/>
    <a:srgbClr val="FF8F1C"/>
    <a:srgbClr val="840B55"/>
    <a:srgbClr val="C800A1"/>
    <a:srgbClr val="3C1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70BAE-C85F-C57C-0277-FB875A08B64A}" v="24" dt="2020-03-31T13:25:34.639"/>
    <p1510:client id="{76441907-697B-7435-2B21-8FD34D013F26}" v="52" dt="2020-03-31T13:36:22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13"/>
  </p:normalViewPr>
  <p:slideViewPr>
    <p:cSldViewPr snapToGrid="0">
      <p:cViewPr varScale="1">
        <p:scale>
          <a:sx n="97" d="100"/>
          <a:sy n="97" d="100"/>
        </p:scale>
        <p:origin x="180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, Nandakumar (Cognizant)" userId="S::715933@cognizant.com::253f41e8-5b3f-40b2-9903-e0680a51bb96" providerId="AD" clId="Web-{60A70BAE-C85F-C57C-0277-FB875A08B64A}"/>
    <pc:docChg chg="addSld delSld modSld">
      <pc:chgData name="J, Nandakumar (Cognizant)" userId="S::715933@cognizant.com::253f41e8-5b3f-40b2-9903-e0680a51bb96" providerId="AD" clId="Web-{60A70BAE-C85F-C57C-0277-FB875A08B64A}" dt="2020-03-31T13:25:33.951" v="21" actId="20577"/>
      <pc:docMkLst>
        <pc:docMk/>
      </pc:docMkLst>
      <pc:sldChg chg="modSp add replId">
        <pc:chgData name="J, Nandakumar (Cognizant)" userId="S::715933@cognizant.com::253f41e8-5b3f-40b2-9903-e0680a51bb96" providerId="AD" clId="Web-{60A70BAE-C85F-C57C-0277-FB875A08B64A}" dt="2020-03-31T13:25:33.951" v="21" actId="20577"/>
        <pc:sldMkLst>
          <pc:docMk/>
          <pc:sldMk cId="2878935394" sldId="358"/>
        </pc:sldMkLst>
        <pc:spChg chg="mod">
          <ac:chgData name="J, Nandakumar (Cognizant)" userId="S::715933@cognizant.com::253f41e8-5b3f-40b2-9903-e0680a51bb96" providerId="AD" clId="Web-{60A70BAE-C85F-C57C-0277-FB875A08B64A}" dt="2020-03-31T13:24:45.076" v="9" actId="20577"/>
          <ac:spMkLst>
            <pc:docMk/>
            <pc:sldMk cId="2878935394" sldId="358"/>
            <ac:spMk id="2" creationId="{00000000-0000-0000-0000-000000000000}"/>
          </ac:spMkLst>
        </pc:spChg>
        <pc:spChg chg="mod">
          <ac:chgData name="J, Nandakumar (Cognizant)" userId="S::715933@cognizant.com::253f41e8-5b3f-40b2-9903-e0680a51bb96" providerId="AD" clId="Web-{60A70BAE-C85F-C57C-0277-FB875A08B64A}" dt="2020-03-31T13:25:33.951" v="21" actId="20577"/>
          <ac:spMkLst>
            <pc:docMk/>
            <pc:sldMk cId="2878935394" sldId="358"/>
            <ac:spMk id="175" creationId="{00000000-0000-0000-0000-000000000000}"/>
          </ac:spMkLst>
        </pc:spChg>
      </pc:sldChg>
      <pc:sldChg chg="add del replId">
        <pc:chgData name="J, Nandakumar (Cognizant)" userId="S::715933@cognizant.com::253f41e8-5b3f-40b2-9903-e0680a51bb96" providerId="AD" clId="Web-{60A70BAE-C85F-C57C-0277-FB875A08B64A}" dt="2020-03-31T13:24:27.186" v="1"/>
        <pc:sldMkLst>
          <pc:docMk/>
          <pc:sldMk cId="3698207359" sldId="358"/>
        </pc:sldMkLst>
      </pc:sldChg>
    </pc:docChg>
  </pc:docChgLst>
  <pc:docChgLst>
    <pc:chgData name="J, Nandakumar (Cognizant)" userId="S::715933@cognizant.com::253f41e8-5b3f-40b2-9903-e0680a51bb96" providerId="AD" clId="Web-{76441907-697B-7435-2B21-8FD34D013F26}"/>
    <pc:docChg chg="modSld sldOrd">
      <pc:chgData name="J, Nandakumar (Cognizant)" userId="S::715933@cognizant.com::253f41e8-5b3f-40b2-9903-e0680a51bb96" providerId="AD" clId="Web-{76441907-697B-7435-2B21-8FD34D013F26}" dt="2020-03-31T13:36:22.934" v="48"/>
      <pc:docMkLst>
        <pc:docMk/>
      </pc:docMkLst>
      <pc:sldChg chg="delSp modSp ord">
        <pc:chgData name="J, Nandakumar (Cognizant)" userId="S::715933@cognizant.com::253f41e8-5b3f-40b2-9903-e0680a51bb96" providerId="AD" clId="Web-{76441907-697B-7435-2B21-8FD34D013F26}" dt="2020-03-31T13:36:22.934" v="48"/>
        <pc:sldMkLst>
          <pc:docMk/>
          <pc:sldMk cId="2878935394" sldId="358"/>
        </pc:sldMkLst>
        <pc:spChg chg="mod">
          <ac:chgData name="J, Nandakumar (Cognizant)" userId="S::715933@cognizant.com::253f41e8-5b3f-40b2-9903-e0680a51bb96" providerId="AD" clId="Web-{76441907-697B-7435-2B21-8FD34D013F26}" dt="2020-03-31T13:27:24.100" v="0" actId="14100"/>
          <ac:spMkLst>
            <pc:docMk/>
            <pc:sldMk cId="2878935394" sldId="358"/>
            <ac:spMk id="6" creationId="{00000000-0000-0000-0000-000000000000}"/>
          </ac:spMkLst>
        </pc:spChg>
        <pc:spChg chg="del">
          <ac:chgData name="J, Nandakumar (Cognizant)" userId="S::715933@cognizant.com::253f41e8-5b3f-40b2-9903-e0680a51bb96" providerId="AD" clId="Web-{76441907-697B-7435-2B21-8FD34D013F26}" dt="2020-03-31T13:31:24.524" v="31"/>
          <ac:spMkLst>
            <pc:docMk/>
            <pc:sldMk cId="2878935394" sldId="358"/>
            <ac:spMk id="8" creationId="{00000000-0000-0000-0000-000000000000}"/>
          </ac:spMkLst>
        </pc:spChg>
        <pc:spChg chg="del mod modVis">
          <ac:chgData name="J, Nandakumar (Cognizant)" userId="S::715933@cognizant.com::253f41e8-5b3f-40b2-9903-e0680a51bb96" providerId="AD" clId="Web-{76441907-697B-7435-2B21-8FD34D013F26}" dt="2020-03-31T13:36:03.637" v="47"/>
          <ac:spMkLst>
            <pc:docMk/>
            <pc:sldMk cId="2878935394" sldId="358"/>
            <ac:spMk id="9" creationId="{00000000-0000-0000-0000-000000000000}"/>
          </ac:spMkLst>
        </pc:spChg>
        <pc:spChg chg="mod">
          <ac:chgData name="J, Nandakumar (Cognizant)" userId="S::715933@cognizant.com::253f41e8-5b3f-40b2-9903-e0680a51bb96" providerId="AD" clId="Web-{76441907-697B-7435-2B21-8FD34D013F26}" dt="2020-03-31T13:32:55.400" v="36" actId="1076"/>
          <ac:spMkLst>
            <pc:docMk/>
            <pc:sldMk cId="2878935394" sldId="358"/>
            <ac:spMk id="28" creationId="{00000000-0000-0000-0000-000000000000}"/>
          </ac:spMkLst>
        </pc:spChg>
        <pc:spChg chg="mod">
          <ac:chgData name="J, Nandakumar (Cognizant)" userId="S::715933@cognizant.com::253f41e8-5b3f-40b2-9903-e0680a51bb96" providerId="AD" clId="Web-{76441907-697B-7435-2B21-8FD34D013F26}" dt="2020-03-31T13:33:28.417" v="39" actId="1076"/>
          <ac:spMkLst>
            <pc:docMk/>
            <pc:sldMk cId="2878935394" sldId="358"/>
            <ac:spMk id="29" creationId="{00000000-0000-0000-0000-000000000000}"/>
          </ac:spMkLst>
        </pc:spChg>
        <pc:spChg chg="mod">
          <ac:chgData name="J, Nandakumar (Cognizant)" userId="S::715933@cognizant.com::253f41e8-5b3f-40b2-9903-e0680a51bb96" providerId="AD" clId="Web-{76441907-697B-7435-2B21-8FD34D013F26}" dt="2020-03-31T13:30:55.790" v="25" actId="1076"/>
          <ac:spMkLst>
            <pc:docMk/>
            <pc:sldMk cId="2878935394" sldId="358"/>
            <ac:spMk id="30" creationId="{00000000-0000-0000-0000-000000000000}"/>
          </ac:spMkLst>
        </pc:spChg>
        <pc:spChg chg="mod">
          <ac:chgData name="J, Nandakumar (Cognizant)" userId="S::715933@cognizant.com::253f41e8-5b3f-40b2-9903-e0680a51bb96" providerId="AD" clId="Web-{76441907-697B-7435-2B21-8FD34D013F26}" dt="2020-03-31T13:30:55.774" v="24" actId="1076"/>
          <ac:spMkLst>
            <pc:docMk/>
            <pc:sldMk cId="2878935394" sldId="358"/>
            <ac:spMk id="31" creationId="{00000000-0000-0000-0000-000000000000}"/>
          </ac:spMkLst>
        </pc:spChg>
        <pc:spChg chg="del mod">
          <ac:chgData name="J, Nandakumar (Cognizant)" userId="S::715933@cognizant.com::253f41e8-5b3f-40b2-9903-e0680a51bb96" providerId="AD" clId="Web-{76441907-697B-7435-2B21-8FD34D013F26}" dt="2020-03-31T13:35:19.152" v="44"/>
          <ac:spMkLst>
            <pc:docMk/>
            <pc:sldMk cId="2878935394" sldId="358"/>
            <ac:spMk id="176" creationId="{00000000-0000-0000-0000-000000000000}"/>
          </ac:spMkLst>
        </pc:spChg>
        <pc:spChg chg="mod">
          <ac:chgData name="J, Nandakumar (Cognizant)" userId="S::715933@cognizant.com::253f41e8-5b3f-40b2-9903-e0680a51bb96" providerId="AD" clId="Web-{76441907-697B-7435-2B21-8FD34D013F26}" dt="2020-03-31T13:30:55.696" v="20" actId="1076"/>
          <ac:spMkLst>
            <pc:docMk/>
            <pc:sldMk cId="2878935394" sldId="358"/>
            <ac:spMk id="187" creationId="{00000000-0000-0000-0000-000000000000}"/>
          </ac:spMkLst>
        </pc:spChg>
        <pc:spChg chg="del mod">
          <ac:chgData name="J, Nandakumar (Cognizant)" userId="S::715933@cognizant.com::253f41e8-5b3f-40b2-9903-e0680a51bb96" providerId="AD" clId="Web-{76441907-697B-7435-2B21-8FD34D013F26}" dt="2020-03-31T13:27:31.990" v="2"/>
          <ac:spMkLst>
            <pc:docMk/>
            <pc:sldMk cId="2878935394" sldId="358"/>
            <ac:spMk id="204" creationId="{00000000-0000-0000-0000-000000000000}"/>
          </ac:spMkLst>
        </pc:spChg>
        <pc:cxnChg chg="mod">
          <ac:chgData name="J, Nandakumar (Cognizant)" userId="S::715933@cognizant.com::253f41e8-5b3f-40b2-9903-e0680a51bb96" providerId="AD" clId="Web-{76441907-697B-7435-2B21-8FD34D013F26}" dt="2020-03-31T13:36:03.637" v="47"/>
          <ac:cxnSpMkLst>
            <pc:docMk/>
            <pc:sldMk cId="2878935394" sldId="358"/>
            <ac:cxnSpMk id="112" creationId="{00000000-0000-0000-0000-000000000000}"/>
          </ac:cxnSpMkLst>
        </pc:cxnChg>
        <pc:cxnChg chg="mod">
          <ac:chgData name="J, Nandakumar (Cognizant)" userId="S::715933@cognizant.com::253f41e8-5b3f-40b2-9903-e0680a51bb96" providerId="AD" clId="Web-{76441907-697B-7435-2B21-8FD34D013F26}" dt="2020-03-31T13:30:55.790" v="25" actId="1076"/>
          <ac:cxnSpMkLst>
            <pc:docMk/>
            <pc:sldMk cId="2878935394" sldId="358"/>
            <ac:cxnSpMk id="122" creationId="{00000000-0000-0000-0000-000000000000}"/>
          </ac:cxnSpMkLst>
        </pc:cxnChg>
        <pc:cxnChg chg="mod">
          <ac:chgData name="J, Nandakumar (Cognizant)" userId="S::715933@cognizant.com::253f41e8-5b3f-40b2-9903-e0680a51bb96" providerId="AD" clId="Web-{76441907-697B-7435-2B21-8FD34D013F26}" dt="2020-03-31T13:34:12.136" v="41" actId="1076"/>
          <ac:cxnSpMkLst>
            <pc:docMk/>
            <pc:sldMk cId="2878935394" sldId="358"/>
            <ac:cxnSpMk id="131" creationId="{00000000-0000-0000-0000-000000000000}"/>
          </ac:cxnSpMkLst>
        </pc:cxnChg>
        <pc:cxnChg chg="mod">
          <ac:chgData name="J, Nandakumar (Cognizant)" userId="S::715933@cognizant.com::253f41e8-5b3f-40b2-9903-e0680a51bb96" providerId="AD" clId="Web-{76441907-697B-7435-2B21-8FD34D013F26}" dt="2020-03-31T13:32:55.400" v="36" actId="1076"/>
          <ac:cxnSpMkLst>
            <pc:docMk/>
            <pc:sldMk cId="2878935394" sldId="358"/>
            <ac:cxnSpMk id="219" creationId="{00000000-0000-0000-0000-000000000000}"/>
          </ac:cxnSpMkLst>
        </pc:cxnChg>
        <pc:cxnChg chg="mod">
          <ac:chgData name="J, Nandakumar (Cognizant)" userId="S::715933@cognizant.com::253f41e8-5b3f-40b2-9903-e0680a51bb96" providerId="AD" clId="Web-{76441907-697B-7435-2B21-8FD34D013F26}" dt="2020-03-31T13:34:45.730" v="42" actId="14100"/>
          <ac:cxnSpMkLst>
            <pc:docMk/>
            <pc:sldMk cId="2878935394" sldId="358"/>
            <ac:cxnSpMk id="225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857387"/>
            <a:ext cx="8618707" cy="886397"/>
          </a:xfrm>
        </p:spPr>
        <p:txBody>
          <a:bodyPr/>
          <a:lstStyle/>
          <a:p>
            <a:r>
              <a:rPr lang="en-US" sz="3200" dirty="0" err="1"/>
              <a:t>Zantmeter</a:t>
            </a:r>
            <a:r>
              <a:rPr lang="en-US" sz="3200" dirty="0"/>
              <a:t> and </a:t>
            </a:r>
            <a:r>
              <a:rPr lang="en-US" sz="3200" dirty="0" err="1"/>
              <a:t>SynMon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Architecture &amp;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/>
              <a:t>January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352570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23492"/>
            <a:ext cx="8385048" cy="35727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CIPTS-</a:t>
            </a:r>
            <a:r>
              <a:rPr lang="en-US" dirty="0" err="1">
                <a:latin typeface="Arial"/>
                <a:cs typeface="Arial"/>
              </a:rPr>
              <a:t>ZantMeter</a:t>
            </a:r>
            <a:r>
              <a:rPr lang="en-US" dirty="0">
                <a:latin typeface="Arial"/>
                <a:cs typeface="Arial"/>
              </a:rPr>
              <a:t> Fastest Architecture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773670" y="2200925"/>
            <a:ext cx="692213" cy="2389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17187" y="2251273"/>
            <a:ext cx="405560" cy="11284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R 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66978" y="2828083"/>
            <a:ext cx="1390237" cy="162528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gnetic Disk 29"/>
          <p:cNvSpPr/>
          <p:nvPr/>
        </p:nvSpPr>
        <p:spPr>
          <a:xfrm>
            <a:off x="3174461" y="3223952"/>
            <a:ext cx="793397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Influx DB</a:t>
            </a:r>
            <a:r>
              <a:rPr lang="en-US" sz="800" b="1" kern="0" dirty="0">
                <a:solidFill>
                  <a:srgbClr val="FF0000"/>
                </a:solidFill>
              </a:rPr>
              <a:t>*</a:t>
            </a:r>
            <a:endParaRPr lang="en-US" sz="800" kern="0" dirty="0">
              <a:solidFill>
                <a:prstClr val="black"/>
              </a:solidFill>
            </a:endParaRPr>
          </a:p>
        </p:txBody>
      </p:sp>
      <p:sp>
        <p:nvSpPr>
          <p:cNvPr id="31" name="Flowchart: Magnetic Disk 30"/>
          <p:cNvSpPr/>
          <p:nvPr/>
        </p:nvSpPr>
        <p:spPr>
          <a:xfrm>
            <a:off x="3174460" y="3837872"/>
            <a:ext cx="793397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err="1">
                <a:solidFill>
                  <a:prstClr val="black"/>
                </a:solidFill>
              </a:rPr>
              <a:t>Elasticsearch</a:t>
            </a:r>
            <a:r>
              <a:rPr lang="en-US" sz="800" kern="0" dirty="0">
                <a:solidFill>
                  <a:prstClr val="black"/>
                </a:solidFill>
              </a:rPr>
              <a:t> DB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126419" y="1876115"/>
            <a:ext cx="874755" cy="388884"/>
            <a:chOff x="3154743" y="1150152"/>
            <a:chExt cx="1759394" cy="352618"/>
          </a:xfrm>
        </p:grpSpPr>
        <p:sp>
          <p:nvSpPr>
            <p:cNvPr id="34" name="Rounded Rectangle 33"/>
            <p:cNvSpPr/>
            <p:nvPr/>
          </p:nvSpPr>
          <p:spPr>
            <a:xfrm>
              <a:off x="3154743" y="1150152"/>
              <a:ext cx="1759394" cy="34694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Node </a:t>
              </a:r>
              <a:r>
                <a:rPr lang="en-US" sz="800" kern="0" dirty="0">
                  <a:solidFill>
                    <a:prstClr val="black"/>
                  </a:solidFill>
                </a:rPr>
                <a:t>JS</a:t>
              </a:r>
              <a:r>
                <a:rPr lang="en-US" sz="800" b="1" kern="0" dirty="0">
                  <a:solidFill>
                    <a:srgbClr val="FF0000"/>
                  </a:solidFill>
                </a:rPr>
                <a:t>*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700855" y="1150190"/>
              <a:ext cx="655" cy="3525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4680823" y="1150152"/>
              <a:ext cx="207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>
                  <a:solidFill>
                    <a:prstClr val="black"/>
                  </a:solidFill>
                </a:rPr>
                <a:t>A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P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I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s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3155527" y="1463465"/>
            <a:ext cx="823417" cy="2650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Angular 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8349" y="857838"/>
            <a:ext cx="3971280" cy="162195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1355027" y="1171916"/>
            <a:ext cx="793397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Mongo DB</a:t>
            </a:r>
            <a:r>
              <a:rPr lang="en-US" sz="800" b="1" kern="0" dirty="0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08446" y="1273709"/>
            <a:ext cx="644341" cy="259273"/>
            <a:chOff x="1114281" y="1079271"/>
            <a:chExt cx="793397" cy="324079"/>
          </a:xfrm>
        </p:grpSpPr>
        <p:grpSp>
          <p:nvGrpSpPr>
            <p:cNvPr id="24" name="Group 23"/>
            <p:cNvGrpSpPr/>
            <p:nvPr/>
          </p:nvGrpSpPr>
          <p:grpSpPr>
            <a:xfrm>
              <a:off x="1114281" y="1247968"/>
              <a:ext cx="793397" cy="155382"/>
              <a:chOff x="6100011" y="998621"/>
              <a:chExt cx="1618247" cy="26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100011" y="998621"/>
                <a:ext cx="1618247" cy="26469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6296025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2237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653213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843712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048501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281862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05700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115794" y="1079271"/>
              <a:ext cx="791119" cy="12311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Rabbit</a:t>
              </a:r>
              <a:r>
                <a:rPr lang="en-US" sz="800" dirty="0">
                  <a:solidFill>
                    <a:schemeClr val="tx2"/>
                  </a:solidFill>
                </a:rPr>
                <a:t> </a:t>
              </a:r>
              <a:r>
                <a:rPr lang="en-US" sz="800" kern="0" dirty="0">
                  <a:solidFill>
                    <a:prstClr val="black"/>
                  </a:solidFill>
                </a:rPr>
                <a:t>MQ</a:t>
              </a:r>
              <a:r>
                <a:rPr lang="en-US" sz="800" b="1" kern="0" dirty="0">
                  <a:solidFill>
                    <a:srgbClr val="FF0000"/>
                  </a:solidFill>
                </a:rPr>
                <a:t>*</a:t>
              </a:r>
              <a:endParaRPr lang="en-US" sz="8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869280" y="1923036"/>
            <a:ext cx="793398" cy="33996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Node </a:t>
            </a:r>
            <a:r>
              <a:rPr lang="en-US" sz="800" kern="0" dirty="0">
                <a:solidFill>
                  <a:prstClr val="black"/>
                </a:solidFill>
              </a:rPr>
              <a:t>JS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(Worker)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96081" y="788101"/>
            <a:ext cx="908050" cy="340030"/>
            <a:chOff x="5505450" y="1066800"/>
            <a:chExt cx="908050" cy="340030"/>
          </a:xfrm>
        </p:grpSpPr>
        <p:sp>
          <p:nvSpPr>
            <p:cNvPr id="41" name="Rounded Rectangle 40"/>
            <p:cNvSpPr/>
            <p:nvPr/>
          </p:nvSpPr>
          <p:spPr>
            <a:xfrm>
              <a:off x="5505450" y="1066800"/>
              <a:ext cx="908050" cy="34003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5274" y="1112505"/>
              <a:ext cx="602729" cy="24622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AWS</a:t>
              </a:r>
            </a:p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API Gateway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657874" y="788101"/>
            <a:ext cx="908050" cy="340030"/>
            <a:chOff x="5655274" y="1804967"/>
            <a:chExt cx="908050" cy="340030"/>
          </a:xfrm>
        </p:grpSpPr>
        <p:sp>
          <p:nvSpPr>
            <p:cNvPr id="61" name="Rounded Rectangle 60"/>
            <p:cNvSpPr/>
            <p:nvPr/>
          </p:nvSpPr>
          <p:spPr>
            <a:xfrm>
              <a:off x="5655274" y="1804967"/>
              <a:ext cx="908050" cy="34003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19712" y="1850672"/>
              <a:ext cx="373500" cy="24622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AWS</a:t>
              </a:r>
            </a:p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Lambda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45905" y="2316313"/>
            <a:ext cx="2999527" cy="991678"/>
            <a:chOff x="5324080" y="355986"/>
            <a:chExt cx="3170961" cy="1276071"/>
          </a:xfrm>
        </p:grpSpPr>
        <p:sp>
          <p:nvSpPr>
            <p:cNvPr id="66" name="TextBox 65"/>
            <p:cNvSpPr txBox="1"/>
            <p:nvPr/>
          </p:nvSpPr>
          <p:spPr>
            <a:xfrm>
              <a:off x="6315899" y="355986"/>
              <a:ext cx="1132007" cy="15841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800" kern="0" dirty="0">
                  <a:solidFill>
                    <a:prstClr val="black"/>
                  </a:solidFill>
                </a:rPr>
                <a:t>Auto Cloud Load Agent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324080" y="553384"/>
              <a:ext cx="3170961" cy="10786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04709" y="752260"/>
              <a:ext cx="1021976" cy="738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</a:rPr>
                <a:t>Web services</a:t>
              </a:r>
            </a:p>
            <a:p>
              <a:pPr algn="ctr"/>
              <a:endParaRPr lang="en-US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04710" y="1201548"/>
              <a:ext cx="1021975" cy="289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75155" y="574296"/>
              <a:ext cx="362649" cy="15841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800" kern="0" dirty="0">
                  <a:solidFill>
                    <a:prstClr val="black"/>
                  </a:solidFill>
                </a:rPr>
                <a:t>Tomcat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74680" y="1284198"/>
              <a:ext cx="865622" cy="12311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800" dirty="0" err="1">
                  <a:solidFill>
                    <a:schemeClr val="tx2"/>
                  </a:solidFill>
                </a:rPr>
                <a:t>Zantmeter</a:t>
              </a:r>
              <a:r>
                <a:rPr lang="en-US" sz="800" dirty="0">
                  <a:solidFill>
                    <a:schemeClr val="tx2"/>
                  </a:solidFill>
                </a:rPr>
                <a:t> Listener</a:t>
              </a:r>
            </a:p>
          </p:txBody>
        </p:sp>
        <p:sp>
          <p:nvSpPr>
            <p:cNvPr id="72" name="Hexagon 71"/>
            <p:cNvSpPr/>
            <p:nvPr/>
          </p:nvSpPr>
          <p:spPr>
            <a:xfrm>
              <a:off x="6984313" y="651240"/>
              <a:ext cx="1430585" cy="89944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Hexagon 72"/>
            <p:cNvSpPr/>
            <p:nvPr/>
          </p:nvSpPr>
          <p:spPr>
            <a:xfrm>
              <a:off x="7179710" y="1215589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/>
            <p:cNvSpPr/>
            <p:nvPr/>
          </p:nvSpPr>
          <p:spPr>
            <a:xfrm>
              <a:off x="7408735" y="1027883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/>
            <p:cNvSpPr/>
            <p:nvPr/>
          </p:nvSpPr>
          <p:spPr>
            <a:xfrm>
              <a:off x="7750160" y="1019471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/>
            <p:cNvSpPr/>
            <p:nvPr/>
          </p:nvSpPr>
          <p:spPr>
            <a:xfrm>
              <a:off x="7592934" y="1225196"/>
              <a:ext cx="210364" cy="187706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/>
            <p:cNvSpPr/>
            <p:nvPr/>
          </p:nvSpPr>
          <p:spPr>
            <a:xfrm>
              <a:off x="7961688" y="1210174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42456" y="773144"/>
              <a:ext cx="1106364" cy="15841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kern="0" dirty="0" err="1">
                  <a:solidFill>
                    <a:prstClr val="black"/>
                  </a:solidFill>
                </a:rPr>
                <a:t>JMeter</a:t>
              </a:r>
              <a:r>
                <a:rPr lang="en-US" sz="800" kern="0" dirty="0">
                  <a:solidFill>
                    <a:prstClr val="black"/>
                  </a:solidFill>
                </a:rPr>
                <a:t> Engine Pool</a:t>
              </a:r>
            </a:p>
          </p:txBody>
        </p:sp>
        <p:sp>
          <p:nvSpPr>
            <p:cNvPr id="79" name="Left-Right Arrow 78"/>
            <p:cNvSpPr/>
            <p:nvPr/>
          </p:nvSpPr>
          <p:spPr>
            <a:xfrm>
              <a:off x="6529939" y="987573"/>
              <a:ext cx="454374" cy="225589"/>
            </a:xfrm>
            <a:prstGeom prst="left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171" y="559943"/>
              <a:ext cx="247416" cy="17645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312" y="679166"/>
              <a:ext cx="336903" cy="114456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546" y="1214461"/>
              <a:ext cx="167768" cy="276200"/>
            </a:xfrm>
            <a:prstGeom prst="rect">
              <a:avLst/>
            </a:prstGeom>
          </p:spPr>
        </p:pic>
      </p:grpSp>
      <p:cxnSp>
        <p:nvCxnSpPr>
          <p:cNvPr id="100" name="Elbow Connector 99"/>
          <p:cNvCxnSpPr>
            <a:stCxn id="43" idx="3"/>
            <a:endCxn id="41" idx="1"/>
          </p:cNvCxnSpPr>
          <p:nvPr/>
        </p:nvCxnSpPr>
        <p:spPr>
          <a:xfrm flipV="1">
            <a:off x="1662678" y="958116"/>
            <a:ext cx="3833403" cy="1134905"/>
          </a:xfrm>
          <a:prstGeom prst="bentConnector3">
            <a:avLst>
              <a:gd name="adj1" fmla="val 1935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34" idx="3"/>
            <a:endCxn id="41" idx="2"/>
          </p:cNvCxnSpPr>
          <p:nvPr/>
        </p:nvCxnSpPr>
        <p:spPr>
          <a:xfrm flipV="1">
            <a:off x="4001174" y="1128131"/>
            <a:ext cx="1948932" cy="93929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1" idx="3"/>
            <a:endCxn id="61" idx="1"/>
          </p:cNvCxnSpPr>
          <p:nvPr/>
        </p:nvCxnSpPr>
        <p:spPr>
          <a:xfrm>
            <a:off x="6404131" y="958116"/>
            <a:ext cx="25374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cxnSpLocks/>
            <a:stCxn id="43" idx="2"/>
          </p:cNvCxnSpPr>
          <p:nvPr/>
        </p:nvCxnSpPr>
        <p:spPr>
          <a:xfrm>
            <a:off x="1265980" y="2256655"/>
            <a:ext cx="524701" cy="9732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1" idx="2"/>
            <a:endCxn id="66" idx="0"/>
          </p:cNvCxnSpPr>
          <p:nvPr/>
        </p:nvCxnSpPr>
        <p:spPr>
          <a:xfrm>
            <a:off x="7111899" y="1128131"/>
            <a:ext cx="7607" cy="11881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cxnSpLocks/>
            <a:stCxn id="69" idx="2"/>
            <a:endCxn id="30" idx="4"/>
          </p:cNvCxnSpPr>
          <p:nvPr/>
        </p:nvCxnSpPr>
        <p:spPr>
          <a:xfrm rot="5400000">
            <a:off x="5001802" y="2164165"/>
            <a:ext cx="264386" cy="2332273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cxnSpLocks/>
          </p:cNvCxnSpPr>
          <p:nvPr/>
        </p:nvCxnSpPr>
        <p:spPr>
          <a:xfrm rot="10800000" flipH="1" flipV="1">
            <a:off x="869279" y="1991421"/>
            <a:ext cx="2692817" cy="2360342"/>
          </a:xfrm>
          <a:prstGeom prst="bentConnector4">
            <a:avLst>
              <a:gd name="adj1" fmla="val -9196"/>
              <a:gd name="adj2" fmla="val 106726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34" idx="0"/>
            <a:endCxn id="39" idx="2"/>
          </p:cNvCxnSpPr>
          <p:nvPr/>
        </p:nvCxnSpPr>
        <p:spPr>
          <a:xfrm flipV="1">
            <a:off x="3563797" y="1728519"/>
            <a:ext cx="3439" cy="1475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endCxn id="10" idx="4"/>
          </p:cNvCxnSpPr>
          <p:nvPr/>
        </p:nvCxnSpPr>
        <p:spPr>
          <a:xfrm rot="10800000">
            <a:off x="2148424" y="1410458"/>
            <a:ext cx="977608" cy="52007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1" idx="2"/>
          </p:cNvCxnSpPr>
          <p:nvPr/>
        </p:nvCxnSpPr>
        <p:spPr>
          <a:xfrm>
            <a:off x="930617" y="1532982"/>
            <a:ext cx="55491" cy="3900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4" idx="2"/>
            <a:endCxn id="7" idx="0"/>
          </p:cNvCxnSpPr>
          <p:nvPr/>
        </p:nvCxnSpPr>
        <p:spPr>
          <a:xfrm flipH="1">
            <a:off x="3562097" y="2258743"/>
            <a:ext cx="1700" cy="56934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0" idx="3"/>
          </p:cNvCxnSpPr>
          <p:nvPr/>
        </p:nvCxnSpPr>
        <p:spPr>
          <a:xfrm flipV="1">
            <a:off x="1484547" y="1649000"/>
            <a:ext cx="267179" cy="2698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34185" y="909969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cs typeface="Arial"/>
              </a:rPr>
              <a:t>Fastest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</a:t>
            </a:r>
            <a:endParaRPr lang="en-US" sz="600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062752" y="2868027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01</a:t>
            </a:r>
            <a:endParaRPr lang="en-US" sz="600" dirty="0">
              <a:solidFill>
                <a:schemeClr val="tx2"/>
              </a:solidFill>
              <a:cs typeface="Arial"/>
            </a:endParaRPr>
          </a:p>
        </p:txBody>
      </p:sp>
      <p:cxnSp>
        <p:nvCxnSpPr>
          <p:cNvPr id="219" name="Elbow Connector 218"/>
          <p:cNvCxnSpPr>
            <a:cxnSpLocks/>
            <a:stCxn id="28" idx="3"/>
            <a:endCxn id="30" idx="2"/>
          </p:cNvCxnSpPr>
          <p:nvPr/>
        </p:nvCxnSpPr>
        <p:spPr>
          <a:xfrm>
            <a:off x="2465883" y="2320400"/>
            <a:ext cx="708578" cy="1142094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flipH="1">
            <a:off x="2485171" y="2175873"/>
            <a:ext cx="635891" cy="8752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3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2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66" y="966101"/>
            <a:ext cx="713732" cy="395991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1242619" y="876298"/>
            <a:ext cx="3231398" cy="276123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36" y="104411"/>
            <a:ext cx="8385048" cy="336606"/>
          </a:xfrm>
        </p:spPr>
        <p:txBody>
          <a:bodyPr/>
          <a:lstStyle/>
          <a:p>
            <a:r>
              <a:rPr lang="en-US" dirty="0" err="1"/>
              <a:t>Zantmeter</a:t>
            </a:r>
            <a:r>
              <a:rPr lang="en-US" dirty="0"/>
              <a:t> Architecture – Components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251" y="4793876"/>
            <a:ext cx="4572000" cy="155448"/>
          </a:xfrm>
        </p:spPr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4219" y="4793876"/>
            <a:ext cx="228600" cy="155448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10" y="575254"/>
            <a:ext cx="269152" cy="267013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187207" y="1277203"/>
            <a:ext cx="685978" cy="4385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Chrome Browser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73185" y="1378139"/>
            <a:ext cx="562120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 flipH="1" flipV="1">
            <a:off x="873185" y="1569168"/>
            <a:ext cx="570421" cy="12655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40" y="1011296"/>
            <a:ext cx="258931" cy="234194"/>
          </a:xfrm>
          <a:prstGeom prst="rect">
            <a:avLst/>
          </a:prstGeom>
        </p:spPr>
      </p:pic>
      <p:sp>
        <p:nvSpPr>
          <p:cNvPr id="78" name="Left-Right Arrow 77"/>
          <p:cNvSpPr/>
          <p:nvPr/>
        </p:nvSpPr>
        <p:spPr>
          <a:xfrm>
            <a:off x="2129817" y="1366680"/>
            <a:ext cx="396688" cy="203684"/>
          </a:xfrm>
          <a:prstGeom prst="left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8668" y="1268427"/>
            <a:ext cx="1195885" cy="352839"/>
            <a:chOff x="3154743" y="1150152"/>
            <a:chExt cx="1759394" cy="352618"/>
          </a:xfrm>
        </p:grpSpPr>
        <p:sp>
          <p:nvSpPr>
            <p:cNvPr id="76" name="Rounded Rectangle 75"/>
            <p:cNvSpPr/>
            <p:nvPr/>
          </p:nvSpPr>
          <p:spPr>
            <a:xfrm>
              <a:off x="3154743" y="1150152"/>
              <a:ext cx="1759394" cy="34694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Node </a:t>
              </a:r>
              <a:r>
                <a:rPr lang="en-US" sz="800" kern="0" dirty="0">
                  <a:solidFill>
                    <a:prstClr val="black"/>
                  </a:solidFill>
                </a:rPr>
                <a:t>JS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700855" y="1150190"/>
              <a:ext cx="655" cy="3525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4680823" y="1150152"/>
              <a:ext cx="207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>
                  <a:solidFill>
                    <a:prstClr val="black"/>
                  </a:solidFill>
                </a:rPr>
                <a:t>A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P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I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s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55" y="1078926"/>
            <a:ext cx="369999" cy="2050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443606" y="1017887"/>
            <a:ext cx="687523" cy="634092"/>
            <a:chOff x="1800183" y="863227"/>
            <a:chExt cx="687523" cy="634092"/>
          </a:xfrm>
        </p:grpSpPr>
        <p:sp>
          <p:nvSpPr>
            <p:cNvPr id="77" name="Rounded Rectangle 76"/>
            <p:cNvSpPr/>
            <p:nvPr/>
          </p:nvSpPr>
          <p:spPr>
            <a:xfrm>
              <a:off x="1800183" y="1144739"/>
              <a:ext cx="687523" cy="35258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Angular JS</a:t>
              </a: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083" y="863227"/>
              <a:ext cx="299721" cy="271087"/>
            </a:xfrm>
            <a:prstGeom prst="rect">
              <a:avLst/>
            </a:prstGeom>
          </p:spPr>
        </p:pic>
      </p:grpSp>
      <p:sp>
        <p:nvSpPr>
          <p:cNvPr id="90" name="Flowchart: Magnetic Disk 89"/>
          <p:cNvSpPr/>
          <p:nvPr/>
        </p:nvSpPr>
        <p:spPr>
          <a:xfrm>
            <a:off x="2755067" y="2615115"/>
            <a:ext cx="793397" cy="46910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Elastic Search DB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8587" y="2661670"/>
            <a:ext cx="62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prstClr val="black"/>
                </a:solidFill>
              </a:rPr>
              <a:t>Stores all requests and responses information's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313541" y="3286204"/>
            <a:ext cx="704674" cy="27763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Kibana</a:t>
            </a:r>
          </a:p>
        </p:txBody>
      </p:sp>
      <p:cxnSp>
        <p:nvCxnSpPr>
          <p:cNvPr id="93" name="Elbow Connector 92"/>
          <p:cNvCxnSpPr/>
          <p:nvPr/>
        </p:nvCxnSpPr>
        <p:spPr>
          <a:xfrm flipV="1">
            <a:off x="2827746" y="3055610"/>
            <a:ext cx="4977" cy="22318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32" y="3278791"/>
            <a:ext cx="316956" cy="28667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49" y="2738059"/>
            <a:ext cx="264400" cy="23914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494182" y="2432619"/>
            <a:ext cx="775072" cy="25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prstClr val="black"/>
                </a:solidFill>
              </a:rPr>
              <a:t>Stores high level Time series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90" y="2161863"/>
            <a:ext cx="289364" cy="261720"/>
          </a:xfrm>
          <a:prstGeom prst="rect">
            <a:avLst/>
          </a:prstGeom>
        </p:spPr>
      </p:pic>
      <p:sp>
        <p:nvSpPr>
          <p:cNvPr id="116" name="Flowchart: Magnetic Disk 115"/>
          <p:cNvSpPr/>
          <p:nvPr/>
        </p:nvSpPr>
        <p:spPr>
          <a:xfrm>
            <a:off x="2077115" y="2056113"/>
            <a:ext cx="793397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Influx DB</a:t>
            </a:r>
          </a:p>
        </p:txBody>
      </p:sp>
      <p:sp>
        <p:nvSpPr>
          <p:cNvPr id="117" name="Flowchart: Magnetic Disk 116"/>
          <p:cNvSpPr/>
          <p:nvPr/>
        </p:nvSpPr>
        <p:spPr>
          <a:xfrm>
            <a:off x="3440604" y="2056113"/>
            <a:ext cx="665590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800" dirty="0">
                <a:solidFill>
                  <a:schemeClr val="tx2"/>
                </a:solidFill>
              </a:rPr>
              <a:t>MongoDB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68" y="2163742"/>
            <a:ext cx="291784" cy="291784"/>
          </a:xfrm>
          <a:prstGeom prst="rect">
            <a:avLst/>
          </a:prstGeom>
        </p:spPr>
      </p:pic>
      <p:sp>
        <p:nvSpPr>
          <p:cNvPr id="205" name="TextBox 204"/>
          <p:cNvSpPr txBox="1"/>
          <p:nvPr/>
        </p:nvSpPr>
        <p:spPr>
          <a:xfrm>
            <a:off x="2259965" y="659567"/>
            <a:ext cx="775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Server</a:t>
            </a:r>
          </a:p>
        </p:txBody>
      </p:sp>
      <p:sp>
        <p:nvSpPr>
          <p:cNvPr id="206" name="Left-Right Arrow 205"/>
          <p:cNvSpPr/>
          <p:nvPr/>
        </p:nvSpPr>
        <p:spPr>
          <a:xfrm rot="5400000">
            <a:off x="3375372" y="1728832"/>
            <a:ext cx="452075" cy="225589"/>
          </a:xfrm>
          <a:prstGeom prst="left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7" name="Left-Right Arrow 206"/>
          <p:cNvSpPr/>
          <p:nvPr/>
        </p:nvSpPr>
        <p:spPr>
          <a:xfrm rot="5400000">
            <a:off x="2626768" y="2007701"/>
            <a:ext cx="992747" cy="225589"/>
          </a:xfrm>
          <a:prstGeom prst="left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9" name="Left-Right Arrow 208"/>
          <p:cNvSpPr/>
          <p:nvPr/>
        </p:nvSpPr>
        <p:spPr>
          <a:xfrm rot="5400000">
            <a:off x="2438079" y="1730522"/>
            <a:ext cx="438389" cy="225589"/>
          </a:xfrm>
          <a:prstGeom prst="left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670877" y="3264002"/>
            <a:ext cx="8008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2"/>
                </a:solidFill>
              </a:rPr>
              <a:t>Open source Data visualization plugin for Elastic search</a:t>
            </a:r>
          </a:p>
        </p:txBody>
      </p:sp>
      <p:sp>
        <p:nvSpPr>
          <p:cNvPr id="251" name="Rounded Rectangle 250"/>
          <p:cNvSpPr/>
          <p:nvPr/>
        </p:nvSpPr>
        <p:spPr>
          <a:xfrm>
            <a:off x="4629689" y="1333307"/>
            <a:ext cx="744748" cy="31342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4717029" y="1416088"/>
            <a:ext cx="544626" cy="6583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AWS Lambda</a:t>
            </a:r>
          </a:p>
        </p:txBody>
      </p:sp>
      <p:grpSp>
        <p:nvGrpSpPr>
          <p:cNvPr id="354" name="Group 353"/>
          <p:cNvGrpSpPr/>
          <p:nvPr/>
        </p:nvGrpSpPr>
        <p:grpSpPr>
          <a:xfrm>
            <a:off x="5782522" y="2944908"/>
            <a:ext cx="3170961" cy="1252405"/>
            <a:chOff x="5227071" y="2873661"/>
            <a:chExt cx="3170961" cy="1252405"/>
          </a:xfrm>
        </p:grpSpPr>
        <p:sp>
          <p:nvSpPr>
            <p:cNvPr id="120" name="Rounded Rectangle 119"/>
            <p:cNvSpPr/>
            <p:nvPr/>
          </p:nvSpPr>
          <p:spPr>
            <a:xfrm>
              <a:off x="5227071" y="2873661"/>
              <a:ext cx="3170961" cy="10786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407700" y="3072537"/>
              <a:ext cx="1021976" cy="738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</a:rPr>
                <a:t>Web services</a:t>
              </a:r>
            </a:p>
            <a:p>
              <a:pPr algn="ctr"/>
              <a:endParaRPr lang="en-US" sz="8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07701" y="3521825"/>
              <a:ext cx="1021975" cy="289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78146" y="2894573"/>
              <a:ext cx="426399" cy="153888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>
                  <a:solidFill>
                    <a:schemeClr val="tx2"/>
                  </a:solidFill>
                </a:rPr>
                <a:t>Tomcat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77671" y="3604475"/>
              <a:ext cx="865622" cy="12311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800" dirty="0" err="1">
                  <a:solidFill>
                    <a:schemeClr val="tx2"/>
                  </a:solidFill>
                </a:rPr>
                <a:t>Zantmeter</a:t>
              </a:r>
              <a:r>
                <a:rPr lang="en-US" sz="800" dirty="0">
                  <a:solidFill>
                    <a:schemeClr val="tx2"/>
                  </a:solidFill>
                </a:rPr>
                <a:t> Listener</a:t>
              </a:r>
            </a:p>
          </p:txBody>
        </p:sp>
        <p:sp>
          <p:nvSpPr>
            <p:cNvPr id="113" name="Hexagon 112"/>
            <p:cNvSpPr/>
            <p:nvPr/>
          </p:nvSpPr>
          <p:spPr>
            <a:xfrm>
              <a:off x="6887304" y="2971517"/>
              <a:ext cx="1430585" cy="89944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Hexagon 114"/>
            <p:cNvSpPr/>
            <p:nvPr/>
          </p:nvSpPr>
          <p:spPr>
            <a:xfrm>
              <a:off x="7082701" y="3535866"/>
              <a:ext cx="210364" cy="187706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Hexagon 214"/>
            <p:cNvSpPr/>
            <p:nvPr/>
          </p:nvSpPr>
          <p:spPr>
            <a:xfrm>
              <a:off x="7311726" y="3348160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Hexagon 215"/>
            <p:cNvSpPr/>
            <p:nvPr/>
          </p:nvSpPr>
          <p:spPr>
            <a:xfrm>
              <a:off x="7653151" y="3339748"/>
              <a:ext cx="210364" cy="187706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Hexagon 216"/>
            <p:cNvSpPr/>
            <p:nvPr/>
          </p:nvSpPr>
          <p:spPr>
            <a:xfrm>
              <a:off x="7495925" y="3545473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Hexagon 217"/>
            <p:cNvSpPr/>
            <p:nvPr/>
          </p:nvSpPr>
          <p:spPr>
            <a:xfrm>
              <a:off x="7864679" y="3530451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045447" y="3093421"/>
              <a:ext cx="1106364" cy="1538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dirty="0" err="1">
                  <a:solidFill>
                    <a:schemeClr val="tx2"/>
                  </a:solidFill>
                </a:rPr>
                <a:t>JMeter</a:t>
              </a:r>
              <a:r>
                <a:rPr lang="en-US" sz="1000" dirty="0">
                  <a:solidFill>
                    <a:schemeClr val="tx2"/>
                  </a:solidFill>
                </a:rPr>
                <a:t> Engine Pool</a:t>
              </a:r>
            </a:p>
          </p:txBody>
        </p:sp>
        <p:sp>
          <p:nvSpPr>
            <p:cNvPr id="219" name="Left-Right Arrow 218"/>
            <p:cNvSpPr/>
            <p:nvPr/>
          </p:nvSpPr>
          <p:spPr>
            <a:xfrm>
              <a:off x="6432930" y="3307850"/>
              <a:ext cx="454374" cy="225589"/>
            </a:xfrm>
            <a:prstGeom prst="left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004545" y="3972178"/>
              <a:ext cx="1359346" cy="153888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>
                  <a:solidFill>
                    <a:schemeClr val="tx2"/>
                  </a:solidFill>
                </a:rPr>
                <a:t>On Premise Load Agent</a:t>
              </a:r>
            </a:p>
          </p:txBody>
        </p:sp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6162" y="2880220"/>
              <a:ext cx="247416" cy="176451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303" y="2999443"/>
              <a:ext cx="336903" cy="114456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537" y="3534738"/>
              <a:ext cx="167768" cy="276200"/>
            </a:xfrm>
            <a:prstGeom prst="rect">
              <a:avLst/>
            </a:prstGeom>
          </p:spPr>
        </p:pic>
      </p:grpSp>
      <p:cxnSp>
        <p:nvCxnSpPr>
          <p:cNvPr id="281" name="Elbow Connector 280"/>
          <p:cNvCxnSpPr/>
          <p:nvPr/>
        </p:nvCxnSpPr>
        <p:spPr>
          <a:xfrm>
            <a:off x="3982100" y="2516023"/>
            <a:ext cx="1985419" cy="817737"/>
          </a:xfrm>
          <a:prstGeom prst="bentConnector3">
            <a:avLst>
              <a:gd name="adj1" fmla="val -119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100" idx="2"/>
            <a:endCxn id="116" idx="1"/>
          </p:cNvCxnSpPr>
          <p:nvPr/>
        </p:nvCxnSpPr>
        <p:spPr>
          <a:xfrm rot="5400000" flipH="1">
            <a:off x="3560941" y="968986"/>
            <a:ext cx="1826072" cy="4000326"/>
          </a:xfrm>
          <a:prstGeom prst="bentConnector5">
            <a:avLst>
              <a:gd name="adj1" fmla="val -12519"/>
              <a:gd name="adj2" fmla="val 51429"/>
              <a:gd name="adj3" fmla="val 11251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2357199" y="3897612"/>
            <a:ext cx="1589132" cy="65719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2482504" y="4139358"/>
            <a:ext cx="708381" cy="3152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2775508" y="3921369"/>
            <a:ext cx="639599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R Analytics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2666603" y="4284886"/>
            <a:ext cx="349455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R Code</a:t>
            </a:r>
          </a:p>
        </p:txBody>
      </p:sp>
      <p:pic>
        <p:nvPicPr>
          <p:cNvPr id="322" name="Picture 3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36" y="4183671"/>
            <a:ext cx="589981" cy="232910"/>
          </a:xfrm>
          <a:prstGeom prst="rect">
            <a:avLst/>
          </a:prstGeom>
        </p:spPr>
      </p:pic>
      <p:cxnSp>
        <p:nvCxnSpPr>
          <p:cNvPr id="324" name="Elbow Connector 323"/>
          <p:cNvCxnSpPr/>
          <p:nvPr/>
        </p:nvCxnSpPr>
        <p:spPr>
          <a:xfrm>
            <a:off x="3422237" y="3064326"/>
            <a:ext cx="11084" cy="83328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/>
          <p:nvPr/>
        </p:nvCxnSpPr>
        <p:spPr>
          <a:xfrm rot="16200000" flipH="1">
            <a:off x="2332085" y="2584058"/>
            <a:ext cx="2927071" cy="299438"/>
          </a:xfrm>
          <a:prstGeom prst="bentConnector4">
            <a:avLst>
              <a:gd name="adj1" fmla="val -7810"/>
              <a:gd name="adj2" fmla="val 300903"/>
            </a:avLst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Group 351"/>
          <p:cNvGrpSpPr/>
          <p:nvPr/>
        </p:nvGrpSpPr>
        <p:grpSpPr>
          <a:xfrm>
            <a:off x="5782523" y="379851"/>
            <a:ext cx="3170961" cy="1276071"/>
            <a:chOff x="5324080" y="355986"/>
            <a:chExt cx="3170961" cy="1276071"/>
          </a:xfrm>
        </p:grpSpPr>
        <p:sp>
          <p:nvSpPr>
            <p:cNvPr id="249" name="TextBox 248"/>
            <p:cNvSpPr txBox="1"/>
            <p:nvPr/>
          </p:nvSpPr>
          <p:spPr>
            <a:xfrm>
              <a:off x="6315899" y="355986"/>
              <a:ext cx="1303200" cy="163809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>
                  <a:solidFill>
                    <a:schemeClr val="tx2"/>
                  </a:solidFill>
                </a:rPr>
                <a:t>Cloud Load Agent</a:t>
              </a:r>
            </a:p>
          </p:txBody>
        </p:sp>
        <p:sp>
          <p:nvSpPr>
            <p:cNvPr id="336" name="Rounded Rectangle 335"/>
            <p:cNvSpPr/>
            <p:nvPr/>
          </p:nvSpPr>
          <p:spPr>
            <a:xfrm>
              <a:off x="5324080" y="553384"/>
              <a:ext cx="3170961" cy="10786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504709" y="752260"/>
              <a:ext cx="1021976" cy="738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</a:rPr>
                <a:t>Web services</a:t>
              </a:r>
            </a:p>
            <a:p>
              <a:pPr algn="ctr"/>
              <a:endParaRPr lang="en-US" sz="800" dirty="0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504710" y="1201548"/>
              <a:ext cx="1021975" cy="289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675155" y="574296"/>
              <a:ext cx="426399" cy="153888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>
                  <a:solidFill>
                    <a:schemeClr val="tx2"/>
                  </a:solidFill>
                </a:rPr>
                <a:t>Tomcat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5574680" y="1284198"/>
              <a:ext cx="865622" cy="12311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800" dirty="0" err="1">
                  <a:solidFill>
                    <a:schemeClr val="tx2"/>
                  </a:solidFill>
                </a:rPr>
                <a:t>Zantmeter</a:t>
              </a:r>
              <a:r>
                <a:rPr lang="en-US" sz="800" dirty="0">
                  <a:solidFill>
                    <a:schemeClr val="tx2"/>
                  </a:solidFill>
                </a:rPr>
                <a:t> Listener</a:t>
              </a:r>
            </a:p>
          </p:txBody>
        </p:sp>
        <p:sp>
          <p:nvSpPr>
            <p:cNvPr id="341" name="Hexagon 340"/>
            <p:cNvSpPr/>
            <p:nvPr/>
          </p:nvSpPr>
          <p:spPr>
            <a:xfrm>
              <a:off x="6984313" y="651240"/>
              <a:ext cx="1430585" cy="89944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Hexagon 341"/>
            <p:cNvSpPr/>
            <p:nvPr/>
          </p:nvSpPr>
          <p:spPr>
            <a:xfrm>
              <a:off x="7179710" y="1215589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Hexagon 342"/>
            <p:cNvSpPr/>
            <p:nvPr/>
          </p:nvSpPr>
          <p:spPr>
            <a:xfrm>
              <a:off x="7408735" y="1027883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Hexagon 343"/>
            <p:cNvSpPr/>
            <p:nvPr/>
          </p:nvSpPr>
          <p:spPr>
            <a:xfrm>
              <a:off x="7750160" y="1019471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Hexagon 344"/>
            <p:cNvSpPr/>
            <p:nvPr/>
          </p:nvSpPr>
          <p:spPr>
            <a:xfrm>
              <a:off x="7592934" y="1225196"/>
              <a:ext cx="210364" cy="187706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Hexagon 345"/>
            <p:cNvSpPr/>
            <p:nvPr/>
          </p:nvSpPr>
          <p:spPr>
            <a:xfrm>
              <a:off x="7961688" y="1210174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7142456" y="773144"/>
              <a:ext cx="1106364" cy="1538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dirty="0" err="1">
                  <a:solidFill>
                    <a:schemeClr val="tx2"/>
                  </a:solidFill>
                </a:rPr>
                <a:t>JMeter</a:t>
              </a:r>
              <a:r>
                <a:rPr lang="en-US" sz="1000" dirty="0">
                  <a:solidFill>
                    <a:schemeClr val="tx2"/>
                  </a:solidFill>
                </a:rPr>
                <a:t> Engine Pool</a:t>
              </a:r>
            </a:p>
          </p:txBody>
        </p:sp>
        <p:sp>
          <p:nvSpPr>
            <p:cNvPr id="348" name="Left-Right Arrow 347"/>
            <p:cNvSpPr/>
            <p:nvPr/>
          </p:nvSpPr>
          <p:spPr>
            <a:xfrm>
              <a:off x="6529939" y="987573"/>
              <a:ext cx="454374" cy="225589"/>
            </a:xfrm>
            <a:prstGeom prst="left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171" y="559943"/>
              <a:ext cx="247416" cy="176451"/>
            </a:xfrm>
            <a:prstGeom prst="rect">
              <a:avLst/>
            </a:prstGeom>
          </p:spPr>
        </p:pic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312" y="679166"/>
              <a:ext cx="336903" cy="114456"/>
            </a:xfrm>
            <a:prstGeom prst="rect">
              <a:avLst/>
            </a:prstGeom>
          </p:spPr>
        </p:pic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546" y="1214461"/>
              <a:ext cx="167768" cy="276200"/>
            </a:xfrm>
            <a:prstGeom prst="rect">
              <a:avLst/>
            </a:prstGeom>
          </p:spPr>
        </p:pic>
      </p:grpSp>
      <p:cxnSp>
        <p:nvCxnSpPr>
          <p:cNvPr id="299" name="Elbow Connector 298"/>
          <p:cNvCxnSpPr>
            <a:stCxn id="338" idx="2"/>
            <a:endCxn id="116" idx="1"/>
          </p:cNvCxnSpPr>
          <p:nvPr/>
        </p:nvCxnSpPr>
        <p:spPr>
          <a:xfrm rot="5400000">
            <a:off x="4203185" y="-214844"/>
            <a:ext cx="541587" cy="40003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/>
          <p:nvPr/>
        </p:nvCxnSpPr>
        <p:spPr>
          <a:xfrm flipV="1">
            <a:off x="3982100" y="909878"/>
            <a:ext cx="1977798" cy="1169391"/>
          </a:xfrm>
          <a:prstGeom prst="bentConnector3">
            <a:avLst>
              <a:gd name="adj1" fmla="val 117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/>
          <p:nvPr/>
        </p:nvCxnSpPr>
        <p:spPr>
          <a:xfrm flipV="1">
            <a:off x="3726937" y="1011296"/>
            <a:ext cx="2232961" cy="316038"/>
          </a:xfrm>
          <a:prstGeom prst="bentConnector3">
            <a:avLst>
              <a:gd name="adj1" fmla="val 14771"/>
            </a:avLst>
          </a:prstGeom>
          <a:ln>
            <a:solidFill>
              <a:schemeClr val="tx2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Elbow Connector 401"/>
          <p:cNvCxnSpPr/>
          <p:nvPr/>
        </p:nvCxnSpPr>
        <p:spPr>
          <a:xfrm>
            <a:off x="3720584" y="1572812"/>
            <a:ext cx="2245762" cy="1662766"/>
          </a:xfrm>
          <a:prstGeom prst="bentConnector3">
            <a:avLst>
              <a:gd name="adj1" fmla="val 39521"/>
            </a:avLst>
          </a:prstGeom>
          <a:ln>
            <a:solidFill>
              <a:schemeClr val="tx2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/>
          <p:cNvCxnSpPr/>
          <p:nvPr/>
        </p:nvCxnSpPr>
        <p:spPr>
          <a:xfrm flipV="1">
            <a:off x="3725563" y="1387354"/>
            <a:ext cx="910358" cy="10678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251" idx="3"/>
            <a:endCxn id="336" idx="1"/>
          </p:cNvCxnSpPr>
          <p:nvPr/>
        </p:nvCxnSpPr>
        <p:spPr>
          <a:xfrm flipV="1">
            <a:off x="5374437" y="1116586"/>
            <a:ext cx="408086" cy="373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/>
          <p:cNvSpPr txBox="1"/>
          <p:nvPr/>
        </p:nvSpPr>
        <p:spPr>
          <a:xfrm rot="19125816">
            <a:off x="5267124" y="1186124"/>
            <a:ext cx="538609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/CreateEC2</a:t>
            </a:r>
          </a:p>
        </p:txBody>
      </p:sp>
      <p:sp>
        <p:nvSpPr>
          <p:cNvPr id="415" name="TextBox 414"/>
          <p:cNvSpPr txBox="1"/>
          <p:nvPr/>
        </p:nvSpPr>
        <p:spPr>
          <a:xfrm rot="19125816">
            <a:off x="5262452" y="1311083"/>
            <a:ext cx="692497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/TerminateEC2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4091092" y="1257845"/>
            <a:ext cx="355867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If Cloud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3909650" y="1440665"/>
            <a:ext cx="629981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If On Premise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4418606" y="891859"/>
            <a:ext cx="355867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If Cloud</a:t>
            </a:r>
          </a:p>
        </p:txBody>
      </p:sp>
    </p:spTree>
    <p:extLst>
      <p:ext uri="{BB962C8B-B14F-4D97-AF65-F5344CB8AC3E}">
        <p14:creationId xmlns:p14="http://schemas.microsoft.com/office/powerpoint/2010/main" val="306513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23492"/>
            <a:ext cx="8385048" cy="357276"/>
          </a:xfrm>
        </p:spPr>
        <p:txBody>
          <a:bodyPr/>
          <a:lstStyle/>
          <a:p>
            <a:r>
              <a:rPr lang="en-US" dirty="0"/>
              <a:t>CIPTS-</a:t>
            </a:r>
            <a:r>
              <a:rPr lang="en-US" dirty="0" err="1"/>
              <a:t>ZantMeter</a:t>
            </a:r>
            <a:r>
              <a:rPr lang="en-US"/>
              <a:t> SaaS </a:t>
            </a:r>
            <a:r>
              <a:rPr lang="en-US" dirty="0"/>
              <a:t>Architecture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6042" y="3135028"/>
            <a:ext cx="1115176" cy="87116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2770" y="3616975"/>
            <a:ext cx="692213" cy="2389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78987" y="3692723"/>
            <a:ext cx="405560" cy="11284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R 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66978" y="2828083"/>
            <a:ext cx="1390237" cy="162528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gnetic Disk 29"/>
          <p:cNvSpPr/>
          <p:nvPr/>
        </p:nvSpPr>
        <p:spPr>
          <a:xfrm>
            <a:off x="3174461" y="3223952"/>
            <a:ext cx="793397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Influx DB</a:t>
            </a:r>
            <a:r>
              <a:rPr lang="en-US" sz="800" b="1" kern="0" dirty="0">
                <a:solidFill>
                  <a:srgbClr val="FF0000"/>
                </a:solidFill>
              </a:rPr>
              <a:t>*</a:t>
            </a:r>
            <a:endParaRPr lang="en-US" sz="800" kern="0" dirty="0">
              <a:solidFill>
                <a:prstClr val="black"/>
              </a:solidFill>
            </a:endParaRPr>
          </a:p>
        </p:txBody>
      </p:sp>
      <p:sp>
        <p:nvSpPr>
          <p:cNvPr id="31" name="Flowchart: Magnetic Disk 30"/>
          <p:cNvSpPr/>
          <p:nvPr/>
        </p:nvSpPr>
        <p:spPr>
          <a:xfrm>
            <a:off x="3174460" y="3837872"/>
            <a:ext cx="793397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err="1">
                <a:solidFill>
                  <a:prstClr val="black"/>
                </a:solidFill>
              </a:rPr>
              <a:t>Elasticsearch</a:t>
            </a:r>
            <a:r>
              <a:rPr lang="en-US" sz="800" kern="0" dirty="0">
                <a:solidFill>
                  <a:prstClr val="black"/>
                </a:solidFill>
              </a:rPr>
              <a:t> DB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69942" y="1043853"/>
            <a:ext cx="1390237" cy="133404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126419" y="1876115"/>
            <a:ext cx="874755" cy="388884"/>
            <a:chOff x="3154743" y="1150152"/>
            <a:chExt cx="1759394" cy="352618"/>
          </a:xfrm>
        </p:grpSpPr>
        <p:sp>
          <p:nvSpPr>
            <p:cNvPr id="34" name="Rounded Rectangle 33"/>
            <p:cNvSpPr/>
            <p:nvPr/>
          </p:nvSpPr>
          <p:spPr>
            <a:xfrm>
              <a:off x="3154743" y="1150152"/>
              <a:ext cx="1759394" cy="34694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Node </a:t>
              </a:r>
              <a:r>
                <a:rPr lang="en-US" sz="800" kern="0" dirty="0">
                  <a:solidFill>
                    <a:prstClr val="black"/>
                  </a:solidFill>
                </a:rPr>
                <a:t>JS</a:t>
              </a:r>
              <a:r>
                <a:rPr lang="en-US" sz="800" b="1" kern="0" dirty="0">
                  <a:solidFill>
                    <a:srgbClr val="FF0000"/>
                  </a:solidFill>
                </a:rPr>
                <a:t>*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700855" y="1150190"/>
              <a:ext cx="655" cy="3525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4680823" y="1150152"/>
              <a:ext cx="207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>
                  <a:solidFill>
                    <a:prstClr val="black"/>
                  </a:solidFill>
                </a:rPr>
                <a:t>A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P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I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s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3155527" y="1463465"/>
            <a:ext cx="823417" cy="2650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Angular 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8349" y="857838"/>
            <a:ext cx="1771005" cy="162195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1355027" y="1171916"/>
            <a:ext cx="793397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Mongo DB</a:t>
            </a:r>
            <a:r>
              <a:rPr lang="en-US" sz="800" b="1" kern="0" dirty="0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08446" y="1273709"/>
            <a:ext cx="644341" cy="259273"/>
            <a:chOff x="1114281" y="1079271"/>
            <a:chExt cx="793397" cy="324079"/>
          </a:xfrm>
        </p:grpSpPr>
        <p:grpSp>
          <p:nvGrpSpPr>
            <p:cNvPr id="24" name="Group 23"/>
            <p:cNvGrpSpPr/>
            <p:nvPr/>
          </p:nvGrpSpPr>
          <p:grpSpPr>
            <a:xfrm>
              <a:off x="1114281" y="1247968"/>
              <a:ext cx="793397" cy="155382"/>
              <a:chOff x="6100011" y="998621"/>
              <a:chExt cx="1618247" cy="26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100011" y="998621"/>
                <a:ext cx="1618247" cy="26469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6296025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2237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653213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843712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048501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281862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05700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115794" y="1079271"/>
              <a:ext cx="791119" cy="12311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Rabbit</a:t>
              </a:r>
              <a:r>
                <a:rPr lang="en-US" sz="800" dirty="0">
                  <a:solidFill>
                    <a:schemeClr val="tx2"/>
                  </a:solidFill>
                </a:rPr>
                <a:t> </a:t>
              </a:r>
              <a:r>
                <a:rPr lang="en-US" sz="800" kern="0" dirty="0">
                  <a:solidFill>
                    <a:prstClr val="black"/>
                  </a:solidFill>
                </a:rPr>
                <a:t>MQ</a:t>
              </a:r>
              <a:r>
                <a:rPr lang="en-US" sz="800" b="1" kern="0" dirty="0">
                  <a:solidFill>
                    <a:srgbClr val="FF0000"/>
                  </a:solidFill>
                </a:rPr>
                <a:t>*</a:t>
              </a:r>
              <a:endParaRPr lang="en-US" sz="8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869280" y="1923036"/>
            <a:ext cx="793398" cy="33996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Node </a:t>
            </a:r>
            <a:r>
              <a:rPr lang="en-US" sz="800" kern="0" dirty="0">
                <a:solidFill>
                  <a:prstClr val="black"/>
                </a:solidFill>
              </a:rPr>
              <a:t>JS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(Worker)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96081" y="788101"/>
            <a:ext cx="908050" cy="340030"/>
            <a:chOff x="5505450" y="1066800"/>
            <a:chExt cx="908050" cy="340030"/>
          </a:xfrm>
        </p:grpSpPr>
        <p:sp>
          <p:nvSpPr>
            <p:cNvPr id="41" name="Rounded Rectangle 40"/>
            <p:cNvSpPr/>
            <p:nvPr/>
          </p:nvSpPr>
          <p:spPr>
            <a:xfrm>
              <a:off x="5505450" y="1066800"/>
              <a:ext cx="908050" cy="34003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5274" y="1112505"/>
              <a:ext cx="602729" cy="24622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AWS</a:t>
              </a:r>
            </a:p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API Gateway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657874" y="788101"/>
            <a:ext cx="908050" cy="340030"/>
            <a:chOff x="5655274" y="1804967"/>
            <a:chExt cx="908050" cy="340030"/>
          </a:xfrm>
        </p:grpSpPr>
        <p:sp>
          <p:nvSpPr>
            <p:cNvPr id="61" name="Rounded Rectangle 60"/>
            <p:cNvSpPr/>
            <p:nvPr/>
          </p:nvSpPr>
          <p:spPr>
            <a:xfrm>
              <a:off x="5655274" y="1804967"/>
              <a:ext cx="908050" cy="34003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19712" y="1850672"/>
              <a:ext cx="373500" cy="24622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AWS</a:t>
              </a:r>
            </a:p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Lambda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45905" y="2316313"/>
            <a:ext cx="2999527" cy="991678"/>
            <a:chOff x="5324080" y="355986"/>
            <a:chExt cx="3170961" cy="1276071"/>
          </a:xfrm>
        </p:grpSpPr>
        <p:sp>
          <p:nvSpPr>
            <p:cNvPr id="66" name="TextBox 65"/>
            <p:cNvSpPr txBox="1"/>
            <p:nvPr/>
          </p:nvSpPr>
          <p:spPr>
            <a:xfrm>
              <a:off x="6315899" y="355986"/>
              <a:ext cx="1132007" cy="15841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800" kern="0" dirty="0">
                  <a:solidFill>
                    <a:prstClr val="black"/>
                  </a:solidFill>
                </a:rPr>
                <a:t>Auto Cloud Load Agent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324080" y="553384"/>
              <a:ext cx="3170961" cy="10786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04709" y="752260"/>
              <a:ext cx="1021976" cy="738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</a:rPr>
                <a:t>Web services</a:t>
              </a:r>
            </a:p>
            <a:p>
              <a:pPr algn="ctr"/>
              <a:endParaRPr lang="en-US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04710" y="1201548"/>
              <a:ext cx="1021975" cy="289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75155" y="574296"/>
              <a:ext cx="362649" cy="15841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800" kern="0" dirty="0">
                  <a:solidFill>
                    <a:prstClr val="black"/>
                  </a:solidFill>
                </a:rPr>
                <a:t>Tomcat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74680" y="1284198"/>
              <a:ext cx="865622" cy="12311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800" dirty="0" err="1">
                  <a:solidFill>
                    <a:schemeClr val="tx2"/>
                  </a:solidFill>
                </a:rPr>
                <a:t>Zantmeter</a:t>
              </a:r>
              <a:r>
                <a:rPr lang="en-US" sz="800" dirty="0">
                  <a:solidFill>
                    <a:schemeClr val="tx2"/>
                  </a:solidFill>
                </a:rPr>
                <a:t> Listener</a:t>
              </a:r>
            </a:p>
          </p:txBody>
        </p:sp>
        <p:sp>
          <p:nvSpPr>
            <p:cNvPr id="72" name="Hexagon 71"/>
            <p:cNvSpPr/>
            <p:nvPr/>
          </p:nvSpPr>
          <p:spPr>
            <a:xfrm>
              <a:off x="6984313" y="651240"/>
              <a:ext cx="1430585" cy="89944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Hexagon 72"/>
            <p:cNvSpPr/>
            <p:nvPr/>
          </p:nvSpPr>
          <p:spPr>
            <a:xfrm>
              <a:off x="7179710" y="1215589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/>
            <p:cNvSpPr/>
            <p:nvPr/>
          </p:nvSpPr>
          <p:spPr>
            <a:xfrm>
              <a:off x="7408735" y="1027883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/>
            <p:cNvSpPr/>
            <p:nvPr/>
          </p:nvSpPr>
          <p:spPr>
            <a:xfrm>
              <a:off x="7750160" y="1019471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/>
            <p:cNvSpPr/>
            <p:nvPr/>
          </p:nvSpPr>
          <p:spPr>
            <a:xfrm>
              <a:off x="7592934" y="1225196"/>
              <a:ext cx="210364" cy="187706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/>
            <p:cNvSpPr/>
            <p:nvPr/>
          </p:nvSpPr>
          <p:spPr>
            <a:xfrm>
              <a:off x="7961688" y="1210174"/>
              <a:ext cx="210364" cy="1877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42456" y="773144"/>
              <a:ext cx="1106364" cy="15841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kern="0" dirty="0" err="1">
                  <a:solidFill>
                    <a:prstClr val="black"/>
                  </a:solidFill>
                </a:rPr>
                <a:t>JMeter</a:t>
              </a:r>
              <a:r>
                <a:rPr lang="en-US" sz="800" kern="0" dirty="0">
                  <a:solidFill>
                    <a:prstClr val="black"/>
                  </a:solidFill>
                </a:rPr>
                <a:t> Engine Pool</a:t>
              </a:r>
            </a:p>
          </p:txBody>
        </p:sp>
        <p:sp>
          <p:nvSpPr>
            <p:cNvPr id="79" name="Left-Right Arrow 78"/>
            <p:cNvSpPr/>
            <p:nvPr/>
          </p:nvSpPr>
          <p:spPr>
            <a:xfrm>
              <a:off x="6529939" y="987573"/>
              <a:ext cx="454374" cy="225589"/>
            </a:xfrm>
            <a:prstGeom prst="left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171" y="559943"/>
              <a:ext cx="247416" cy="17645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312" y="679166"/>
              <a:ext cx="336903" cy="114456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546" y="1214461"/>
              <a:ext cx="167768" cy="276200"/>
            </a:xfrm>
            <a:prstGeom prst="rect">
              <a:avLst/>
            </a:prstGeom>
          </p:spPr>
        </p:pic>
      </p:grpSp>
      <p:cxnSp>
        <p:nvCxnSpPr>
          <p:cNvPr id="100" name="Elbow Connector 99"/>
          <p:cNvCxnSpPr>
            <a:stCxn id="43" idx="3"/>
            <a:endCxn id="41" idx="1"/>
          </p:cNvCxnSpPr>
          <p:nvPr/>
        </p:nvCxnSpPr>
        <p:spPr>
          <a:xfrm flipV="1">
            <a:off x="1662678" y="958116"/>
            <a:ext cx="3833403" cy="1134905"/>
          </a:xfrm>
          <a:prstGeom prst="bentConnector3">
            <a:avLst>
              <a:gd name="adj1" fmla="val 1935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34" idx="3"/>
            <a:endCxn id="41" idx="2"/>
          </p:cNvCxnSpPr>
          <p:nvPr/>
        </p:nvCxnSpPr>
        <p:spPr>
          <a:xfrm flipV="1">
            <a:off x="4001174" y="1128131"/>
            <a:ext cx="1948932" cy="93929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1" idx="3"/>
            <a:endCxn id="61" idx="1"/>
          </p:cNvCxnSpPr>
          <p:nvPr/>
        </p:nvCxnSpPr>
        <p:spPr>
          <a:xfrm>
            <a:off x="6404131" y="958116"/>
            <a:ext cx="25374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3" idx="2"/>
            <a:endCxn id="9" idx="0"/>
          </p:cNvCxnSpPr>
          <p:nvPr/>
        </p:nvCxnSpPr>
        <p:spPr>
          <a:xfrm rot="5400000">
            <a:off x="828794" y="2697842"/>
            <a:ext cx="872023" cy="234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1" idx="2"/>
            <a:endCxn id="66" idx="0"/>
          </p:cNvCxnSpPr>
          <p:nvPr/>
        </p:nvCxnSpPr>
        <p:spPr>
          <a:xfrm>
            <a:off x="7111899" y="1128131"/>
            <a:ext cx="7607" cy="11881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69" idx="2"/>
            <a:endCxn id="30" idx="4"/>
          </p:cNvCxnSpPr>
          <p:nvPr/>
        </p:nvCxnSpPr>
        <p:spPr>
          <a:xfrm rot="5400000">
            <a:off x="5001802" y="2164165"/>
            <a:ext cx="264386" cy="2332273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43" idx="1"/>
            <a:endCxn id="7" idx="2"/>
          </p:cNvCxnSpPr>
          <p:nvPr/>
        </p:nvCxnSpPr>
        <p:spPr>
          <a:xfrm rot="10800000" flipH="1" flipV="1">
            <a:off x="869279" y="2093021"/>
            <a:ext cx="2692817" cy="2360342"/>
          </a:xfrm>
          <a:prstGeom prst="bentConnector4">
            <a:avLst>
              <a:gd name="adj1" fmla="val -9196"/>
              <a:gd name="adj2" fmla="val 106726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34" idx="0"/>
            <a:endCxn id="39" idx="2"/>
          </p:cNvCxnSpPr>
          <p:nvPr/>
        </p:nvCxnSpPr>
        <p:spPr>
          <a:xfrm flipV="1">
            <a:off x="3563797" y="1728519"/>
            <a:ext cx="3439" cy="1475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endCxn id="10" idx="4"/>
          </p:cNvCxnSpPr>
          <p:nvPr/>
        </p:nvCxnSpPr>
        <p:spPr>
          <a:xfrm rot="10800000">
            <a:off x="2148424" y="1410458"/>
            <a:ext cx="977608" cy="52007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1" idx="2"/>
          </p:cNvCxnSpPr>
          <p:nvPr/>
        </p:nvCxnSpPr>
        <p:spPr>
          <a:xfrm>
            <a:off x="930617" y="1532982"/>
            <a:ext cx="55491" cy="3900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4" idx="2"/>
            <a:endCxn id="7" idx="0"/>
          </p:cNvCxnSpPr>
          <p:nvPr/>
        </p:nvCxnSpPr>
        <p:spPr>
          <a:xfrm flipH="1">
            <a:off x="3562097" y="2258743"/>
            <a:ext cx="1700" cy="56934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0" idx="3"/>
          </p:cNvCxnSpPr>
          <p:nvPr/>
        </p:nvCxnSpPr>
        <p:spPr>
          <a:xfrm flipV="1">
            <a:off x="1484547" y="1649000"/>
            <a:ext cx="267179" cy="2698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34185" y="909969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01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834245" y="3210776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02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062752" y="2868027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03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062752" y="1079050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AWS EBS 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</a:t>
            </a:r>
          </a:p>
        </p:txBody>
      </p:sp>
      <p:cxnSp>
        <p:nvCxnSpPr>
          <p:cNvPr id="219" name="Elbow Connector 218"/>
          <p:cNvCxnSpPr>
            <a:stCxn id="28" idx="3"/>
            <a:endCxn id="30" idx="2"/>
          </p:cNvCxnSpPr>
          <p:nvPr/>
        </p:nvCxnSpPr>
        <p:spPr>
          <a:xfrm flipV="1">
            <a:off x="1614983" y="3462494"/>
            <a:ext cx="1559478" cy="273956"/>
          </a:xfrm>
          <a:prstGeom prst="bentConnector3">
            <a:avLst>
              <a:gd name="adj1" fmla="val 671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10800000" flipV="1">
            <a:off x="1608872" y="2188573"/>
            <a:ext cx="1518541" cy="146547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1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031328" y="876298"/>
            <a:ext cx="3442689" cy="276123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62" name="Picture 2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66" y="966101"/>
            <a:ext cx="713732" cy="39599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36" y="104411"/>
            <a:ext cx="8385048" cy="336606"/>
          </a:xfrm>
        </p:spPr>
        <p:txBody>
          <a:bodyPr/>
          <a:lstStyle/>
          <a:p>
            <a:r>
              <a:rPr lang="en-US" dirty="0"/>
              <a:t>Zantmeter Architecture with Kafka – Components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251" y="4793876"/>
            <a:ext cx="4572000" cy="155448"/>
          </a:xfrm>
        </p:spPr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4219" y="4793876"/>
            <a:ext cx="228600" cy="155448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10" y="575254"/>
            <a:ext cx="269152" cy="267013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187207" y="1277203"/>
            <a:ext cx="685978" cy="4385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Chrome Browser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73185" y="1378139"/>
            <a:ext cx="562120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 flipH="1" flipV="1">
            <a:off x="873185" y="1569168"/>
            <a:ext cx="570421" cy="12655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40" y="1011296"/>
            <a:ext cx="258931" cy="234194"/>
          </a:xfrm>
          <a:prstGeom prst="rect">
            <a:avLst/>
          </a:prstGeom>
        </p:spPr>
      </p:pic>
      <p:sp>
        <p:nvSpPr>
          <p:cNvPr id="78" name="Left-Right Arrow 77"/>
          <p:cNvSpPr/>
          <p:nvPr/>
        </p:nvSpPr>
        <p:spPr>
          <a:xfrm>
            <a:off x="2129817" y="1366680"/>
            <a:ext cx="396688" cy="203684"/>
          </a:xfrm>
          <a:prstGeom prst="left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538668" y="1268427"/>
            <a:ext cx="1195885" cy="34716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Node </a:t>
            </a:r>
            <a:r>
              <a:rPr lang="en-US" sz="800" kern="0" dirty="0">
                <a:solidFill>
                  <a:prstClr val="black"/>
                </a:solidFill>
              </a:rPr>
              <a:t>JS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3589582" y="1268465"/>
            <a:ext cx="445" cy="35280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575966" y="1268427"/>
            <a:ext cx="141364" cy="33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1" dirty="0">
                <a:solidFill>
                  <a:prstClr val="black"/>
                </a:solidFill>
              </a:rPr>
              <a:t>A</a:t>
            </a:r>
          </a:p>
          <a:p>
            <a:r>
              <a:rPr lang="en-US" sz="400" b="1" dirty="0">
                <a:solidFill>
                  <a:prstClr val="black"/>
                </a:solidFill>
              </a:rPr>
              <a:t>P</a:t>
            </a:r>
          </a:p>
          <a:p>
            <a:r>
              <a:rPr lang="en-US" sz="400" b="1" dirty="0">
                <a:solidFill>
                  <a:prstClr val="black"/>
                </a:solidFill>
              </a:rPr>
              <a:t>I</a:t>
            </a:r>
          </a:p>
          <a:p>
            <a:r>
              <a:rPr lang="en-US" sz="400" b="1" dirty="0">
                <a:solidFill>
                  <a:prstClr val="black"/>
                </a:solidFill>
              </a:rPr>
              <a:t>s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55" y="1078926"/>
            <a:ext cx="369999" cy="205004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443606" y="1299399"/>
            <a:ext cx="687523" cy="35258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Angular JS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06" y="1017887"/>
            <a:ext cx="299721" cy="271087"/>
          </a:xfrm>
          <a:prstGeom prst="rect">
            <a:avLst/>
          </a:prstGeom>
        </p:spPr>
      </p:pic>
      <p:sp>
        <p:nvSpPr>
          <p:cNvPr id="90" name="Flowchart: Magnetic Disk 89"/>
          <p:cNvSpPr/>
          <p:nvPr/>
        </p:nvSpPr>
        <p:spPr>
          <a:xfrm>
            <a:off x="2755067" y="2615115"/>
            <a:ext cx="793397" cy="46910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Elastic Search DB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8587" y="2661670"/>
            <a:ext cx="62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prstClr val="black"/>
                </a:solidFill>
              </a:rPr>
              <a:t>Stores all requests and responses information's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313541" y="3286204"/>
            <a:ext cx="704674" cy="27763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Kibana</a:t>
            </a:r>
          </a:p>
        </p:txBody>
      </p:sp>
      <p:cxnSp>
        <p:nvCxnSpPr>
          <p:cNvPr id="93" name="Elbow Connector 92"/>
          <p:cNvCxnSpPr/>
          <p:nvPr/>
        </p:nvCxnSpPr>
        <p:spPr>
          <a:xfrm flipV="1">
            <a:off x="2827746" y="3055610"/>
            <a:ext cx="4977" cy="22318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32" y="3278791"/>
            <a:ext cx="316956" cy="28667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49" y="2738059"/>
            <a:ext cx="264400" cy="23914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911426" y="1830466"/>
            <a:ext cx="775072" cy="25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prstClr val="black"/>
                </a:solidFill>
              </a:rPr>
              <a:t>Stores high level Time series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43" y="2510353"/>
            <a:ext cx="289364" cy="261720"/>
          </a:xfrm>
          <a:prstGeom prst="rect">
            <a:avLst/>
          </a:prstGeom>
        </p:spPr>
      </p:pic>
      <p:sp>
        <p:nvSpPr>
          <p:cNvPr id="116" name="Flowchart: Magnetic Disk 115"/>
          <p:cNvSpPr/>
          <p:nvPr/>
        </p:nvSpPr>
        <p:spPr>
          <a:xfrm>
            <a:off x="2077115" y="2056113"/>
            <a:ext cx="793397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Influx DB</a:t>
            </a:r>
          </a:p>
        </p:txBody>
      </p:sp>
      <p:sp>
        <p:nvSpPr>
          <p:cNvPr id="117" name="Flowchart: Magnetic Disk 116"/>
          <p:cNvSpPr/>
          <p:nvPr/>
        </p:nvSpPr>
        <p:spPr>
          <a:xfrm>
            <a:off x="3440604" y="2056113"/>
            <a:ext cx="665590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800" dirty="0">
                <a:solidFill>
                  <a:schemeClr val="tx2"/>
                </a:solidFill>
              </a:rPr>
              <a:t>MongoDB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68" y="2163742"/>
            <a:ext cx="291784" cy="291784"/>
          </a:xfrm>
          <a:prstGeom prst="rect">
            <a:avLst/>
          </a:prstGeom>
        </p:spPr>
      </p:pic>
      <p:sp>
        <p:nvSpPr>
          <p:cNvPr id="205" name="TextBox 204"/>
          <p:cNvSpPr txBox="1"/>
          <p:nvPr/>
        </p:nvSpPr>
        <p:spPr>
          <a:xfrm>
            <a:off x="2259965" y="659567"/>
            <a:ext cx="775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Server</a:t>
            </a:r>
          </a:p>
        </p:txBody>
      </p:sp>
      <p:sp>
        <p:nvSpPr>
          <p:cNvPr id="206" name="Left-Right Arrow 205"/>
          <p:cNvSpPr/>
          <p:nvPr/>
        </p:nvSpPr>
        <p:spPr>
          <a:xfrm rot="5400000">
            <a:off x="3375372" y="1728832"/>
            <a:ext cx="452075" cy="225589"/>
          </a:xfrm>
          <a:prstGeom prst="left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7" name="Left-Right Arrow 206"/>
          <p:cNvSpPr/>
          <p:nvPr/>
        </p:nvSpPr>
        <p:spPr>
          <a:xfrm rot="5400000">
            <a:off x="2626768" y="2007701"/>
            <a:ext cx="992747" cy="225589"/>
          </a:xfrm>
          <a:prstGeom prst="left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9" name="Left-Right Arrow 208"/>
          <p:cNvSpPr/>
          <p:nvPr/>
        </p:nvSpPr>
        <p:spPr>
          <a:xfrm rot="5400000">
            <a:off x="2438079" y="1730522"/>
            <a:ext cx="438389" cy="225589"/>
          </a:xfrm>
          <a:prstGeom prst="left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670877" y="3264002"/>
            <a:ext cx="8008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2"/>
                </a:solidFill>
              </a:rPr>
              <a:t>Open source Data visualization plugin for Elastic search</a:t>
            </a:r>
          </a:p>
        </p:txBody>
      </p:sp>
      <p:sp>
        <p:nvSpPr>
          <p:cNvPr id="251" name="Rounded Rectangle 250"/>
          <p:cNvSpPr/>
          <p:nvPr/>
        </p:nvSpPr>
        <p:spPr>
          <a:xfrm>
            <a:off x="4629689" y="1333307"/>
            <a:ext cx="744748" cy="31342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4717029" y="1416088"/>
            <a:ext cx="544626" cy="6583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AWS Lambda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5782522" y="2944908"/>
            <a:ext cx="3170961" cy="107867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963151" y="3143784"/>
            <a:ext cx="1021976" cy="73840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Web services</a:t>
            </a:r>
          </a:p>
          <a:p>
            <a:pPr algn="ctr"/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5963152" y="3593072"/>
            <a:ext cx="1021975" cy="2891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133597" y="2965820"/>
            <a:ext cx="426399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Tomcat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33122" y="3675722"/>
            <a:ext cx="865622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 err="1">
                <a:solidFill>
                  <a:schemeClr val="tx2"/>
                </a:solidFill>
              </a:rPr>
              <a:t>Zantmeter</a:t>
            </a:r>
            <a:r>
              <a:rPr lang="en-US" sz="800" dirty="0">
                <a:solidFill>
                  <a:schemeClr val="tx2"/>
                </a:solidFill>
              </a:rPr>
              <a:t> Listener</a:t>
            </a:r>
          </a:p>
        </p:txBody>
      </p:sp>
      <p:sp>
        <p:nvSpPr>
          <p:cNvPr id="113" name="Hexagon 112"/>
          <p:cNvSpPr/>
          <p:nvPr/>
        </p:nvSpPr>
        <p:spPr>
          <a:xfrm>
            <a:off x="7442755" y="3042764"/>
            <a:ext cx="1430585" cy="899443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Hexagon 114"/>
          <p:cNvSpPr/>
          <p:nvPr/>
        </p:nvSpPr>
        <p:spPr>
          <a:xfrm>
            <a:off x="7638152" y="3607113"/>
            <a:ext cx="210364" cy="187706"/>
          </a:xfrm>
          <a:prstGeom prst="hexago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exagon 214"/>
          <p:cNvSpPr/>
          <p:nvPr/>
        </p:nvSpPr>
        <p:spPr>
          <a:xfrm>
            <a:off x="7867177" y="3419407"/>
            <a:ext cx="210364" cy="187706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Hexagon 215"/>
          <p:cNvSpPr/>
          <p:nvPr/>
        </p:nvSpPr>
        <p:spPr>
          <a:xfrm>
            <a:off x="8208602" y="3410995"/>
            <a:ext cx="210364" cy="187706"/>
          </a:xfrm>
          <a:prstGeom prst="hexago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Hexagon 216"/>
          <p:cNvSpPr/>
          <p:nvPr/>
        </p:nvSpPr>
        <p:spPr>
          <a:xfrm>
            <a:off x="8051376" y="3616720"/>
            <a:ext cx="210364" cy="187706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Hexagon 217"/>
          <p:cNvSpPr/>
          <p:nvPr/>
        </p:nvSpPr>
        <p:spPr>
          <a:xfrm>
            <a:off x="8420130" y="3601698"/>
            <a:ext cx="210364" cy="187706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600898" y="3164668"/>
            <a:ext cx="110636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 err="1">
                <a:solidFill>
                  <a:schemeClr val="tx2"/>
                </a:solidFill>
              </a:rPr>
              <a:t>JMeter</a:t>
            </a:r>
            <a:r>
              <a:rPr lang="en-US" sz="1000" dirty="0">
                <a:solidFill>
                  <a:schemeClr val="tx2"/>
                </a:solidFill>
              </a:rPr>
              <a:t> Engine Pool</a:t>
            </a:r>
          </a:p>
        </p:txBody>
      </p:sp>
      <p:sp>
        <p:nvSpPr>
          <p:cNvPr id="219" name="Left-Right Arrow 218"/>
          <p:cNvSpPr/>
          <p:nvPr/>
        </p:nvSpPr>
        <p:spPr>
          <a:xfrm>
            <a:off x="6988381" y="3379097"/>
            <a:ext cx="454374" cy="225589"/>
          </a:xfrm>
          <a:prstGeom prst="left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59996" y="4043425"/>
            <a:ext cx="1359346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On Premise Load Agent</a:t>
            </a: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13" y="2951467"/>
            <a:ext cx="247416" cy="176451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54" y="3070690"/>
            <a:ext cx="336903" cy="114456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88" y="3605985"/>
            <a:ext cx="167768" cy="276200"/>
          </a:xfrm>
          <a:prstGeom prst="rect">
            <a:avLst/>
          </a:prstGeom>
        </p:spPr>
      </p:pic>
      <p:cxnSp>
        <p:nvCxnSpPr>
          <p:cNvPr id="281" name="Elbow Connector 280"/>
          <p:cNvCxnSpPr/>
          <p:nvPr/>
        </p:nvCxnSpPr>
        <p:spPr>
          <a:xfrm>
            <a:off x="3982100" y="2516023"/>
            <a:ext cx="1985419" cy="817737"/>
          </a:xfrm>
          <a:prstGeom prst="bentConnector3">
            <a:avLst>
              <a:gd name="adj1" fmla="val -119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100" idx="2"/>
            <a:endCxn id="96" idx="1"/>
          </p:cNvCxnSpPr>
          <p:nvPr/>
        </p:nvCxnSpPr>
        <p:spPr>
          <a:xfrm rot="5400000" flipH="1">
            <a:off x="3079405" y="487450"/>
            <a:ext cx="1828886" cy="4960585"/>
          </a:xfrm>
          <a:prstGeom prst="bentConnector5">
            <a:avLst>
              <a:gd name="adj1" fmla="val -12499"/>
              <a:gd name="adj2" fmla="val 33204"/>
              <a:gd name="adj3" fmla="val 11249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2357199" y="3897612"/>
            <a:ext cx="1589132" cy="65719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2482504" y="4139358"/>
            <a:ext cx="708381" cy="3152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2775508" y="3921369"/>
            <a:ext cx="639599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R Analytics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2666603" y="4284886"/>
            <a:ext cx="349455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R Code</a:t>
            </a:r>
          </a:p>
        </p:txBody>
      </p:sp>
      <p:pic>
        <p:nvPicPr>
          <p:cNvPr id="322" name="Picture 3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36" y="4183671"/>
            <a:ext cx="589981" cy="232910"/>
          </a:xfrm>
          <a:prstGeom prst="rect">
            <a:avLst/>
          </a:prstGeom>
        </p:spPr>
      </p:pic>
      <p:cxnSp>
        <p:nvCxnSpPr>
          <p:cNvPr id="324" name="Elbow Connector 323"/>
          <p:cNvCxnSpPr/>
          <p:nvPr/>
        </p:nvCxnSpPr>
        <p:spPr>
          <a:xfrm>
            <a:off x="3422237" y="3064326"/>
            <a:ext cx="11084" cy="83328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/>
          <p:nvPr/>
        </p:nvCxnSpPr>
        <p:spPr>
          <a:xfrm rot="16200000" flipH="1">
            <a:off x="2332085" y="2584058"/>
            <a:ext cx="2927071" cy="299438"/>
          </a:xfrm>
          <a:prstGeom prst="bentConnector4">
            <a:avLst>
              <a:gd name="adj1" fmla="val -7810"/>
              <a:gd name="adj2" fmla="val 300903"/>
            </a:avLst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6774342" y="379851"/>
            <a:ext cx="1303200" cy="16380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Cloud Load Agent</a:t>
            </a:r>
          </a:p>
        </p:txBody>
      </p:sp>
      <p:sp>
        <p:nvSpPr>
          <p:cNvPr id="336" name="Rounded Rectangle 335"/>
          <p:cNvSpPr/>
          <p:nvPr/>
        </p:nvSpPr>
        <p:spPr>
          <a:xfrm>
            <a:off x="5782523" y="577249"/>
            <a:ext cx="3170961" cy="107867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5963152" y="776125"/>
            <a:ext cx="1021976" cy="73840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Web services</a:t>
            </a:r>
          </a:p>
          <a:p>
            <a:pPr algn="ctr"/>
            <a:endParaRPr lang="en-US" sz="800" dirty="0"/>
          </a:p>
        </p:txBody>
      </p:sp>
      <p:sp>
        <p:nvSpPr>
          <p:cNvPr id="338" name="Rectangle 337"/>
          <p:cNvSpPr/>
          <p:nvPr/>
        </p:nvSpPr>
        <p:spPr>
          <a:xfrm>
            <a:off x="5963153" y="1225413"/>
            <a:ext cx="1021975" cy="2891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TextBox 338"/>
          <p:cNvSpPr txBox="1"/>
          <p:nvPr/>
        </p:nvSpPr>
        <p:spPr>
          <a:xfrm>
            <a:off x="6133598" y="598161"/>
            <a:ext cx="426399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Tomcat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6033123" y="1308063"/>
            <a:ext cx="865622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 err="1">
                <a:solidFill>
                  <a:schemeClr val="tx2"/>
                </a:solidFill>
              </a:rPr>
              <a:t>Zantmeter</a:t>
            </a:r>
            <a:r>
              <a:rPr lang="en-US" sz="800" dirty="0">
                <a:solidFill>
                  <a:schemeClr val="tx2"/>
                </a:solidFill>
              </a:rPr>
              <a:t> Listener</a:t>
            </a:r>
          </a:p>
        </p:txBody>
      </p:sp>
      <p:sp>
        <p:nvSpPr>
          <p:cNvPr id="341" name="Hexagon 340"/>
          <p:cNvSpPr/>
          <p:nvPr/>
        </p:nvSpPr>
        <p:spPr>
          <a:xfrm>
            <a:off x="7442756" y="675105"/>
            <a:ext cx="1430585" cy="899443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Hexagon 341"/>
          <p:cNvSpPr/>
          <p:nvPr/>
        </p:nvSpPr>
        <p:spPr>
          <a:xfrm>
            <a:off x="7638153" y="1239454"/>
            <a:ext cx="210364" cy="187706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Hexagon 342"/>
          <p:cNvSpPr/>
          <p:nvPr/>
        </p:nvSpPr>
        <p:spPr>
          <a:xfrm>
            <a:off x="7867178" y="1051748"/>
            <a:ext cx="210364" cy="187706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Hexagon 343"/>
          <p:cNvSpPr/>
          <p:nvPr/>
        </p:nvSpPr>
        <p:spPr>
          <a:xfrm>
            <a:off x="8208603" y="1043336"/>
            <a:ext cx="210364" cy="187706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Hexagon 344"/>
          <p:cNvSpPr/>
          <p:nvPr/>
        </p:nvSpPr>
        <p:spPr>
          <a:xfrm>
            <a:off x="8051377" y="1249061"/>
            <a:ext cx="210364" cy="187706"/>
          </a:xfrm>
          <a:prstGeom prst="hexago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Hexagon 345"/>
          <p:cNvSpPr/>
          <p:nvPr/>
        </p:nvSpPr>
        <p:spPr>
          <a:xfrm>
            <a:off x="8420131" y="1234039"/>
            <a:ext cx="210364" cy="187706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/>
          <p:cNvSpPr txBox="1"/>
          <p:nvPr/>
        </p:nvSpPr>
        <p:spPr>
          <a:xfrm>
            <a:off x="7600899" y="797009"/>
            <a:ext cx="110636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 err="1">
                <a:solidFill>
                  <a:schemeClr val="tx2"/>
                </a:solidFill>
              </a:rPr>
              <a:t>JMeter</a:t>
            </a:r>
            <a:r>
              <a:rPr lang="en-US" sz="1000" dirty="0">
                <a:solidFill>
                  <a:schemeClr val="tx2"/>
                </a:solidFill>
              </a:rPr>
              <a:t> Engine Pool</a:t>
            </a:r>
          </a:p>
        </p:txBody>
      </p:sp>
      <p:sp>
        <p:nvSpPr>
          <p:cNvPr id="348" name="Left-Right Arrow 347"/>
          <p:cNvSpPr/>
          <p:nvPr/>
        </p:nvSpPr>
        <p:spPr>
          <a:xfrm>
            <a:off x="6988382" y="1011438"/>
            <a:ext cx="454374" cy="225589"/>
          </a:xfrm>
          <a:prstGeom prst="left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49" name="Picture 3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14" y="583808"/>
            <a:ext cx="247416" cy="176451"/>
          </a:xfrm>
          <a:prstGeom prst="rect">
            <a:avLst/>
          </a:prstGeom>
        </p:spPr>
      </p:pic>
      <p:pic>
        <p:nvPicPr>
          <p:cNvPr id="350" name="Picture 3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55" y="703031"/>
            <a:ext cx="336903" cy="114456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89" y="1238326"/>
            <a:ext cx="167768" cy="276200"/>
          </a:xfrm>
          <a:prstGeom prst="rect">
            <a:avLst/>
          </a:prstGeom>
        </p:spPr>
      </p:pic>
      <p:cxnSp>
        <p:nvCxnSpPr>
          <p:cNvPr id="299" name="Elbow Connector 298"/>
          <p:cNvCxnSpPr>
            <a:stCxn id="338" idx="2"/>
            <a:endCxn id="96" idx="1"/>
          </p:cNvCxnSpPr>
          <p:nvPr/>
        </p:nvCxnSpPr>
        <p:spPr>
          <a:xfrm rot="5400000">
            <a:off x="3724462" y="-696381"/>
            <a:ext cx="538773" cy="496058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/>
          <p:nvPr/>
        </p:nvCxnSpPr>
        <p:spPr>
          <a:xfrm flipV="1">
            <a:off x="3982100" y="909878"/>
            <a:ext cx="1977798" cy="1169391"/>
          </a:xfrm>
          <a:prstGeom prst="bentConnector3">
            <a:avLst>
              <a:gd name="adj1" fmla="val 117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/>
          <p:nvPr/>
        </p:nvCxnSpPr>
        <p:spPr>
          <a:xfrm flipV="1">
            <a:off x="3726937" y="1011296"/>
            <a:ext cx="2232961" cy="316038"/>
          </a:xfrm>
          <a:prstGeom prst="bentConnector3">
            <a:avLst>
              <a:gd name="adj1" fmla="val 14771"/>
            </a:avLst>
          </a:prstGeom>
          <a:ln>
            <a:solidFill>
              <a:schemeClr val="tx2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Elbow Connector 401"/>
          <p:cNvCxnSpPr/>
          <p:nvPr/>
        </p:nvCxnSpPr>
        <p:spPr>
          <a:xfrm>
            <a:off x="3720584" y="1572812"/>
            <a:ext cx="2245762" cy="1662766"/>
          </a:xfrm>
          <a:prstGeom prst="bentConnector3">
            <a:avLst>
              <a:gd name="adj1" fmla="val 39521"/>
            </a:avLst>
          </a:prstGeom>
          <a:ln>
            <a:solidFill>
              <a:schemeClr val="tx2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/>
          <p:cNvCxnSpPr/>
          <p:nvPr/>
        </p:nvCxnSpPr>
        <p:spPr>
          <a:xfrm flipV="1">
            <a:off x="3725563" y="1387354"/>
            <a:ext cx="910358" cy="10678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251" idx="3"/>
            <a:endCxn id="336" idx="1"/>
          </p:cNvCxnSpPr>
          <p:nvPr/>
        </p:nvCxnSpPr>
        <p:spPr>
          <a:xfrm flipV="1">
            <a:off x="5374437" y="1116586"/>
            <a:ext cx="408086" cy="373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/>
          <p:cNvSpPr txBox="1"/>
          <p:nvPr/>
        </p:nvSpPr>
        <p:spPr>
          <a:xfrm rot="19125816">
            <a:off x="5267124" y="1186124"/>
            <a:ext cx="538609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/CreateEC2</a:t>
            </a:r>
          </a:p>
        </p:txBody>
      </p:sp>
      <p:sp>
        <p:nvSpPr>
          <p:cNvPr id="415" name="TextBox 414"/>
          <p:cNvSpPr txBox="1"/>
          <p:nvPr/>
        </p:nvSpPr>
        <p:spPr>
          <a:xfrm rot="19125816">
            <a:off x="5262452" y="1311083"/>
            <a:ext cx="692497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/TerminateEC2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4091092" y="1257845"/>
            <a:ext cx="355867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If Cloud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3909650" y="1440665"/>
            <a:ext cx="629981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If On Premise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4418606" y="891859"/>
            <a:ext cx="355867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If Cloud</a:t>
            </a:r>
          </a:p>
        </p:txBody>
      </p:sp>
      <p:sp>
        <p:nvSpPr>
          <p:cNvPr id="96" name="Flowchart: Magnetic Disk 95"/>
          <p:cNvSpPr/>
          <p:nvPr/>
        </p:nvSpPr>
        <p:spPr>
          <a:xfrm>
            <a:off x="1116856" y="2053299"/>
            <a:ext cx="793397" cy="47708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Kafka</a:t>
            </a:r>
          </a:p>
        </p:txBody>
      </p:sp>
      <p:cxnSp>
        <p:nvCxnSpPr>
          <p:cNvPr id="11" name="Straight Arrow Connector 10"/>
          <p:cNvCxnSpPr>
            <a:stCxn id="96" idx="4"/>
            <a:endCxn id="116" idx="2"/>
          </p:cNvCxnSpPr>
          <p:nvPr/>
        </p:nvCxnSpPr>
        <p:spPr>
          <a:xfrm>
            <a:off x="1910253" y="2291841"/>
            <a:ext cx="166862" cy="28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23492"/>
            <a:ext cx="8385048" cy="357276"/>
          </a:xfrm>
        </p:spPr>
        <p:txBody>
          <a:bodyPr/>
          <a:lstStyle/>
          <a:p>
            <a:r>
              <a:rPr lang="en-US" dirty="0"/>
              <a:t>CIPTS-</a:t>
            </a:r>
            <a:r>
              <a:rPr lang="en-US" dirty="0" err="1"/>
              <a:t>ZantMeter</a:t>
            </a:r>
            <a:r>
              <a:rPr lang="en-US" dirty="0"/>
              <a:t> with Kafka Architecture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93488" y="1770648"/>
            <a:ext cx="942475" cy="77002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Kafka Zookeeper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003883" y="1147269"/>
            <a:ext cx="942475" cy="77002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Kafka Broker Cluster 01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003883" y="2418099"/>
            <a:ext cx="942475" cy="77002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Kafka Broker Cluster 02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84048" y="1770649"/>
            <a:ext cx="942475" cy="126461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Kafka Producer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+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Zantmeter LG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816641" y="1770647"/>
            <a:ext cx="942475" cy="77002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Kafka Consumer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Clusters</a:t>
            </a:r>
          </a:p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62362" y="981577"/>
            <a:ext cx="3078480" cy="242937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082363" y="1770646"/>
            <a:ext cx="942475" cy="77002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Influx DB</a:t>
            </a:r>
          </a:p>
        </p:txBody>
      </p:sp>
      <p:cxnSp>
        <p:nvCxnSpPr>
          <p:cNvPr id="17" name="Straight Arrow Connector 16"/>
          <p:cNvCxnSpPr>
            <a:stCxn id="86" idx="1"/>
            <a:endCxn id="83" idx="3"/>
          </p:cNvCxnSpPr>
          <p:nvPr/>
        </p:nvCxnSpPr>
        <p:spPr>
          <a:xfrm flipH="1" flipV="1">
            <a:off x="3946358" y="1532280"/>
            <a:ext cx="870283" cy="6233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6" idx="1"/>
            <a:endCxn id="84" idx="3"/>
          </p:cNvCxnSpPr>
          <p:nvPr/>
        </p:nvCxnSpPr>
        <p:spPr>
          <a:xfrm flipH="1">
            <a:off x="3946358" y="2155658"/>
            <a:ext cx="870283" cy="6474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5" idx="3"/>
            <a:endCxn id="3" idx="1"/>
          </p:cNvCxnSpPr>
          <p:nvPr/>
        </p:nvCxnSpPr>
        <p:spPr>
          <a:xfrm flipV="1">
            <a:off x="1326523" y="2155659"/>
            <a:ext cx="566965" cy="2472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6" idx="3"/>
            <a:endCxn id="87" idx="1"/>
          </p:cNvCxnSpPr>
          <p:nvPr/>
        </p:nvCxnSpPr>
        <p:spPr>
          <a:xfrm flipV="1">
            <a:off x="5759116" y="2155657"/>
            <a:ext cx="323247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3"/>
            <a:endCxn id="83" idx="1"/>
          </p:cNvCxnSpPr>
          <p:nvPr/>
        </p:nvCxnSpPr>
        <p:spPr>
          <a:xfrm flipV="1">
            <a:off x="2835963" y="1532280"/>
            <a:ext cx="167920" cy="6233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" idx="3"/>
            <a:endCxn id="84" idx="1"/>
          </p:cNvCxnSpPr>
          <p:nvPr/>
        </p:nvCxnSpPr>
        <p:spPr>
          <a:xfrm>
            <a:off x="2835963" y="2155659"/>
            <a:ext cx="167920" cy="6474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61072" y="1510868"/>
            <a:ext cx="487020" cy="237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500" dirty="0">
                <a:solidFill>
                  <a:schemeClr val="tx2"/>
                </a:solidFill>
              </a:rPr>
              <a:t>Instance 01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028896" y="1467944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02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201602" y="738787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03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178111" y="3364956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04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41075" y="1393648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05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061506" y="1437763"/>
            <a:ext cx="594018" cy="277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06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199720" y="533698"/>
            <a:ext cx="1771005" cy="340062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Magnetic Disk 104"/>
          <p:cNvSpPr/>
          <p:nvPr/>
        </p:nvSpPr>
        <p:spPr>
          <a:xfrm>
            <a:off x="8056398" y="847775"/>
            <a:ext cx="793397" cy="446413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Mongo DB</a:t>
            </a:r>
            <a:r>
              <a:rPr lang="en-US" sz="800" b="1" kern="0" dirty="0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7309817" y="949568"/>
            <a:ext cx="644341" cy="242605"/>
            <a:chOff x="1114281" y="1079271"/>
            <a:chExt cx="793397" cy="324079"/>
          </a:xfrm>
        </p:grpSpPr>
        <p:grpSp>
          <p:nvGrpSpPr>
            <p:cNvPr id="107" name="Group 106"/>
            <p:cNvGrpSpPr/>
            <p:nvPr/>
          </p:nvGrpSpPr>
          <p:grpSpPr>
            <a:xfrm>
              <a:off x="1114281" y="1247968"/>
              <a:ext cx="793397" cy="155382"/>
              <a:chOff x="6100011" y="998621"/>
              <a:chExt cx="1618247" cy="264695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100011" y="998621"/>
                <a:ext cx="1618247" cy="26469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6296025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472237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653213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843712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048501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281862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505700" y="998621"/>
                <a:ext cx="0" cy="2646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1115794" y="1079271"/>
              <a:ext cx="791119" cy="12311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kern="0" dirty="0">
                  <a:solidFill>
                    <a:prstClr val="black"/>
                  </a:solidFill>
                </a:rPr>
                <a:t>Rabbit</a:t>
              </a:r>
              <a:r>
                <a:rPr lang="en-US" sz="800" dirty="0">
                  <a:solidFill>
                    <a:schemeClr val="tx2"/>
                  </a:solidFill>
                </a:rPr>
                <a:t> </a:t>
              </a:r>
              <a:r>
                <a:rPr lang="en-US" sz="800" kern="0" dirty="0">
                  <a:solidFill>
                    <a:prstClr val="black"/>
                  </a:solidFill>
                </a:rPr>
                <a:t>MQ</a:t>
              </a:r>
              <a:r>
                <a:rPr lang="en-US" sz="800" b="1" kern="0" dirty="0">
                  <a:solidFill>
                    <a:srgbClr val="FF0000"/>
                  </a:solidFill>
                </a:rPr>
                <a:t>*</a:t>
              </a:r>
              <a:endParaRPr lang="en-US" sz="8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7570651" y="1598895"/>
            <a:ext cx="793398" cy="31811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Node </a:t>
            </a:r>
            <a:r>
              <a:rPr lang="en-US" sz="800" kern="0" dirty="0">
                <a:solidFill>
                  <a:prstClr val="black"/>
                </a:solidFill>
              </a:rPr>
              <a:t>JS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prstClr val="black"/>
                </a:solidFill>
              </a:rPr>
              <a:t>(Worker)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21" name="Straight Arrow Connector 120"/>
          <p:cNvCxnSpPr>
            <a:stCxn id="109" idx="2"/>
          </p:cNvCxnSpPr>
          <p:nvPr/>
        </p:nvCxnSpPr>
        <p:spPr>
          <a:xfrm>
            <a:off x="7631988" y="1192173"/>
            <a:ext cx="55491" cy="4067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5" idx="3"/>
          </p:cNvCxnSpPr>
          <p:nvPr/>
        </p:nvCxnSpPr>
        <p:spPr>
          <a:xfrm flipV="1">
            <a:off x="8185918" y="1294188"/>
            <a:ext cx="267179" cy="3005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7435556" y="585828"/>
            <a:ext cx="594018" cy="2594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</a:rPr>
              <a:t>EC2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Instance 07</a:t>
            </a:r>
          </a:p>
        </p:txBody>
      </p:sp>
      <p:cxnSp>
        <p:nvCxnSpPr>
          <p:cNvPr id="125" name="Elbow Connector 124"/>
          <p:cNvCxnSpPr>
            <a:stCxn id="87" idx="3"/>
            <a:endCxn id="120" idx="2"/>
          </p:cNvCxnSpPr>
          <p:nvPr/>
        </p:nvCxnSpPr>
        <p:spPr>
          <a:xfrm flipV="1">
            <a:off x="7024838" y="1917008"/>
            <a:ext cx="942512" cy="238649"/>
          </a:xfrm>
          <a:prstGeom prst="bentConnector2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7578342" y="2668428"/>
            <a:ext cx="874755" cy="388884"/>
            <a:chOff x="3154743" y="1150152"/>
            <a:chExt cx="1759394" cy="352618"/>
          </a:xfrm>
        </p:grpSpPr>
        <p:sp>
          <p:nvSpPr>
            <p:cNvPr id="127" name="Rounded Rectangle 126"/>
            <p:cNvSpPr/>
            <p:nvPr/>
          </p:nvSpPr>
          <p:spPr>
            <a:xfrm>
              <a:off x="3154743" y="1150152"/>
              <a:ext cx="1759394" cy="34694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Node </a:t>
              </a:r>
              <a:r>
                <a:rPr lang="en-US" sz="800" kern="0" dirty="0">
                  <a:solidFill>
                    <a:prstClr val="black"/>
                  </a:solidFill>
                </a:rPr>
                <a:t>JS</a:t>
              </a:r>
              <a:r>
                <a:rPr lang="en-US" sz="800" b="1" kern="0" dirty="0">
                  <a:solidFill>
                    <a:srgbClr val="FF0000"/>
                  </a:solidFill>
                </a:rPr>
                <a:t>*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700855" y="1150190"/>
              <a:ext cx="655" cy="3525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4680823" y="1150152"/>
              <a:ext cx="207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>
                  <a:solidFill>
                    <a:prstClr val="black"/>
                  </a:solidFill>
                </a:rPr>
                <a:t>A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P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I</a:t>
              </a:r>
            </a:p>
            <a:p>
              <a:r>
                <a:rPr lang="en-US" sz="400" b="1" dirty="0">
                  <a:solidFill>
                    <a:prstClr val="black"/>
                  </a:solidFill>
                </a:rPr>
                <a:t>s</a:t>
              </a:r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7604010" y="3318260"/>
            <a:ext cx="823417" cy="2650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Angular JS</a:t>
            </a:r>
          </a:p>
        </p:txBody>
      </p:sp>
      <p:cxnSp>
        <p:nvCxnSpPr>
          <p:cNvPr id="132" name="Straight Arrow Connector 131"/>
          <p:cNvCxnSpPr>
            <a:stCxn id="127" idx="2"/>
            <a:endCxn id="130" idx="0"/>
          </p:cNvCxnSpPr>
          <p:nvPr/>
        </p:nvCxnSpPr>
        <p:spPr>
          <a:xfrm flipH="1">
            <a:off x="8015719" y="3051056"/>
            <a:ext cx="1" cy="2672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71994" y="2835913"/>
            <a:ext cx="426399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Tomcat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08" y="2818117"/>
            <a:ext cx="336903" cy="114456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5" y="1824043"/>
            <a:ext cx="167768" cy="276200"/>
          </a:xfrm>
          <a:prstGeom prst="rect">
            <a:avLst/>
          </a:prstGeom>
        </p:spPr>
      </p:pic>
      <p:sp>
        <p:nvSpPr>
          <p:cNvPr id="154" name="Flowchart: Magnetic Disk 153"/>
          <p:cNvSpPr/>
          <p:nvPr/>
        </p:nvSpPr>
        <p:spPr>
          <a:xfrm>
            <a:off x="8114847" y="1969938"/>
            <a:ext cx="794978" cy="448161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err="1">
                <a:solidFill>
                  <a:prstClr val="black"/>
                </a:solidFill>
              </a:rPr>
              <a:t>Elasticsearch</a:t>
            </a:r>
            <a:r>
              <a:rPr lang="en-US" sz="800" kern="0" dirty="0">
                <a:solidFill>
                  <a:prstClr val="black"/>
                </a:solidFill>
              </a:rPr>
              <a:t> DB</a:t>
            </a:r>
          </a:p>
        </p:txBody>
      </p:sp>
      <p:cxnSp>
        <p:nvCxnSpPr>
          <p:cNvPr id="155" name="Elbow Connector 154"/>
          <p:cNvCxnSpPr>
            <a:endCxn id="127" idx="0"/>
          </p:cNvCxnSpPr>
          <p:nvPr/>
        </p:nvCxnSpPr>
        <p:spPr>
          <a:xfrm>
            <a:off x="7024838" y="2317417"/>
            <a:ext cx="990882" cy="351011"/>
          </a:xfrm>
          <a:prstGeom prst="bentConnector2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0596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Cognizant_PPT_16x9</Template>
  <TotalTime>7057</TotalTime>
  <Words>374</Words>
  <Application>Microsoft Office PowerPoint</Application>
  <PresentationFormat>On-screen Show (16:9)</PresentationFormat>
  <Paragraphs>176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Cognizant</vt:lpstr>
      <vt:lpstr>Zantmeter and SynMon Architecture &amp; Design</vt:lpstr>
      <vt:lpstr>CIPTS-ZantMeter Fastest Architecture Components</vt:lpstr>
      <vt:lpstr>Zantmeter Architecture – Components</vt:lpstr>
      <vt:lpstr>CIPTS-ZantMeter SaaS Architecture Components</vt:lpstr>
      <vt:lpstr>Zantmeter Architecture with Kafka – Components</vt:lpstr>
      <vt:lpstr>CIPTS-ZantMeter with Kafka Architecture Components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NFT Aakash Roy</dc:title>
  <dc:creator>Roy, Aakash (Cognizant)</dc:creator>
  <cp:lastModifiedBy>J, Prem Kumar (Cognizant)</cp:lastModifiedBy>
  <cp:revision>376</cp:revision>
  <cp:lastPrinted>2017-02-17T19:35:46Z</cp:lastPrinted>
  <dcterms:created xsi:type="dcterms:W3CDTF">2018-08-07T08:44:47Z</dcterms:created>
  <dcterms:modified xsi:type="dcterms:W3CDTF">2020-04-01T04:47:01Z</dcterms:modified>
</cp:coreProperties>
</file>