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441" r:id="rId5"/>
    <p:sldId id="540" r:id="rId6"/>
    <p:sldId id="442" r:id="rId7"/>
    <p:sldId id="343" r:id="rId8"/>
    <p:sldId id="443" r:id="rId9"/>
    <p:sldId id="444" r:id="rId10"/>
    <p:sldId id="445" r:id="rId11"/>
    <p:sldId id="380" r:id="rId12"/>
    <p:sldId id="547" r:id="rId13"/>
    <p:sldId id="34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guide id="3" orient="horz" pos="1620" userDrawn="1">
          <p15:clr>
            <a:srgbClr val="A4A3A4"/>
          </p15:clr>
        </p15:guide>
        <p15:guide id="4" orient="horz" pos="66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757"/>
    <a:srgbClr val="0000FF"/>
    <a:srgbClr val="FFC475"/>
    <a:srgbClr val="FFB44F"/>
    <a:srgbClr val="FFC679"/>
    <a:srgbClr val="FFCD8B"/>
    <a:srgbClr val="FFC981"/>
    <a:srgbClr val="FFD9A7"/>
    <a:srgbClr val="223366"/>
    <a:srgbClr val="21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65" autoAdjust="0"/>
  </p:normalViewPr>
  <p:slideViewPr>
    <p:cSldViewPr snapToGrid="0">
      <p:cViewPr varScale="1">
        <p:scale>
          <a:sx n="143" d="100"/>
          <a:sy n="143" d="100"/>
        </p:scale>
        <p:origin x="-714" y="-102"/>
      </p:cViewPr>
      <p:guideLst>
        <p:guide orient="horz" pos="540"/>
        <p:guide pos="144"/>
        <p:guide orient="horz" pos="1620"/>
        <p:guide orient="horz" pos="6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51" Type="http://schemas.openxmlformats.org/officeDocument/2006/relationships/tableStyles" Target="tableStyles.xml" /><Relationship Id="rId3" Type="http://schemas.openxmlformats.org/officeDocument/2006/relationships/customXml" Target="../customXml/item3.xml" /><Relationship Id="rId47" Type="http://customschemas.google.com/relationships/presentationmetadata" Target="metadata" /><Relationship Id="rId50"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49" Type="http://schemas.openxmlformats.org/officeDocument/2006/relationships/viewProps" Target="viewProps.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48"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10</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277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995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277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5051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591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5341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8</a:t>
            </a:fld>
            <a:endParaRPr lang="en-US" sz="1200" b="0" strike="noStrike" spc="-1">
              <a:latin typeface="Times New Roman"/>
            </a:endParaRPr>
          </a:p>
        </p:txBody>
      </p:sp>
    </p:spTree>
    <p:extLst>
      <p:ext uri="{BB962C8B-B14F-4D97-AF65-F5344CB8AC3E}">
        <p14:creationId xmlns:p14="http://schemas.microsoft.com/office/powerpoint/2010/main" val="115836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9</a:t>
            </a:fld>
            <a:endParaRPr lang="en-US" sz="1200" b="0" strike="noStrike" spc="-1">
              <a:latin typeface="Times New Roman"/>
            </a:endParaRPr>
          </a:p>
        </p:txBody>
      </p:sp>
    </p:spTree>
    <p:extLst>
      <p:ext uri="{BB962C8B-B14F-4D97-AF65-F5344CB8AC3E}">
        <p14:creationId xmlns:p14="http://schemas.microsoft.com/office/powerpoint/2010/main" val="403911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AE0B35B3-AEBD-92A2-58E3-D360531C0DA8}"/>
              </a:ext>
            </a:extLst>
          </p:cNvPr>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4678B11-4E35-E2A0-7DE6-D1FFCEA29473}"/>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9B46862-33CE-BD86-2719-518AEFE5FD57}"/>
              </a:ext>
            </a:extLst>
          </p:cNvPr>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a:extLst>
              <a:ext uri="{FF2B5EF4-FFF2-40B4-BE49-F238E27FC236}">
                <a16:creationId xmlns:a16="http://schemas.microsoft.com/office/drawing/2014/main" id="{8A2643DE-8290-F9D8-54E3-D7B0F9AB8369}"/>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688529A-B419-DA4B-5F2D-19BE77562210}"/>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59" r:id="rId10"/>
    <p:sldLayoutId id="2147483674"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jpeg" /><Relationship Id="rId7"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2.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95211D9-145E-FE38-EA91-7A1CD272EA45}"/>
              </a:ext>
            </a:extLst>
          </p:cNvPr>
          <p:cNvGrpSpPr/>
          <p:nvPr/>
        </p:nvGrpSpPr>
        <p:grpSpPr>
          <a:xfrm>
            <a:off x="-35560" y="-5989"/>
            <a:ext cx="9215120" cy="5231678"/>
            <a:chOff x="-13523" y="-66567"/>
            <a:chExt cx="9215120" cy="5231678"/>
          </a:xfrm>
          <a:solidFill>
            <a:srgbClr val="7030A0"/>
          </a:solidFill>
        </p:grpSpPr>
        <p:pic>
          <p:nvPicPr>
            <p:cNvPr id="4" name="Picture 3" descr="A blue circle with icons and circles&#10;&#10;Description automatically generated with medium confidence">
              <a:extLst>
                <a:ext uri="{FF2B5EF4-FFF2-40B4-BE49-F238E27FC236}">
                  <a16:creationId xmlns:a16="http://schemas.microsoft.com/office/drawing/2014/main"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a:grpFill/>
            <a:ln>
              <a:solidFill>
                <a:schemeClr val="accent5"/>
              </a:solidFill>
            </a:ln>
          </p:spPr>
        </p:pic>
        <p:sp>
          <p:nvSpPr>
            <p:cNvPr id="6" name="Rectangle 5">
              <a:extLst>
                <a:ext uri="{FF2B5EF4-FFF2-40B4-BE49-F238E27FC236}">
                  <a16:creationId xmlns:a16="http://schemas.microsoft.com/office/drawing/2014/main" id="{20348CE6-A880-CAA1-F07C-92917E10344B}"/>
                </a:ext>
              </a:extLst>
            </p:cNvPr>
            <p:cNvSpPr/>
            <p:nvPr/>
          </p:nvSpPr>
          <p:spPr>
            <a:xfrm>
              <a:off x="-13523" y="-59125"/>
              <a:ext cx="9215120" cy="522423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a16="http://schemas.microsoft.com/office/drawing/2014/main" id="{8C818BBF-2EBD-9F55-EA9F-5999A4D1C95B}"/>
              </a:ext>
            </a:extLst>
          </p:cNvPr>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a16="http://schemas.microsoft.com/office/drawing/2014/main" id="{36719900-D0D9-09E3-CF83-B953F66E3009}"/>
              </a:ext>
            </a:extLst>
          </p:cNvPr>
          <p:cNvGrpSpPr/>
          <p:nvPr/>
        </p:nvGrpSpPr>
        <p:grpSpPr>
          <a:xfrm>
            <a:off x="1548292" y="982176"/>
            <a:ext cx="6047412" cy="601034"/>
            <a:chOff x="1567263" y="1495382"/>
            <a:chExt cx="6047412" cy="601034"/>
          </a:xfrm>
        </p:grpSpPr>
        <p:pic>
          <p:nvPicPr>
            <p:cNvPr id="16" name="Google Shape;63;p13" descr="A close up of a sign&#10;&#10;Description automatically generated">
              <a:extLst>
                <a:ext uri="{FF2B5EF4-FFF2-40B4-BE49-F238E27FC236}">
                  <a16:creationId xmlns:a16="http://schemas.microsoft.com/office/drawing/2014/main"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a16="http://schemas.microsoft.com/office/drawing/2014/main"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a16="http://schemas.microsoft.com/office/drawing/2014/main"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a16="http://schemas.microsoft.com/office/drawing/2014/main"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a16="http://schemas.microsoft.com/office/drawing/2014/main"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a16="http://schemas.microsoft.com/office/drawing/2014/main"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a16="http://schemas.microsoft.com/office/drawing/2014/main"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a16="http://schemas.microsoft.com/office/drawing/2014/main" id="{E4C9E616-B0C2-5EF1-C693-B568D7F762CD}"/>
              </a:ext>
            </a:extLst>
          </p:cNvPr>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a16="http://schemas.microsoft.com/office/drawing/2014/main" id="{B8BCF8B7-52AB-B3FB-BD62-ABF520369315}"/>
              </a:ext>
            </a:extLst>
          </p:cNvPr>
          <p:cNvSpPr/>
          <p:nvPr/>
        </p:nvSpPr>
        <p:spPr>
          <a:xfrm>
            <a:off x="1642823" y="2778126"/>
            <a:ext cx="5858351" cy="934509"/>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1">
                    <a:lumMod val="95000"/>
                  </a:schemeClr>
                </a:solidFill>
              </a:rPr>
              <a:t>E-COMMERCE SALES ANALYSIS</a:t>
            </a:r>
          </a:p>
        </p:txBody>
      </p:sp>
      <p:sp>
        <p:nvSpPr>
          <p:cNvPr id="27" name="TextBox 26">
            <a:extLst>
              <a:ext uri="{FF2B5EF4-FFF2-40B4-BE49-F238E27FC236}">
                <a16:creationId xmlns:a16="http://schemas.microsoft.com/office/drawing/2014/main" id="{243F787A-C1B9-4A5B-C50F-502754DD3886}"/>
              </a:ext>
            </a:extLst>
          </p:cNvPr>
          <p:cNvSpPr txBox="1"/>
          <p:nvPr/>
        </p:nvSpPr>
        <p:spPr>
          <a:xfrm>
            <a:off x="1281240" y="4231479"/>
            <a:ext cx="4412068" cy="846386"/>
          </a:xfrm>
          <a:prstGeom prst="rect">
            <a:avLst/>
          </a:prstGeom>
          <a:noFill/>
        </p:spPr>
        <p:txBody>
          <a:bodyPr wrap="square">
            <a:spAutoFit/>
          </a:bodyPr>
          <a:lstStyle/>
          <a:p>
            <a:pPr marR="0" lvl="0" rtl="0">
              <a:lnSpc>
                <a:spcPct val="100000"/>
              </a:lnSpc>
              <a:spcBef>
                <a:spcPts val="0"/>
              </a:spcBef>
              <a:spcAft>
                <a:spcPts val="200"/>
              </a:spcAft>
            </a:pPr>
            <a:r>
              <a:rPr lang="en-US" sz="1100" dirty="0">
                <a:solidFill>
                  <a:schemeClr val="bg1"/>
                </a:solidFill>
              </a:rPr>
              <a:t>Name: B </a:t>
            </a:r>
            <a:r>
              <a:rPr lang="en-US" sz="1100" dirty="0" err="1">
                <a:solidFill>
                  <a:schemeClr val="bg1"/>
                </a:solidFill>
              </a:rPr>
              <a:t>premkumar</a:t>
            </a:r>
            <a:r>
              <a:rPr lang="en-US" sz="1100" dirty="0">
                <a:solidFill>
                  <a:schemeClr val="bg1"/>
                </a:solidFill>
              </a:rPr>
              <a:t> </a:t>
            </a:r>
          </a:p>
          <a:p>
            <a:pPr marR="0" lvl="0" rtl="0">
              <a:lnSpc>
                <a:spcPct val="100000"/>
              </a:lnSpc>
              <a:spcBef>
                <a:spcPts val="0"/>
              </a:spcBef>
              <a:spcAft>
                <a:spcPts val="200"/>
              </a:spcAft>
            </a:pPr>
            <a:r>
              <a:rPr lang="en-US" sz="1100" b="0" i="0" u="none" strike="noStrike" cap="none" dirty="0">
                <a:solidFill>
                  <a:schemeClr val="bg1"/>
                </a:solidFill>
                <a:latin typeface="Arial"/>
                <a:ea typeface="Arial"/>
                <a:cs typeface="Arial"/>
                <a:sym typeface="Arial"/>
              </a:rPr>
              <a:t>NM Id: au612721105026</a:t>
            </a:r>
          </a:p>
          <a:p>
            <a:pPr marR="0" lvl="0" rtl="0">
              <a:lnSpc>
                <a:spcPct val="100000"/>
              </a:lnSpc>
              <a:spcBef>
                <a:spcPts val="0"/>
              </a:spcBef>
              <a:spcAft>
                <a:spcPts val="200"/>
              </a:spcAft>
            </a:pPr>
            <a:r>
              <a:rPr lang="en-US" sz="1100" dirty="0">
                <a:solidFill>
                  <a:schemeClr val="bg1"/>
                </a:solidFill>
              </a:rPr>
              <a:t>College Name: THE KAVERY ENGINEERING COLLEGE</a:t>
            </a:r>
          </a:p>
          <a:p>
            <a:pPr marR="0" lvl="0" rtl="0">
              <a:lnSpc>
                <a:spcPct val="100000"/>
              </a:lnSpc>
              <a:spcBef>
                <a:spcPts val="0"/>
              </a:spcBef>
              <a:spcAft>
                <a:spcPts val="200"/>
              </a:spcAft>
            </a:pPr>
            <a:r>
              <a:rPr lang="en-US" sz="1100" b="0" i="0" u="none" strike="noStrike" cap="none" dirty="0">
                <a:solidFill>
                  <a:schemeClr val="bg1"/>
                </a:solidFill>
                <a:latin typeface="Arial"/>
                <a:ea typeface="Arial"/>
                <a:cs typeface="Arial"/>
                <a:sym typeface="Arial"/>
              </a:rPr>
              <a:t>Title: E-COMMERCE SALES ANALYSIS </a:t>
            </a:r>
          </a:p>
        </p:txBody>
      </p:sp>
      <p:cxnSp>
        <p:nvCxnSpPr>
          <p:cNvPr id="29" name="Straight Connector 28">
            <a:extLst>
              <a:ext uri="{FF2B5EF4-FFF2-40B4-BE49-F238E27FC236}">
                <a16:creationId xmlns:a16="http://schemas.microsoft.com/office/drawing/2014/main" id="{56FB6AFA-8395-5671-A976-DC0A7C9493C3}"/>
              </a:ext>
            </a:extLst>
          </p:cNvPr>
          <p:cNvCxnSpPr>
            <a:cxnSpLocks/>
          </p:cNvCxnSpPr>
          <p:nvPr/>
        </p:nvCxnSpPr>
        <p:spPr>
          <a:xfrm flipV="1">
            <a:off x="1122744" y="4194903"/>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436A02F-1B73-4A21-43B2-A472DD02A911}"/>
              </a:ext>
            </a:extLst>
          </p:cNvPr>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37614006-D2E9-31D1-7F3E-A26C1C892A99}"/>
              </a:ext>
            </a:extLst>
          </p:cNvPr>
          <p:cNvSpPr txBox="1"/>
          <p:nvPr/>
        </p:nvSpPr>
        <p:spPr>
          <a:xfrm>
            <a:off x="904970" y="2279362"/>
            <a:ext cx="8041137" cy="800219"/>
          </a:xfrm>
          <a:prstGeom prst="rect">
            <a:avLst/>
          </a:prstGeom>
          <a:noFill/>
        </p:spPr>
        <p:txBody>
          <a:bodyPr wrap="square" rtlCol="0">
            <a:spAutoFit/>
          </a:bodyPr>
          <a:lstStyle/>
          <a:p>
            <a:pPr algn="ctr"/>
            <a:r>
              <a:rPr lang="en-US" sz="1800" b="1" dirty="0">
                <a:solidFill>
                  <a:schemeClr val="tx1"/>
                </a:solidFill>
              </a:rPr>
              <a:t>Disclaimer</a:t>
            </a:r>
          </a:p>
          <a:p>
            <a:pPr algn="ctr"/>
            <a:r>
              <a:rPr lang="en-US" dirty="0">
                <a:solidFill>
                  <a:schemeClr val="tx1"/>
                </a:solidFill>
                <a:latin typeface="Arial Black" pitchFamily="34" charset="0"/>
              </a:rPr>
              <a:t>The content is curated from online/offline resources and used for educational purpose only</a:t>
            </a:r>
          </a:p>
        </p:txBody>
      </p:sp>
    </p:spTree>
    <p:extLst>
      <p:ext uri="{BB962C8B-B14F-4D97-AF65-F5344CB8AC3E}">
        <p14:creationId xmlns:p14="http://schemas.microsoft.com/office/powerpoint/2010/main" val="334974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800" b="1" dirty="0">
                <a:solidFill>
                  <a:srgbClr val="7030A0"/>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Abstract</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Problem Statement</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Aims, Objective &amp; Proposed System/Solution </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System Deployment Approach</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Model Development &amp; Algorithm</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Future Scope</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Video of the Project</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Conclusion</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Reference</a:t>
            </a:r>
          </a:p>
        </p:txBody>
      </p:sp>
      <p:sp>
        <p:nvSpPr>
          <p:cNvPr id="32770" name="AutoShape 2" descr="1000+ Online Education Pictures | Download Free Images on ..."/>
          <p:cNvSpPr>
            <a:spLocks noChangeAspect="1" noChangeArrowheads="1"/>
          </p:cNvSpPr>
          <p:nvPr/>
        </p:nvSpPr>
        <p:spPr bwMode="auto">
          <a:xfrm>
            <a:off x="2938822" y="11584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774" name="Picture 6" descr="C:\Users\ADMIN\Downloads\download (1).jfif"/>
          <p:cNvPicPr>
            <a:picLocks noChangeAspect="1" noChangeArrowheads="1"/>
          </p:cNvPicPr>
          <p:nvPr/>
        </p:nvPicPr>
        <p:blipFill>
          <a:blip r:embed="rId3"/>
          <a:srcRect/>
          <a:stretch>
            <a:fillRect/>
          </a:stretch>
        </p:blipFill>
        <p:spPr bwMode="auto">
          <a:xfrm>
            <a:off x="4765560" y="1394960"/>
            <a:ext cx="3310528" cy="2169197"/>
          </a:xfrm>
          <a:prstGeom prst="rect">
            <a:avLst/>
          </a:prstGeom>
          <a:noFill/>
        </p:spPr>
      </p:pic>
    </p:spTree>
    <p:extLst>
      <p:ext uri="{BB962C8B-B14F-4D97-AF65-F5344CB8AC3E}">
        <p14:creationId xmlns:p14="http://schemas.microsoft.com/office/powerpoint/2010/main" val="85706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99085" y="911586"/>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134935" y="1059838"/>
            <a:ext cx="4437065" cy="2893100"/>
          </a:xfrm>
          <a:prstGeom prst="rect">
            <a:avLst/>
          </a:prstGeom>
          <a:noFill/>
        </p:spPr>
        <p:txBody>
          <a:bodyPr wrap="square" lIns="91440" tIns="45720" rIns="91440" bIns="45720" anchor="t">
            <a:spAutoFit/>
          </a:bodyPr>
          <a:lstStyle/>
          <a:p>
            <a:pPr algn="just" fontAlgn="base">
              <a:spcAft>
                <a:spcPts val="800"/>
              </a:spcAft>
              <a:buClr>
                <a:srgbClr val="213163"/>
              </a:buClr>
            </a:pPr>
            <a:r>
              <a:rPr lang="en-US" dirty="0">
                <a:latin typeface="Arial Unicode MS" pitchFamily="34" charset="-128"/>
                <a:ea typeface="Arial Unicode MS" pitchFamily="34" charset="-128"/>
                <a:cs typeface="Arial Unicode MS" pitchFamily="34" charset="-128"/>
              </a:rPr>
              <a:t>In the emerging global economy, E-commerce is a strong catalyst for economic development. The rapid growth in usage of Internet and Web-based applications is decreasing operational costs of large enterprises, extending trading opportunities and lowering the financial barriers for active ecommerce </a:t>
            </a:r>
            <a:r>
              <a:rPr lang="en-US" dirty="0" err="1">
                <a:latin typeface="Arial Unicode MS" pitchFamily="34" charset="-128"/>
                <a:ea typeface="Arial Unicode MS" pitchFamily="34" charset="-128"/>
                <a:cs typeface="Arial Unicode MS" pitchFamily="34" charset="-128"/>
              </a:rPr>
              <a:t>participation.Business</a:t>
            </a:r>
            <a:r>
              <a:rPr lang="en-US" dirty="0">
                <a:latin typeface="Arial Unicode MS" pitchFamily="34" charset="-128"/>
                <a:ea typeface="Arial Unicode MS" pitchFamily="34" charset="-128"/>
                <a:cs typeface="Arial Unicode MS" pitchFamily="34" charset="-128"/>
              </a:rPr>
              <a:t> tycoons around the globe are realizing that e-commerce is not just trading of products and information over Internet, rather it provides an opportunity to compete with other giants in the market. Data mining (DM) is used to attain knowledge from available information in order to help companies make weighted decisions. </a:t>
            </a:r>
            <a:endParaRPr lang="en-US" b="0" i="0" dirty="0">
              <a:solidFill>
                <a:srgbClr val="000000"/>
              </a:solidFill>
              <a:effectLst/>
              <a:latin typeface="Arial Unicode MS" pitchFamily="34" charset="-128"/>
              <a:ea typeface="Arial Unicode MS" pitchFamily="34" charset="-128"/>
              <a:cs typeface="Arial Unicode MS" pitchFamily="34" charset="-128"/>
            </a:endParaRPr>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Abstract</a:t>
            </a:r>
          </a:p>
        </p:txBody>
      </p:sp>
      <p:pic>
        <p:nvPicPr>
          <p:cNvPr id="30721" name="Picture 1" descr="C:\Users\ADMIN\Downloads\images.jfif"/>
          <p:cNvPicPr>
            <a:picLocks noChangeAspect="1" noChangeArrowheads="1"/>
          </p:cNvPicPr>
          <p:nvPr/>
        </p:nvPicPr>
        <p:blipFill>
          <a:blip r:embed="rId3"/>
          <a:srcRect/>
          <a:stretch>
            <a:fillRect/>
          </a:stretch>
        </p:blipFill>
        <p:spPr bwMode="auto">
          <a:xfrm>
            <a:off x="5378687" y="1408309"/>
            <a:ext cx="3338147" cy="2242616"/>
          </a:xfrm>
          <a:prstGeom prst="rect">
            <a:avLst/>
          </a:prstGeom>
          <a:noFill/>
        </p:spPr>
      </p:pic>
    </p:spTree>
    <p:extLst>
      <p:ext uri="{BB962C8B-B14F-4D97-AF65-F5344CB8AC3E}">
        <p14:creationId xmlns:p14="http://schemas.microsoft.com/office/powerpoint/2010/main" val="422898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134935" y="1059838"/>
            <a:ext cx="4437065" cy="3323987"/>
          </a:xfrm>
          <a:prstGeom prst="rect">
            <a:avLst/>
          </a:prstGeom>
          <a:noFill/>
        </p:spPr>
        <p:txBody>
          <a:bodyPr wrap="square" lIns="91440" tIns="45720" rIns="91440" bIns="45720" anchor="t">
            <a:spAutoFit/>
          </a:bodyPr>
          <a:lstStyle/>
          <a:p>
            <a:pPr>
              <a:buFont typeface="Wingdings" pitchFamily="2" charset="2"/>
              <a:buChar char="Ø"/>
            </a:pPr>
            <a:r>
              <a:rPr lang="en-US" dirty="0">
                <a:latin typeface="Arial Unicode MS" pitchFamily="34" charset="-128"/>
                <a:ea typeface="Arial Unicode MS" pitchFamily="34" charset="-128"/>
                <a:cs typeface="Arial Unicode MS" pitchFamily="34" charset="-128"/>
              </a:rPr>
              <a:t>E-commerce provides an easy way to sell products      to a large customer base. However, there is a lot of competition among multiple e-commerce sites. When users land on an e-commerce site, they expect to find what they are looking for quickly and easily. Also, users are not sure about the brands or the actual products they want to purchase.    </a:t>
            </a:r>
          </a:p>
          <a:p>
            <a:pPr>
              <a:buFont typeface="Wingdings" pitchFamily="2" charset="2"/>
              <a:buChar char="Ø"/>
            </a:pPr>
            <a:endParaRPr lang="en-US" dirty="0">
              <a:latin typeface="Arial Unicode MS" pitchFamily="34" charset="-128"/>
              <a:ea typeface="Arial Unicode MS" pitchFamily="34" charset="-128"/>
              <a:cs typeface="Arial Unicode MS" pitchFamily="34" charset="-128"/>
            </a:endParaRPr>
          </a:p>
          <a:p>
            <a:pPr>
              <a:buFont typeface="Wingdings" pitchFamily="2" charset="2"/>
              <a:buChar char="Ø"/>
            </a:pPr>
            <a:endParaRPr lang="en-US" dirty="0">
              <a:latin typeface="Arial Unicode MS" pitchFamily="34" charset="-128"/>
              <a:ea typeface="Arial Unicode MS" pitchFamily="34" charset="-128"/>
              <a:cs typeface="Arial Unicode MS" pitchFamily="34" charset="-128"/>
            </a:endParaRPr>
          </a:p>
          <a:p>
            <a:pPr>
              <a:buFont typeface="Wingdings" pitchFamily="2" charset="2"/>
              <a:buChar char="Ø"/>
            </a:pPr>
            <a:r>
              <a:rPr lang="en-US" dirty="0">
                <a:latin typeface="Arial Unicode MS" pitchFamily="34" charset="-128"/>
                <a:ea typeface="Arial Unicode MS" pitchFamily="34" charset="-128"/>
                <a:cs typeface="Arial Unicode MS" pitchFamily="34" charset="-128"/>
              </a:rPr>
              <a:t> They have a very broad idea about what they want to buy. Many customers nowadays search for their products on Google rather than visiting specific e-commerce sites. They believe that Google will take them to the e-commerce sites that have their product.</a:t>
            </a:r>
            <a:br>
              <a:rPr lang="en-US" dirty="0"/>
            </a:br>
            <a:endParaRPr lang="en-US" dirty="0"/>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Problem Statement</a:t>
            </a:r>
          </a:p>
        </p:txBody>
      </p:sp>
      <p:pic>
        <p:nvPicPr>
          <p:cNvPr id="28673" name="Picture 1" descr="C:\Users\ADMIN\Downloads\download (2).jfif"/>
          <p:cNvPicPr>
            <a:picLocks noChangeAspect="1" noChangeArrowheads="1"/>
          </p:cNvPicPr>
          <p:nvPr/>
        </p:nvPicPr>
        <p:blipFill>
          <a:blip r:embed="rId3"/>
          <a:srcRect/>
          <a:stretch>
            <a:fillRect/>
          </a:stretch>
        </p:blipFill>
        <p:spPr bwMode="auto">
          <a:xfrm>
            <a:off x="5466377" y="1221425"/>
            <a:ext cx="2897373" cy="2242616"/>
          </a:xfrm>
          <a:prstGeom prst="rect">
            <a:avLst/>
          </a:prstGeom>
          <a:noFill/>
        </p:spPr>
      </p:pic>
    </p:spTree>
    <p:extLst>
      <p:ext uri="{BB962C8B-B14F-4D97-AF65-F5344CB8AC3E}">
        <p14:creationId xmlns:p14="http://schemas.microsoft.com/office/powerpoint/2010/main" val="63371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134935" y="1059838"/>
            <a:ext cx="8589965" cy="584775"/>
          </a:xfrm>
          <a:prstGeom prst="rect">
            <a:avLst/>
          </a:prstGeom>
          <a:noFill/>
        </p:spPr>
        <p:txBody>
          <a:bodyPr wrap="square" lIns="91440" tIns="45720" rIns="91440" bIns="45720" anchor="t">
            <a:spAutoFit/>
          </a:bodyPr>
          <a:lstStyle/>
          <a:p>
            <a:pPr fontAlgn="base">
              <a:spcAft>
                <a:spcPts val="800"/>
              </a:spcAft>
              <a:buClr>
                <a:srgbClr val="213163"/>
              </a:buClr>
            </a:pPr>
            <a:r>
              <a:rPr lang="en-US" b="1" i="0" dirty="0">
                <a:solidFill>
                  <a:srgbClr val="7030A0"/>
                </a:solidFill>
                <a:effectLst/>
              </a:rPr>
              <a:t>Aim</a:t>
            </a:r>
            <a:r>
              <a:rPr lang="en-US" b="1" i="0" dirty="0">
                <a:solidFill>
                  <a:srgbClr val="000000"/>
                </a:solidFill>
                <a:effectLst/>
              </a:rPr>
              <a:t>: </a:t>
            </a:r>
            <a:r>
              <a:rPr lang="en-US" sz="1600" dirty="0">
                <a:latin typeface="Arial Unicode MS" pitchFamily="34" charset="-128"/>
                <a:ea typeface="Arial Unicode MS" pitchFamily="34" charset="-128"/>
                <a:cs typeface="Arial Unicode MS" pitchFamily="34" charset="-128"/>
              </a:rPr>
              <a:t>Ecommerce is a method of buying and selling goods and services online. The definition of ecommerce business can also include tactics like affiliate marketing.</a:t>
            </a:r>
            <a:r>
              <a:rPr lang="en-US" dirty="0">
                <a:latin typeface="Arial Unicode MS" pitchFamily="34" charset="-128"/>
                <a:ea typeface="Arial Unicode MS" pitchFamily="34" charset="-128"/>
                <a:cs typeface="Arial Unicode MS" pitchFamily="34" charset="-128"/>
              </a:rPr>
              <a:t> </a:t>
            </a:r>
            <a:endParaRPr lang="en-US" i="0" dirty="0">
              <a:solidFill>
                <a:srgbClr val="000000"/>
              </a:solidFill>
              <a:effectLst/>
              <a:latin typeface="Arial Unicode MS" pitchFamily="34" charset="-128"/>
              <a:ea typeface="Arial Unicode MS" pitchFamily="34" charset="-128"/>
              <a:cs typeface="Arial Unicode MS" pitchFamily="34" charset="-128"/>
            </a:endParaRPr>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Aim and Objective</a:t>
            </a:r>
          </a:p>
        </p:txBody>
      </p:sp>
      <p:pic>
        <p:nvPicPr>
          <p:cNvPr id="26627" name="Picture 3" descr="C:\Users\ADMIN\Downloads\pngtree-ecommerce-website-with-shopping-cart-with-the-shopping-cart-on-a-image_2975658.jpg"/>
          <p:cNvPicPr>
            <a:picLocks noChangeAspect="1" noChangeArrowheads="1"/>
          </p:cNvPicPr>
          <p:nvPr/>
        </p:nvPicPr>
        <p:blipFill>
          <a:blip r:embed="rId3"/>
          <a:srcRect/>
          <a:stretch>
            <a:fillRect/>
          </a:stretch>
        </p:blipFill>
        <p:spPr bwMode="auto">
          <a:xfrm>
            <a:off x="2289338" y="2322710"/>
            <a:ext cx="3902330" cy="2132314"/>
          </a:xfrm>
          <a:prstGeom prst="rect">
            <a:avLst/>
          </a:prstGeom>
          <a:noFill/>
        </p:spPr>
      </p:pic>
    </p:spTree>
    <p:extLst>
      <p:ext uri="{BB962C8B-B14F-4D97-AF65-F5344CB8AC3E}">
        <p14:creationId xmlns:p14="http://schemas.microsoft.com/office/powerpoint/2010/main" val="124273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134935" y="1059838"/>
            <a:ext cx="8650925" cy="3406061"/>
          </a:xfrm>
          <a:prstGeom prst="rect">
            <a:avLst/>
          </a:prstGeom>
          <a:noFill/>
        </p:spPr>
        <p:txBody>
          <a:bodyPr wrap="square" lIns="91440" tIns="45720" rIns="91440" bIns="45720" anchor="t">
            <a:spAutoFit/>
          </a:bodyPr>
          <a:lstStyle/>
          <a:p>
            <a:pPr marL="173736" indent="-173736" fontAlgn="base">
              <a:spcAft>
                <a:spcPts val="800"/>
              </a:spcAft>
              <a:buClr>
                <a:srgbClr val="213163"/>
              </a:buClr>
              <a:buFont typeface="Arial" panose="020B0604020202020204" pitchFamily="34" charset="0"/>
              <a:buChar char="•"/>
            </a:pPr>
            <a:r>
              <a:rPr lang="en-US" u="sng" dirty="0">
                <a:solidFill>
                  <a:srgbClr val="FF0000"/>
                </a:solidFill>
                <a:latin typeface="Arial Black" pitchFamily="34" charset="0"/>
              </a:rPr>
              <a:t>Emotion detection </a:t>
            </a:r>
            <a:r>
              <a:rPr lang="en-US" b="1" i="0" dirty="0">
                <a:solidFill>
                  <a:srgbClr val="000000"/>
                </a:solidFill>
                <a:effectLst/>
              </a:rPr>
              <a:t>:</a:t>
            </a:r>
            <a:r>
              <a:rPr lang="en-US" dirty="0"/>
              <a:t> </a:t>
            </a:r>
            <a:r>
              <a:rPr lang="en-US" dirty="0">
                <a:latin typeface="Arial Unicode MS" pitchFamily="34" charset="-128"/>
                <a:ea typeface="Arial Unicode MS" pitchFamily="34" charset="-128"/>
                <a:cs typeface="Arial Unicode MS" pitchFamily="34" charset="-128"/>
              </a:rPr>
              <a:t>Emotion detection is an advanced technique that deploys advanced technologies like Machine Learning, Natural language Processing, Computer Vision, Image Processing, and many more to identify hidden emotions.</a:t>
            </a:r>
            <a:endParaRPr lang="en-US" i="0" dirty="0">
              <a:solidFill>
                <a:srgbClr val="000000"/>
              </a:solidFill>
              <a:effectLst/>
              <a:latin typeface="Arial Unicode MS" pitchFamily="34" charset="-128"/>
              <a:ea typeface="Arial Unicode MS" pitchFamily="34" charset="-128"/>
              <a:cs typeface="Arial Unicode MS" pitchFamily="34" charset="-128"/>
            </a:endParaRPr>
          </a:p>
          <a:p>
            <a:pPr marL="173736" indent="-173736" algn="l" rtl="0" fontAlgn="base">
              <a:spcAft>
                <a:spcPts val="800"/>
              </a:spcAft>
              <a:buClr>
                <a:srgbClr val="213163"/>
              </a:buClr>
              <a:buFont typeface="Arial" panose="020B0604020202020204" pitchFamily="34" charset="0"/>
              <a:buChar char="•"/>
            </a:pPr>
            <a:r>
              <a:rPr lang="en-US" b="1" i="0" u="sng" dirty="0">
                <a:solidFill>
                  <a:srgbClr val="FF0000"/>
                </a:solidFill>
                <a:effectLst/>
              </a:rPr>
              <a:t>Age Estimation Model</a:t>
            </a:r>
            <a:r>
              <a:rPr lang="en-US" b="1" i="0" dirty="0">
                <a:solidFill>
                  <a:srgbClr val="000000"/>
                </a:solidFill>
                <a:effectLst/>
              </a:rPr>
              <a:t>: </a:t>
            </a:r>
            <a:r>
              <a:rPr lang="en-US" i="0" dirty="0">
                <a:solidFill>
                  <a:srgbClr val="000000"/>
                </a:solidFill>
                <a:effectLst/>
                <a:latin typeface="Arial Unicode MS" pitchFamily="34" charset="-128"/>
                <a:ea typeface="Arial Unicode MS" pitchFamily="34" charset="-128"/>
                <a:cs typeface="Arial Unicode MS" pitchFamily="34" charset="-128"/>
              </a:rPr>
              <a:t>Develop an age estimation model utilizing facial features, wrinkles, and other age-related cues to categorize individuals into specific age ranges.</a:t>
            </a:r>
          </a:p>
          <a:p>
            <a:pPr marL="173736" indent="-173736" fontAlgn="base">
              <a:spcAft>
                <a:spcPts val="800"/>
              </a:spcAft>
              <a:buClr>
                <a:srgbClr val="213163"/>
              </a:buClr>
              <a:buFont typeface="Arial" panose="020B0604020202020204" pitchFamily="34" charset="0"/>
              <a:buChar char="•"/>
            </a:pPr>
            <a:r>
              <a:rPr lang="en-US" b="1" i="0" u="sng" dirty="0">
                <a:solidFill>
                  <a:srgbClr val="FF0000"/>
                </a:solidFill>
                <a:effectLst/>
              </a:rPr>
              <a:t>Real-time Processing Optimization</a:t>
            </a:r>
            <a:r>
              <a:rPr lang="en-US" b="1" i="0" dirty="0">
                <a:solidFill>
                  <a:srgbClr val="000000"/>
                </a:solidFill>
                <a:effectLst/>
              </a:rPr>
              <a:t>:</a:t>
            </a:r>
            <a:r>
              <a:rPr lang="en-US" dirty="0"/>
              <a:t> </a:t>
            </a:r>
            <a:r>
              <a:rPr lang="en-US" dirty="0">
                <a:latin typeface="Arial Unicode MS" pitchFamily="34" charset="-128"/>
                <a:ea typeface="Arial Unicode MS" pitchFamily="34" charset="-128"/>
                <a:cs typeface="Arial Unicode MS" pitchFamily="34" charset="-128"/>
              </a:rPr>
              <a:t>The rate at which the companies have been collecting user data is simply tremendous as they consider it to be a valuable source to make improvements in their business strategies.</a:t>
            </a:r>
            <a:endParaRPr lang="en-US" i="0" dirty="0">
              <a:solidFill>
                <a:srgbClr val="000000"/>
              </a:solidFill>
              <a:effectLst/>
              <a:latin typeface="Arial Unicode MS" pitchFamily="34" charset="-128"/>
              <a:ea typeface="Arial Unicode MS" pitchFamily="34" charset="-128"/>
              <a:cs typeface="Arial Unicode MS" pitchFamily="34" charset="-128"/>
            </a:endParaRPr>
          </a:p>
          <a:p>
            <a:pPr marL="173736" indent="-173736" algn="l" rtl="0" fontAlgn="base">
              <a:spcAft>
                <a:spcPts val="800"/>
              </a:spcAft>
              <a:buClr>
                <a:srgbClr val="213163"/>
              </a:buClr>
              <a:buFont typeface="Arial" panose="020B0604020202020204" pitchFamily="34" charset="0"/>
              <a:buChar char="•"/>
            </a:pPr>
            <a:r>
              <a:rPr lang="en-US" b="1" i="0" u="sng" dirty="0">
                <a:solidFill>
                  <a:srgbClr val="FF0000"/>
                </a:solidFill>
                <a:effectLst/>
              </a:rPr>
              <a:t>Robustness to Variability</a:t>
            </a:r>
            <a:r>
              <a:rPr lang="en-US" b="1" i="0" dirty="0">
                <a:solidFill>
                  <a:srgbClr val="000000"/>
                </a:solidFill>
                <a:effectLst/>
              </a:rPr>
              <a:t>: </a:t>
            </a:r>
            <a:r>
              <a:rPr lang="en-US" i="0" dirty="0">
                <a:solidFill>
                  <a:srgbClr val="000000"/>
                </a:solidFill>
                <a:effectLst/>
                <a:latin typeface="Arial Unicode MS" pitchFamily="34" charset="-128"/>
                <a:ea typeface="Arial Unicode MS" pitchFamily="34" charset="-128"/>
                <a:cs typeface="Arial Unicode MS" pitchFamily="34" charset="-128"/>
              </a:rPr>
              <a:t>Enhance the system's robustness to variations in lighting conditions, image quality, and camera angles.</a:t>
            </a:r>
          </a:p>
          <a:p>
            <a:pPr marL="173736" indent="-173736" algn="l" rtl="0" fontAlgn="base">
              <a:spcAft>
                <a:spcPts val="800"/>
              </a:spcAft>
              <a:buClr>
                <a:srgbClr val="213163"/>
              </a:buClr>
              <a:buFont typeface="Arial" panose="020B0604020202020204" pitchFamily="34" charset="0"/>
              <a:buChar char="•"/>
            </a:pPr>
            <a:r>
              <a:rPr lang="en-US" b="1" i="0" u="sng" dirty="0">
                <a:solidFill>
                  <a:srgbClr val="FF0000"/>
                </a:solidFill>
                <a:effectLst/>
              </a:rPr>
              <a:t>User Interface Integration</a:t>
            </a:r>
            <a:r>
              <a:rPr lang="en-US" b="1" i="0" dirty="0">
                <a:solidFill>
                  <a:srgbClr val="000000"/>
                </a:solidFill>
                <a:effectLst/>
              </a:rPr>
              <a:t>: </a:t>
            </a:r>
            <a:r>
              <a:rPr lang="en-US" i="0" dirty="0">
                <a:solidFill>
                  <a:srgbClr val="000000"/>
                </a:solidFill>
                <a:effectLst/>
                <a:latin typeface="Arial Unicode MS" pitchFamily="34" charset="-128"/>
                <a:ea typeface="Arial Unicode MS" pitchFamily="34" charset="-128"/>
                <a:cs typeface="Arial Unicode MS" pitchFamily="34" charset="-128"/>
              </a:rPr>
              <a:t>Develop a user-friendly interface for seamless interaction with the system.</a:t>
            </a:r>
          </a:p>
          <a:p>
            <a:pPr marL="173736" indent="-173736" fontAlgn="base">
              <a:spcAft>
                <a:spcPts val="800"/>
              </a:spcAft>
              <a:buClr>
                <a:srgbClr val="213163"/>
              </a:buClr>
              <a:buFont typeface="Arial" panose="020B0604020202020204" pitchFamily="34" charset="0"/>
              <a:buChar char="•"/>
            </a:pPr>
            <a:r>
              <a:rPr lang="en-US" b="1" i="0" dirty="0">
                <a:solidFill>
                  <a:srgbClr val="FF0000"/>
                </a:solidFill>
                <a:effectLst/>
              </a:rPr>
              <a:t>Scalability and Adaptability</a:t>
            </a:r>
            <a:r>
              <a:rPr lang="en-US" b="1" i="0" dirty="0">
                <a:solidFill>
                  <a:srgbClr val="000000"/>
                </a:solidFill>
                <a:effectLst/>
              </a:rPr>
              <a:t>:</a:t>
            </a:r>
            <a:r>
              <a:rPr lang="en-US" dirty="0"/>
              <a:t> </a:t>
            </a:r>
            <a:r>
              <a:rPr lang="en-US" dirty="0">
                <a:latin typeface="Arial Unicode MS" pitchFamily="34" charset="-128"/>
                <a:ea typeface="Arial Unicode MS" pitchFamily="34" charset="-128"/>
                <a:cs typeface="Arial Unicode MS" pitchFamily="34" charset="-128"/>
              </a:rPr>
              <a:t>Even a moderately successful e-commerce operation will grow year-over-year. </a:t>
            </a:r>
            <a:endParaRPr lang="en-US" i="0" dirty="0">
              <a:solidFill>
                <a:srgbClr val="000000"/>
              </a:solidFill>
              <a:effectLst/>
              <a:latin typeface="Arial Unicode MS" pitchFamily="34" charset="-128"/>
              <a:ea typeface="Arial Unicode MS" pitchFamily="34" charset="-128"/>
              <a:cs typeface="Arial Unicode MS" pitchFamily="34" charset="-128"/>
            </a:endParaRPr>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Objectives</a:t>
            </a:r>
          </a:p>
        </p:txBody>
      </p:sp>
    </p:spTree>
    <p:extLst>
      <p:ext uri="{BB962C8B-B14F-4D97-AF65-F5344CB8AC3E}">
        <p14:creationId xmlns:p14="http://schemas.microsoft.com/office/powerpoint/2010/main" val="317471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Proposed Solution</a:t>
            </a: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85737" y="1061211"/>
            <a:ext cx="4386264" cy="274944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Aft>
                <a:spcPts val="800"/>
              </a:spcAft>
              <a:buClr>
                <a:srgbClr val="213163"/>
              </a:buClr>
              <a:buFont typeface="Arial" panose="020B0604020202020204" pitchFamily="34" charset="0"/>
              <a:buChar char="•"/>
            </a:pPr>
            <a:r>
              <a:rPr lang="en-US" b="1" u="sng" dirty="0">
                <a:solidFill>
                  <a:srgbClr val="FF0000"/>
                </a:solidFill>
              </a:rPr>
              <a:t>Solution</a:t>
            </a:r>
            <a:r>
              <a:rPr lang="en-US" b="1" dirty="0"/>
              <a:t>: </a:t>
            </a:r>
            <a:r>
              <a:rPr lang="en-US" dirty="0">
                <a:latin typeface="Arial Unicode MS" pitchFamily="34" charset="-128"/>
                <a:ea typeface="Arial Unicode MS" pitchFamily="34" charset="-128"/>
                <a:cs typeface="Arial Unicode MS" pitchFamily="34" charset="-128"/>
              </a:rPr>
              <a:t>The project involves utilization of Convolutional Neural Networks (CNNs) for facial emotion age recognition. </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Integration of pre-trained age detection models based on CNN architectures.</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Implementation of efficient data preprocessing techniques for enhanced performance.</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Deployment of optimized model architectures for real-time processing on resource-constrained devices.</a:t>
            </a:r>
          </a:p>
        </p:txBody>
      </p:sp>
      <p:grpSp>
        <p:nvGrpSpPr>
          <p:cNvPr id="5" name="Group 4">
            <a:extLst>
              <a:ext uri="{FF2B5EF4-FFF2-40B4-BE49-F238E27FC236}">
                <a16:creationId xmlns:a16="http://schemas.microsoft.com/office/drawing/2014/main" id="{EA4B871A-A451-AA35-F02E-4525E153968D}"/>
              </a:ext>
            </a:extLst>
          </p:cNvPr>
          <p:cNvGrpSpPr/>
          <p:nvPr/>
        </p:nvGrpSpPr>
        <p:grpSpPr>
          <a:xfrm>
            <a:off x="5264526" y="1047750"/>
            <a:ext cx="3422806" cy="2277722"/>
            <a:chOff x="5586259" y="1047750"/>
            <a:chExt cx="3422806" cy="2277722"/>
          </a:xfrm>
        </p:grpSpPr>
        <p:pic>
          <p:nvPicPr>
            <p:cNvPr id="6" name="Picture 2" descr="How to Write the Perfect Web Design Proposal - Bidsketch">
              <a:extLst>
                <a:ext uri="{FF2B5EF4-FFF2-40B4-BE49-F238E27FC236}">
                  <a16:creationId xmlns:a16="http://schemas.microsoft.com/office/drawing/2014/main" id="{B4B5C301-F6A3-621F-01C5-1E3138ED5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259" y="1047750"/>
              <a:ext cx="3422806" cy="227772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87CF4CCF-4508-C5B8-888E-A00EAFB28F43}"/>
                </a:ext>
              </a:extLst>
            </p:cNvPr>
            <p:cNvCxnSpPr/>
            <p:nvPr/>
          </p:nvCxnSpPr>
          <p:spPr>
            <a:xfrm>
              <a:off x="5586259" y="1310640"/>
              <a:ext cx="0" cy="176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3348EB-5D34-68E2-8CB1-10E23365BC55}"/>
                </a:ext>
              </a:extLst>
            </p:cNvPr>
            <p:cNvCxnSpPr/>
            <p:nvPr/>
          </p:nvCxnSpPr>
          <p:spPr>
            <a:xfrm>
              <a:off x="9009065" y="1310640"/>
              <a:ext cx="0" cy="176784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842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7030A0"/>
                </a:solidFill>
              </a:rPr>
              <a:t>System Deployment Approach</a:t>
            </a:r>
          </a:p>
        </p:txBody>
      </p:sp>
      <p:pic>
        <p:nvPicPr>
          <p:cNvPr id="20481" name="Picture 1" descr="C:\Users\ADMIN\Downloads\CRISP-DM.png"/>
          <p:cNvPicPr>
            <a:picLocks noChangeAspect="1" noChangeArrowheads="1"/>
          </p:cNvPicPr>
          <p:nvPr/>
        </p:nvPicPr>
        <p:blipFill>
          <a:blip r:embed="rId3"/>
          <a:srcRect/>
          <a:stretch>
            <a:fillRect/>
          </a:stretch>
        </p:blipFill>
        <p:spPr bwMode="auto">
          <a:xfrm>
            <a:off x="1976438" y="1228099"/>
            <a:ext cx="5191125" cy="3339139"/>
          </a:xfrm>
          <a:prstGeom prst="rect">
            <a:avLst/>
          </a:prstGeom>
          <a:noFill/>
        </p:spPr>
      </p:pic>
    </p:spTree>
    <p:extLst>
      <p:ext uri="{BB962C8B-B14F-4D97-AF65-F5344CB8AC3E}">
        <p14:creationId xmlns:p14="http://schemas.microsoft.com/office/powerpoint/2010/main" val="19137950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673</TotalTime>
  <Words>386</Words>
  <Application>Microsoft Office PowerPoint</Application>
  <PresentationFormat>On-screen Show (16:9)</PresentationFormat>
  <Paragraphs>48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PowerPoint Presentation</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prem kumar</cp:lastModifiedBy>
  <cp:revision>171</cp:revision>
  <dcterms:modified xsi:type="dcterms:W3CDTF">2024-04-16T10:41:00Z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