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791980" y="1782746"/>
            <a:ext cx="7436102" cy="977778"/>
          </a:xfrm>
        </p:spPr>
        <p:txBody>
          <a:bodyPr>
            <a:normAutofit fontScale="90000"/>
          </a:bodyPr>
          <a:lstStyle/>
          <a:p>
            <a:r>
              <a:rPr lang="en-US" b="1" dirty="0">
                <a:solidFill>
                  <a:schemeClr val="accent2"/>
                </a:solidFill>
                <a:latin typeface="Arial" panose="020B0604020202020204" pitchFamily="34" charset="0"/>
                <a:cs typeface="Arial" panose="020B0604020202020204" pitchFamily="34" charset="0"/>
              </a:rPr>
              <a:t>Secure Data Hiding in Image </a:t>
            </a:r>
            <a:br>
              <a:rPr lang="en-US" b="1" dirty="0">
                <a:solidFill>
                  <a:schemeClr val="accent2"/>
                </a:solidFill>
                <a:latin typeface="Arial" panose="020B0604020202020204" pitchFamily="34" charset="0"/>
                <a:cs typeface="Arial" panose="020B0604020202020204" pitchFamily="34" charset="0"/>
              </a:rPr>
            </a:br>
            <a:r>
              <a:rPr lang="en-US" b="1" dirty="0">
                <a:solidFill>
                  <a:schemeClr val="accent2"/>
                </a:solidFill>
                <a:latin typeface="Arial" panose="020B0604020202020204" pitchFamily="34" charset="0"/>
                <a:cs typeface="Arial" panose="020B0604020202020204" pitchFamily="34" charset="0"/>
              </a:rPr>
              <a:t>    Using Steganography</a:t>
            </a:r>
            <a:endParaRPr lang="en-US"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54342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MISTRY PREMKUMAR SAHEBRAJ</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DEPT. OF COMPUTER ENGINEERING,</a:t>
            </a:r>
          </a:p>
          <a:p>
            <a:r>
              <a:rPr lang="en-US" sz="2000" b="1" dirty="0">
                <a:solidFill>
                  <a:schemeClr val="bg1"/>
                </a:solidFill>
                <a:latin typeface="Arial"/>
                <a:cs typeface="Arial"/>
              </a:rPr>
              <a:t>SHROFF SR ROTARY INSTITUTE OF CHEMICAL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Arial" panose="020B0604020202020204" pitchFamily="34" charset="0"/>
              <a:buChar char="•"/>
            </a:pPr>
            <a:r>
              <a:rPr lang="en-US" sz="2800" dirty="0"/>
              <a:t>Implement </a:t>
            </a:r>
            <a:r>
              <a:rPr lang="en-US" sz="2800" b="1" dirty="0"/>
              <a:t>AES encryption</a:t>
            </a:r>
            <a:r>
              <a:rPr lang="en-US" sz="2800" dirty="0"/>
              <a:t> for an additional security layer.</a:t>
            </a:r>
          </a:p>
          <a:p>
            <a:pPr>
              <a:buFont typeface="Arial" panose="020B0604020202020204" pitchFamily="34" charset="0"/>
              <a:buChar char="•"/>
            </a:pPr>
            <a:r>
              <a:rPr lang="en-US" sz="2800" dirty="0"/>
              <a:t>Extend to </a:t>
            </a:r>
            <a:r>
              <a:rPr lang="en-US" sz="2800" b="1" dirty="0"/>
              <a:t>video-based steganography</a:t>
            </a:r>
            <a:r>
              <a:rPr lang="en-US" sz="2800" dirty="0"/>
              <a:t> for larger message storage.</a:t>
            </a:r>
          </a:p>
          <a:p>
            <a:pPr>
              <a:buFont typeface="Arial" panose="020B0604020202020204" pitchFamily="34" charset="0"/>
              <a:buChar char="•"/>
            </a:pPr>
            <a:r>
              <a:rPr lang="en-US" sz="2800" dirty="0"/>
              <a:t>Develop a </a:t>
            </a:r>
            <a:r>
              <a:rPr lang="en-US" sz="2800" b="1" dirty="0"/>
              <a:t>GUI-based application</a:t>
            </a:r>
            <a:r>
              <a:rPr lang="en-US" sz="2800" dirty="0"/>
              <a:t> for ease of use.</a:t>
            </a:r>
          </a:p>
          <a:p>
            <a:pPr>
              <a:buFont typeface="Arial" panose="020B0604020202020204" pitchFamily="34" charset="0"/>
              <a:buChar char="•"/>
            </a:pPr>
            <a:r>
              <a:rPr lang="en-US" sz="2800" dirty="0"/>
              <a:t>Optimize the </a:t>
            </a:r>
            <a:r>
              <a:rPr lang="en-US" sz="2800" b="1" dirty="0"/>
              <a:t>storage algorithm</a:t>
            </a:r>
            <a:r>
              <a:rPr lang="en-US" sz="2800" dirty="0"/>
              <a:t> to increase capacity while maintaining image quality.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a:r>
              <a:rPr lang="en-US" sz="3200" dirty="0"/>
              <a:t>With the rise of digital communication, ensuring secure message transmission is crucial. Traditional encryption techniques can be easily identified and targeted. This project leverages image-based steganography to embed messages within image pixels discreetly. By hiding messages in images, it enhances confidentiality and reduces the risk of detection. The approach ensures only authorized users can retrieve the hidden information using a password.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2068813"/>
            <a:ext cx="11613485" cy="2720374"/>
          </a:xfrm>
        </p:spPr>
        <p:txBody>
          <a:bodyPr vert="horz" lIns="91440" tIns="45720" rIns="91440" bIns="45720" rtlCol="0" anchor="ctr">
            <a:noAutofit/>
          </a:bodyPr>
          <a:lstStyle/>
          <a:p>
            <a:pPr>
              <a:buFont typeface="Arial" panose="020B0604020202020204" pitchFamily="34" charset="0"/>
              <a:buChar char="•"/>
            </a:pPr>
            <a:r>
              <a:rPr lang="en-IN" sz="2800" b="1" dirty="0"/>
              <a:t>Programming Language:</a:t>
            </a:r>
            <a:r>
              <a:rPr lang="en-IN" sz="2800" dirty="0"/>
              <a:t> Python</a:t>
            </a:r>
          </a:p>
          <a:p>
            <a:pPr>
              <a:buFont typeface="Arial" panose="020B0604020202020204" pitchFamily="34" charset="0"/>
              <a:buChar char="•"/>
            </a:pPr>
            <a:r>
              <a:rPr lang="en-IN" sz="2800" b="1" dirty="0"/>
              <a:t>Platform Used:</a:t>
            </a:r>
            <a:r>
              <a:rPr lang="en-IN" sz="2800" dirty="0"/>
              <a:t> VS Code</a:t>
            </a:r>
          </a:p>
          <a:p>
            <a:pPr>
              <a:buFont typeface="Arial" panose="020B0604020202020204" pitchFamily="34" charset="0"/>
              <a:buChar char="•"/>
            </a:pPr>
            <a:r>
              <a:rPr lang="en-IN" sz="2800" b="1" dirty="0"/>
              <a:t>Libraries:</a:t>
            </a:r>
            <a:r>
              <a:rPr lang="en-IN" sz="2800" dirty="0"/>
              <a:t> OpenCV, OS, String Handling</a:t>
            </a:r>
          </a:p>
          <a:p>
            <a:pPr>
              <a:buFont typeface="Arial" panose="020B0604020202020204" pitchFamily="34" charset="0"/>
              <a:buChar char="•"/>
            </a:pPr>
            <a:r>
              <a:rPr lang="en-IN" sz="2800" b="1" dirty="0"/>
              <a:t>Concepts Used:</a:t>
            </a:r>
            <a:r>
              <a:rPr lang="en-IN" sz="2800" dirty="0"/>
              <a:t> Steganography, Image Processing, Cryptography Basics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800" dirty="0"/>
              <a:t>Uses </a:t>
            </a:r>
            <a:r>
              <a:rPr lang="en-US" sz="2800" b="1" dirty="0"/>
              <a:t>image pixels</a:t>
            </a:r>
            <a:r>
              <a:rPr lang="en-US" sz="2800" dirty="0"/>
              <a:t> to store secret messages securely.</a:t>
            </a:r>
          </a:p>
          <a:p>
            <a:pPr>
              <a:buFont typeface="Arial" panose="020B0604020202020204" pitchFamily="34" charset="0"/>
              <a:buChar char="•"/>
            </a:pPr>
            <a:r>
              <a:rPr lang="en-US" sz="2800" b="1" dirty="0"/>
              <a:t>Password-protected decryption</a:t>
            </a:r>
            <a:r>
              <a:rPr lang="en-US" sz="2800" dirty="0"/>
              <a:t> ensures only authorized users can retrieve the hidden message.</a:t>
            </a:r>
          </a:p>
          <a:p>
            <a:pPr>
              <a:buFont typeface="Arial" panose="020B0604020202020204" pitchFamily="34" charset="0"/>
              <a:buChar char="•"/>
            </a:pPr>
            <a:r>
              <a:rPr lang="en-US" sz="2800" dirty="0"/>
              <a:t>Minimal </a:t>
            </a:r>
            <a:r>
              <a:rPr lang="en-US" sz="2800" b="1" dirty="0"/>
              <a:t>image distortion</a:t>
            </a:r>
            <a:r>
              <a:rPr lang="en-US" sz="2800" dirty="0"/>
              <a:t>, making detection difficult.</a:t>
            </a:r>
          </a:p>
          <a:p>
            <a:pPr>
              <a:buFont typeface="Arial" panose="020B0604020202020204" pitchFamily="34" charset="0"/>
              <a:buChar char="•"/>
            </a:pPr>
            <a:r>
              <a:rPr lang="en-US" sz="2800" dirty="0"/>
              <a:t>Can be extended to </a:t>
            </a:r>
            <a:r>
              <a:rPr lang="en-US" sz="2800" b="1" dirty="0"/>
              <a:t>video-based steganography</a:t>
            </a:r>
            <a:r>
              <a:rPr lang="en-US" sz="2800" dirty="0"/>
              <a:t> for enhanced security.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2800" b="1" dirty="0"/>
              <a:t>Government &amp; Intelligence Agencies</a:t>
            </a:r>
            <a:r>
              <a:rPr lang="en-US" sz="2800" dirty="0"/>
              <a:t> for secure data transmission.</a:t>
            </a:r>
          </a:p>
          <a:p>
            <a:pPr>
              <a:buFont typeface="Arial" panose="020B0604020202020204" pitchFamily="34" charset="0"/>
              <a:buChar char="•"/>
            </a:pPr>
            <a:r>
              <a:rPr lang="en-US" sz="2800" b="1" dirty="0"/>
              <a:t>Journalists &amp; Whistleblowers</a:t>
            </a:r>
            <a:r>
              <a:rPr lang="en-US" sz="2800" dirty="0"/>
              <a:t> to share sensitive information without detection.</a:t>
            </a:r>
          </a:p>
          <a:p>
            <a:pPr>
              <a:buFont typeface="Arial" panose="020B0604020202020204" pitchFamily="34" charset="0"/>
              <a:buChar char="•"/>
            </a:pPr>
            <a:r>
              <a:rPr lang="en-US" sz="2800" b="1" dirty="0"/>
              <a:t>Businesses &amp; Corporates</a:t>
            </a:r>
            <a:r>
              <a:rPr lang="en-US" sz="2800" dirty="0"/>
              <a:t> for confidential communication.</a:t>
            </a:r>
          </a:p>
          <a:p>
            <a:pPr>
              <a:buFont typeface="Arial" panose="020B0604020202020204" pitchFamily="34" charset="0"/>
              <a:buChar char="•"/>
            </a:pPr>
            <a:r>
              <a:rPr lang="en-US" sz="2800" b="1" dirty="0"/>
              <a:t>Individuals</a:t>
            </a:r>
            <a:r>
              <a:rPr lang="en-US" sz="2800" dirty="0"/>
              <a:t> who require secure personal messaging.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3E9212A-19D7-79B4-11E6-AF197F658575}"/>
              </a:ext>
            </a:extLst>
          </p:cNvPr>
          <p:cNvPicPr>
            <a:picLocks noGrp="1" noChangeAspect="1"/>
          </p:cNvPicPr>
          <p:nvPr>
            <p:ph idx="1"/>
          </p:nvPr>
        </p:nvPicPr>
        <p:blipFill>
          <a:blip r:embed="rId2"/>
          <a:srcRect l="36881" t="-1009" r="33957" b="17522"/>
          <a:stretch/>
        </p:blipFill>
        <p:spPr>
          <a:xfrm>
            <a:off x="311085" y="1878258"/>
            <a:ext cx="2570376" cy="3386154"/>
          </a:xfrm>
        </p:spPr>
      </p:pic>
      <p:pic>
        <p:nvPicPr>
          <p:cNvPr id="7" name="Picture 6">
            <a:extLst>
              <a:ext uri="{FF2B5EF4-FFF2-40B4-BE49-F238E27FC236}">
                <a16:creationId xmlns:a16="http://schemas.microsoft.com/office/drawing/2014/main" id="{ABD1FE98-D5A2-61CB-3D87-C14F71C971CF}"/>
              </a:ext>
            </a:extLst>
          </p:cNvPr>
          <p:cNvPicPr>
            <a:picLocks noChangeAspect="1"/>
          </p:cNvPicPr>
          <p:nvPr/>
        </p:nvPicPr>
        <p:blipFill>
          <a:blip r:embed="rId3"/>
          <a:stretch>
            <a:fillRect/>
          </a:stretch>
        </p:blipFill>
        <p:spPr>
          <a:xfrm>
            <a:off x="3059990" y="1232452"/>
            <a:ext cx="8736084" cy="4677767"/>
          </a:xfrm>
          <a:prstGeom prst="rect">
            <a:avLst/>
          </a:prstGeom>
        </p:spPr>
      </p:pic>
      <p:sp>
        <p:nvSpPr>
          <p:cNvPr id="8" name="TextBox 7">
            <a:extLst>
              <a:ext uri="{FF2B5EF4-FFF2-40B4-BE49-F238E27FC236}">
                <a16:creationId xmlns:a16="http://schemas.microsoft.com/office/drawing/2014/main" id="{DDAD9596-3AED-0CDC-0615-A200362DA642}"/>
              </a:ext>
            </a:extLst>
          </p:cNvPr>
          <p:cNvSpPr txBox="1"/>
          <p:nvPr/>
        </p:nvSpPr>
        <p:spPr>
          <a:xfrm>
            <a:off x="581192" y="5439266"/>
            <a:ext cx="1841497" cy="369332"/>
          </a:xfrm>
          <a:prstGeom prst="rect">
            <a:avLst/>
          </a:prstGeom>
          <a:noFill/>
        </p:spPr>
        <p:txBody>
          <a:bodyPr wrap="square" rtlCol="0">
            <a:spAutoFit/>
          </a:bodyPr>
          <a:lstStyle/>
          <a:p>
            <a:r>
              <a:rPr lang="en-US" dirty="0"/>
              <a:t>Encrypted Image</a:t>
            </a:r>
            <a:endParaRPr lang="en-IN" dirty="0"/>
          </a:p>
        </p:txBody>
      </p:sp>
      <p:sp>
        <p:nvSpPr>
          <p:cNvPr id="9" name="TextBox 8">
            <a:extLst>
              <a:ext uri="{FF2B5EF4-FFF2-40B4-BE49-F238E27FC236}">
                <a16:creationId xmlns:a16="http://schemas.microsoft.com/office/drawing/2014/main" id="{F6E4786D-2DD0-1CB8-6F48-6CA87694A322}"/>
              </a:ext>
            </a:extLst>
          </p:cNvPr>
          <p:cNvSpPr txBox="1"/>
          <p:nvPr/>
        </p:nvSpPr>
        <p:spPr>
          <a:xfrm>
            <a:off x="6507283" y="5910219"/>
            <a:ext cx="1841497" cy="369332"/>
          </a:xfrm>
          <a:prstGeom prst="rect">
            <a:avLst/>
          </a:prstGeom>
          <a:noFill/>
        </p:spPr>
        <p:txBody>
          <a:bodyPr wrap="square" rtlCol="0">
            <a:spAutoFit/>
          </a:bodyPr>
          <a:lstStyle/>
          <a:p>
            <a:r>
              <a:rPr lang="en-US" dirty="0"/>
              <a:t>Outcome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4BFED-51A6-0FDE-96F2-C5D0D0B80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B8D4CF-690F-8FEE-C4C2-88D66279C129}"/>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4AF64D40-D1B8-11E3-26E2-E517EC499090}"/>
              </a:ext>
            </a:extLst>
          </p:cNvPr>
          <p:cNvPicPr>
            <a:picLocks noChangeAspect="1"/>
          </p:cNvPicPr>
          <p:nvPr/>
        </p:nvPicPr>
        <p:blipFill>
          <a:blip r:embed="rId2"/>
          <a:stretch>
            <a:fillRect/>
          </a:stretch>
        </p:blipFill>
        <p:spPr>
          <a:xfrm>
            <a:off x="1802090" y="1425256"/>
            <a:ext cx="8587819" cy="4441666"/>
          </a:xfrm>
          <a:prstGeom prst="rect">
            <a:avLst/>
          </a:prstGeom>
        </p:spPr>
      </p:pic>
      <p:sp>
        <p:nvSpPr>
          <p:cNvPr id="9" name="TextBox 8">
            <a:extLst>
              <a:ext uri="{FF2B5EF4-FFF2-40B4-BE49-F238E27FC236}">
                <a16:creationId xmlns:a16="http://schemas.microsoft.com/office/drawing/2014/main" id="{B335793B-4602-60FC-8A2C-0C3A898C4B08}"/>
              </a:ext>
            </a:extLst>
          </p:cNvPr>
          <p:cNvSpPr txBox="1"/>
          <p:nvPr/>
        </p:nvSpPr>
        <p:spPr>
          <a:xfrm>
            <a:off x="5159250" y="5971178"/>
            <a:ext cx="2429327" cy="369332"/>
          </a:xfrm>
          <a:prstGeom prst="rect">
            <a:avLst/>
          </a:prstGeom>
          <a:noFill/>
        </p:spPr>
        <p:txBody>
          <a:bodyPr wrap="square" rtlCol="0">
            <a:spAutoFit/>
          </a:bodyPr>
          <a:lstStyle/>
          <a:p>
            <a:r>
              <a:rPr lang="en-US" dirty="0"/>
              <a:t>Unauthorized Access</a:t>
            </a:r>
            <a:endParaRPr lang="en-IN" dirty="0"/>
          </a:p>
        </p:txBody>
      </p:sp>
    </p:spTree>
    <p:extLst>
      <p:ext uri="{BB962C8B-B14F-4D97-AF65-F5344CB8AC3E}">
        <p14:creationId xmlns:p14="http://schemas.microsoft.com/office/powerpoint/2010/main" val="170352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2241223"/>
            <a:ext cx="11029615" cy="2546350"/>
          </a:xfrm>
        </p:spPr>
        <p:txBody>
          <a:bodyPr>
            <a:normAutofit/>
          </a:bodyPr>
          <a:lstStyle/>
          <a:p>
            <a:r>
              <a:rPr lang="en-US" sz="2800" dirty="0"/>
              <a:t>This project demonstrates the effectiveness of </a:t>
            </a:r>
            <a:r>
              <a:rPr lang="en-US" sz="2800" b="1" dirty="0"/>
              <a:t>image-based steganography</a:t>
            </a:r>
            <a:r>
              <a:rPr lang="en-US" sz="2800" dirty="0"/>
              <a:t> for secure communication. It ensures </a:t>
            </a:r>
            <a:r>
              <a:rPr lang="en-US" sz="2800" b="1" dirty="0"/>
              <a:t>message confidentiality</a:t>
            </a:r>
            <a:r>
              <a:rPr lang="en-US" sz="2800" dirty="0"/>
              <a:t> while maintaining image integrity. </a:t>
            </a:r>
            <a:r>
              <a:rPr lang="en-US" sz="2800" b="1" dirty="0"/>
              <a:t>Password protection</a:t>
            </a:r>
            <a:r>
              <a:rPr lang="en-US" sz="2800" dirty="0"/>
              <a:t> adds an extra layer of security. The approach reduces the risk of unauthorized access and detection.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334</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Mistry</cp:lastModifiedBy>
  <cp:revision>26</cp:revision>
  <dcterms:created xsi:type="dcterms:W3CDTF">2021-05-26T16:50:10Z</dcterms:created>
  <dcterms:modified xsi:type="dcterms:W3CDTF">2025-02-21T05:40:09Z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