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4760-B302-41D9-801F-BE9872FB84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402BC5-26DC-4D02-8359-B6BD1C8C3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709FC5-C634-469A-B141-10EEFC050B69}"/>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BE88054A-25B7-4F21-B72E-44500506D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403C1-733E-48AA-8D33-D120DC60A1B3}"/>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32254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96FC-9944-4525-BAEE-989A32C9F9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85522D-A288-41AF-9305-F58EA2B90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750AD-5F29-477A-AACD-070E553C9488}"/>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5FA473E2-10BF-41B3-AD97-78B7B027F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0EF9B-0F08-4C26-9B58-587700912B96}"/>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118681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B781A-4E69-48FA-98AC-2640BE460F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77D59-C9C8-4579-B006-1F076E091F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31BDF-EDBE-44C5-B488-EE666DE76EDE}"/>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3E74CC78-0CB4-4B51-900C-97BE526CC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750DF-0A50-4AED-A978-8A72204967E5}"/>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7215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978C-A1BB-4CBB-8F0F-5CCC3F6BF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B8D4E-B25B-4742-BD81-2BD2C4B9B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3DE4AB-9333-4B23-868B-CB919140F9AB}"/>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85863A3F-1109-47A8-9B41-5127A1595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8CC96-8A45-4411-B4C6-1118ADE58017}"/>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217646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8409-14E6-41C6-A85A-247647674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36AE4F-D0A2-43B7-8F94-E46A3713C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713FE-9ED0-441D-B298-8193B1719A02}"/>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F74AF596-E697-4E7C-BE27-0B140B0CCB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CD277-19C1-4F97-BA4D-D97F442B476A}"/>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288495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5E42-4E1A-466C-81E4-B8626033C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FC3923-9E41-429F-8116-89602DC62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765EEF-774D-4E32-B9A2-4D6FACF4D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D382C8-3C14-40A7-A917-2FEF83CAC189}"/>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6" name="Footer Placeholder 5">
            <a:extLst>
              <a:ext uri="{FF2B5EF4-FFF2-40B4-BE49-F238E27FC236}">
                <a16:creationId xmlns:a16="http://schemas.microsoft.com/office/drawing/2014/main" id="{8E6229E4-D97D-4C6F-8D71-341A6477C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2EFA5-261F-473D-9F78-EA34DCC511B9}"/>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336235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9FDD-4C4E-4804-A072-A9CDFA3719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31908F-ADA8-407B-AA87-D7EFABB9E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AA751-8B79-427D-9170-4E78C75A7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363B29-0E98-4541-8C78-DA641EF42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56584-0A7F-4199-BDEB-4E9B48DD2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B0618C-41A8-4CD0-9214-A30E7132DA23}"/>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8" name="Footer Placeholder 7">
            <a:extLst>
              <a:ext uri="{FF2B5EF4-FFF2-40B4-BE49-F238E27FC236}">
                <a16:creationId xmlns:a16="http://schemas.microsoft.com/office/drawing/2014/main" id="{8574CFED-C06E-4FD5-9B27-4A5FF103F1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E1F322-6AD4-4C31-9C2A-0D4D2CAFDA91}"/>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333437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9A2A-265C-4599-BE81-CC68BDD760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9A5A0-A0A0-4BA2-8F39-D7E277BDCD71}"/>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4" name="Footer Placeholder 3">
            <a:extLst>
              <a:ext uri="{FF2B5EF4-FFF2-40B4-BE49-F238E27FC236}">
                <a16:creationId xmlns:a16="http://schemas.microsoft.com/office/drawing/2014/main" id="{7EADA92E-5A8E-4E84-8EF1-65BAB085A8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16F97F-F771-4562-AB9C-2DC18396718C}"/>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410334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AEA38-D233-483E-B2EE-417EDF7D641C}"/>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3" name="Footer Placeholder 2">
            <a:extLst>
              <a:ext uri="{FF2B5EF4-FFF2-40B4-BE49-F238E27FC236}">
                <a16:creationId xmlns:a16="http://schemas.microsoft.com/office/drawing/2014/main" id="{2F8A9F16-DEC6-4C75-A876-42CE232F7A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582A4F-43F4-43A5-9703-3085A739DD50}"/>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235298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8C30-206E-4BD1-88A3-060A2CB55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A27EA1-C635-489E-8B69-50CA30EE5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934698-6D02-4D58-A263-8040FCBDF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7A48C-F7C5-45E7-877A-8B42A02F50EF}"/>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6" name="Footer Placeholder 5">
            <a:extLst>
              <a:ext uri="{FF2B5EF4-FFF2-40B4-BE49-F238E27FC236}">
                <a16:creationId xmlns:a16="http://schemas.microsoft.com/office/drawing/2014/main" id="{6E67EC2D-CD51-4A58-9CEE-0B2B6AA07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8A393F-438A-4D85-A219-2CAF750874A1}"/>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71001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E38D-FD17-430E-8342-680BEDB8C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F84A02-E5CF-484A-BF5B-C00BA7F75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61C11C-4741-46A9-9CA7-D737ED0EC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2A5C6-2A98-4370-BF86-AEFB773E683B}"/>
              </a:ext>
            </a:extLst>
          </p:cNvPr>
          <p:cNvSpPr>
            <a:spLocks noGrp="1"/>
          </p:cNvSpPr>
          <p:nvPr>
            <p:ph type="dt" sz="half" idx="10"/>
          </p:nvPr>
        </p:nvSpPr>
        <p:spPr/>
        <p:txBody>
          <a:bodyPr/>
          <a:lstStyle/>
          <a:p>
            <a:fld id="{538D3D40-D021-419C-A17D-F24CF6A306F8}" type="datetimeFigureOut">
              <a:rPr lang="en-IN" smtClean="0"/>
              <a:t>06-01-2021</a:t>
            </a:fld>
            <a:endParaRPr lang="en-IN"/>
          </a:p>
        </p:txBody>
      </p:sp>
      <p:sp>
        <p:nvSpPr>
          <p:cNvPr id="6" name="Footer Placeholder 5">
            <a:extLst>
              <a:ext uri="{FF2B5EF4-FFF2-40B4-BE49-F238E27FC236}">
                <a16:creationId xmlns:a16="http://schemas.microsoft.com/office/drawing/2014/main" id="{75FE0871-9924-4325-BB2B-344AE55C1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5F6DCD-2348-4075-A36F-4F4010113BE0}"/>
              </a:ext>
            </a:extLst>
          </p:cNvPr>
          <p:cNvSpPr>
            <a:spLocks noGrp="1"/>
          </p:cNvSpPr>
          <p:nvPr>
            <p:ph type="sldNum" sz="quarter" idx="12"/>
          </p:nvPr>
        </p:nvSpPr>
        <p:spPr/>
        <p:txBody>
          <a:bodyPr/>
          <a:lstStyle/>
          <a:p>
            <a:fld id="{0260E4CB-CF19-4905-BB72-8B89B69DEC87}" type="slidenum">
              <a:rPr lang="en-IN" smtClean="0"/>
              <a:t>‹#›</a:t>
            </a:fld>
            <a:endParaRPr lang="en-IN"/>
          </a:p>
        </p:txBody>
      </p:sp>
    </p:spTree>
    <p:extLst>
      <p:ext uri="{BB962C8B-B14F-4D97-AF65-F5344CB8AC3E}">
        <p14:creationId xmlns:p14="http://schemas.microsoft.com/office/powerpoint/2010/main" val="406173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CAF09-740F-496B-A247-C9C079373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E53BB7-6450-47E0-B61A-1415AAFD5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C19E8-983E-4F1E-B1FB-2871B10B9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D3D40-D021-419C-A17D-F24CF6A306F8}" type="datetimeFigureOut">
              <a:rPr lang="en-IN" smtClean="0"/>
              <a:t>06-01-2021</a:t>
            </a:fld>
            <a:endParaRPr lang="en-IN"/>
          </a:p>
        </p:txBody>
      </p:sp>
      <p:sp>
        <p:nvSpPr>
          <p:cNvPr id="5" name="Footer Placeholder 4">
            <a:extLst>
              <a:ext uri="{FF2B5EF4-FFF2-40B4-BE49-F238E27FC236}">
                <a16:creationId xmlns:a16="http://schemas.microsoft.com/office/drawing/2014/main" id="{9CC700E6-DA7A-4A37-84CE-EEA7E1DEC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972863-806F-4A4A-8393-3F13E030A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0E4CB-CF19-4905-BB72-8B89B69DEC87}" type="slidenum">
              <a:rPr lang="en-IN" smtClean="0"/>
              <a:t>‹#›</a:t>
            </a:fld>
            <a:endParaRPr lang="en-IN"/>
          </a:p>
        </p:txBody>
      </p:sp>
    </p:spTree>
    <p:extLst>
      <p:ext uri="{BB962C8B-B14F-4D97-AF65-F5344CB8AC3E}">
        <p14:creationId xmlns:p14="http://schemas.microsoft.com/office/powerpoint/2010/main" val="197471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earch?wallpaper=electricity"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391A54-6DAF-4F39-913B-5917E2EA9C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 b="61"/>
          <a:stretch/>
        </p:blipFill>
        <p:spPr>
          <a:xfrm>
            <a:off x="0" y="0"/>
            <a:ext cx="12192000" cy="6858000"/>
          </a:xfrm>
          <a:prstGeom prst="rect">
            <a:avLst/>
          </a:prstGeom>
          <a:effectLst>
            <a:outerShdw blurRad="50800" dist="50800" dir="5400000" algn="ctr" rotWithShape="0">
              <a:srgbClr val="000000"/>
            </a:outerShdw>
          </a:effectLst>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A03D6-78EF-4D83-A8DB-A93DDCBFF3A9}"/>
              </a:ext>
            </a:extLst>
          </p:cNvPr>
          <p:cNvSpPr>
            <a:spLocks noGrp="1"/>
          </p:cNvSpPr>
          <p:nvPr>
            <p:ph type="ctrTitle"/>
          </p:nvPr>
        </p:nvSpPr>
        <p:spPr>
          <a:xfrm>
            <a:off x="269196" y="1143050"/>
            <a:ext cx="11650553" cy="690403"/>
          </a:xfrm>
          <a:effectLst>
            <a:outerShdw blurRad="50800" dist="38100" dir="2700000" algn="tl" rotWithShape="0">
              <a:prstClr val="black">
                <a:alpha val="40000"/>
              </a:prstClr>
            </a:outerShdw>
          </a:effectLst>
        </p:spPr>
        <p:txBody>
          <a:bodyPr>
            <a:noAutofit/>
          </a:bodyPr>
          <a:lstStyle/>
          <a:p>
            <a:r>
              <a:rPr lang="en-US" sz="4800" dirty="0">
                <a:solidFill>
                  <a:schemeClr val="accent1">
                    <a:lumMod val="20000"/>
                    <a:lumOff val="80000"/>
                  </a:schemeClr>
                </a:solidFill>
                <a:effectLst>
                  <a:outerShdw blurRad="38100" dist="38100" dir="2700000" algn="tl">
                    <a:srgbClr val="000000">
                      <a:alpha val="43137"/>
                    </a:srgbClr>
                  </a:outerShdw>
                </a:effectLst>
                <a:latin typeface="Algerian" panose="04020705040A02060702" pitchFamily="82" charset="0"/>
                <a:cs typeface="Aharoni" panose="02010803020104030203" pitchFamily="2" charset="-79"/>
              </a:rPr>
              <a:t>GURUNANAK INSTITUTE OF TECHNOLOGY</a:t>
            </a:r>
            <a:endParaRPr lang="en-IN" sz="4800" dirty="0">
              <a:solidFill>
                <a:schemeClr val="accent1">
                  <a:lumMod val="20000"/>
                  <a:lumOff val="80000"/>
                </a:schemeClr>
              </a:solidFill>
              <a:effectLst>
                <a:outerShdw blurRad="38100" dist="38100" dir="2700000" algn="tl">
                  <a:srgbClr val="000000">
                    <a:alpha val="43137"/>
                  </a:srgbClr>
                </a:outerShdw>
              </a:effectLst>
              <a:latin typeface="Algerian" panose="04020705040A02060702" pitchFamily="82" charset="0"/>
              <a:cs typeface="Aharoni" panose="02010803020104030203" pitchFamily="2" charset="-79"/>
            </a:endParaRPr>
          </a:p>
        </p:txBody>
      </p:sp>
      <p:sp>
        <p:nvSpPr>
          <p:cNvPr id="3" name="Subtitle 2">
            <a:extLst>
              <a:ext uri="{FF2B5EF4-FFF2-40B4-BE49-F238E27FC236}">
                <a16:creationId xmlns:a16="http://schemas.microsoft.com/office/drawing/2014/main" id="{86294658-5C51-43F9-9632-C6CD0CF51AFF}"/>
              </a:ext>
            </a:extLst>
          </p:cNvPr>
          <p:cNvSpPr>
            <a:spLocks noGrp="1"/>
          </p:cNvSpPr>
          <p:nvPr>
            <p:ph type="subTitle" idx="1"/>
          </p:nvPr>
        </p:nvSpPr>
        <p:spPr>
          <a:xfrm>
            <a:off x="269196" y="1757779"/>
            <a:ext cx="11650553" cy="4670388"/>
          </a:xfrm>
          <a:effectLst>
            <a:outerShdw blurRad="50800" dist="38100" dir="2700000" algn="tl" rotWithShape="0">
              <a:prstClr val="black">
                <a:alpha val="40000"/>
              </a:prstClr>
            </a:outerShdw>
          </a:effectLst>
        </p:spPr>
        <p:txBody>
          <a:bodyPr>
            <a:normAutofit/>
          </a:bodyPr>
          <a:lstStyle/>
          <a:p>
            <a:endParaRPr lang="en-US" dirty="0">
              <a:solidFill>
                <a:srgbClr val="FFFFFF"/>
              </a:solidFill>
            </a:endParaRPr>
          </a:p>
          <a:p>
            <a:endParaRPr lang="en-IN" dirty="0">
              <a:solidFill>
                <a:srgbClr val="FFFFFF"/>
              </a:solidFill>
            </a:endParaRPr>
          </a:p>
          <a:p>
            <a:endParaRPr lang="en-IN" dirty="0">
              <a:solidFill>
                <a:srgbClr val="FFFFFF"/>
              </a:solidFill>
            </a:endParaRPr>
          </a:p>
          <a:p>
            <a:r>
              <a:rPr lang="en-IN" sz="3200" dirty="0">
                <a:solidFill>
                  <a:schemeClr val="accent1">
                    <a:lumMod val="20000"/>
                    <a:lumOff val="80000"/>
                  </a:schemeClr>
                </a:solidFill>
                <a:latin typeface="Arial Black" panose="020B0A04020102020204" pitchFamily="34" charset="0"/>
              </a:rPr>
              <a:t>SUBJECT: CIRCUIT THEORY AND NETWORK</a:t>
            </a:r>
          </a:p>
          <a:p>
            <a:r>
              <a:rPr lang="en-IN" sz="3200" dirty="0">
                <a:solidFill>
                  <a:schemeClr val="accent1">
                    <a:lumMod val="20000"/>
                    <a:lumOff val="80000"/>
                  </a:schemeClr>
                </a:solidFill>
                <a:latin typeface="Arial Black" panose="020B0A04020102020204" pitchFamily="34" charset="0"/>
              </a:rPr>
              <a:t>PAPER CODE: EC 302</a:t>
            </a:r>
          </a:p>
          <a:p>
            <a:r>
              <a:rPr lang="en-IN" sz="3200" dirty="0">
                <a:solidFill>
                  <a:schemeClr val="accent1">
                    <a:lumMod val="20000"/>
                    <a:lumOff val="80000"/>
                  </a:schemeClr>
                </a:solidFill>
                <a:latin typeface="Arial Black" panose="020B0A04020102020204" pitchFamily="34" charset="0"/>
              </a:rPr>
              <a:t>TOPIC: OXIMETER</a:t>
            </a:r>
          </a:p>
          <a:p>
            <a:r>
              <a:rPr lang="en-IN" sz="3200" dirty="0">
                <a:solidFill>
                  <a:schemeClr val="accent1">
                    <a:lumMod val="20000"/>
                    <a:lumOff val="80000"/>
                  </a:schemeClr>
                </a:solidFill>
                <a:latin typeface="Arial Black" panose="020B0A04020102020204" pitchFamily="34" charset="0"/>
              </a:rPr>
              <a:t> STREAM: ECE2</a:t>
            </a:r>
          </a:p>
          <a:p>
            <a:r>
              <a:rPr lang="en-IN" sz="3200" dirty="0">
                <a:solidFill>
                  <a:schemeClr val="accent1">
                    <a:lumMod val="20000"/>
                    <a:lumOff val="80000"/>
                  </a:schemeClr>
                </a:solidFill>
                <a:latin typeface="Arial Black" panose="020B0A04020102020204" pitchFamily="34" charset="0"/>
              </a:rPr>
              <a:t> </a:t>
            </a:r>
            <a:r>
              <a:rPr lang="en-IN" sz="3100" dirty="0">
                <a:solidFill>
                  <a:schemeClr val="accent1">
                    <a:lumMod val="20000"/>
                    <a:lumOff val="80000"/>
                  </a:schemeClr>
                </a:solidFill>
                <a:latin typeface="Arial Black" panose="020B0A04020102020204" pitchFamily="34" charset="0"/>
              </a:rPr>
              <a:t>3</a:t>
            </a:r>
            <a:r>
              <a:rPr lang="en-IN" sz="3100" baseline="30000" dirty="0">
                <a:solidFill>
                  <a:schemeClr val="accent1">
                    <a:lumMod val="20000"/>
                    <a:lumOff val="80000"/>
                  </a:schemeClr>
                </a:solidFill>
                <a:latin typeface="Arial Black" panose="020B0A04020102020204" pitchFamily="34" charset="0"/>
              </a:rPr>
              <a:t>RD</a:t>
            </a:r>
            <a:r>
              <a:rPr lang="en-IN" sz="3100" dirty="0">
                <a:solidFill>
                  <a:schemeClr val="accent1">
                    <a:lumMod val="20000"/>
                    <a:lumOff val="80000"/>
                  </a:schemeClr>
                </a:solidFill>
                <a:latin typeface="Arial Black" panose="020B0A04020102020204" pitchFamily="34" charset="0"/>
              </a:rPr>
              <a:t> SEMESTER</a:t>
            </a:r>
          </a:p>
        </p:txBody>
      </p:sp>
      <p:pic>
        <p:nvPicPr>
          <p:cNvPr id="12" name="Picture 11">
            <a:extLst>
              <a:ext uri="{FF2B5EF4-FFF2-40B4-BE49-F238E27FC236}">
                <a16:creationId xmlns:a16="http://schemas.microsoft.com/office/drawing/2014/main" id="{EA4FA018-E301-40A4-A27F-96C71F430C9A}"/>
              </a:ext>
            </a:extLst>
          </p:cNvPr>
          <p:cNvPicPr>
            <a:picLocks noChangeAspect="1"/>
          </p:cNvPicPr>
          <p:nvPr/>
        </p:nvPicPr>
        <p:blipFill>
          <a:blip r:embed="rId4"/>
          <a:stretch>
            <a:fillRect/>
          </a:stretch>
        </p:blipFill>
        <p:spPr>
          <a:xfrm>
            <a:off x="11313296" y="131622"/>
            <a:ext cx="778091" cy="704063"/>
          </a:xfrm>
          <a:prstGeom prst="rect">
            <a:avLst/>
          </a:prstGeom>
        </p:spPr>
      </p:pic>
    </p:spTree>
    <p:extLst>
      <p:ext uri="{BB962C8B-B14F-4D97-AF65-F5344CB8AC3E}">
        <p14:creationId xmlns:p14="http://schemas.microsoft.com/office/powerpoint/2010/main" val="185900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858A-21FB-498D-BE39-909681639D68}"/>
              </a:ext>
            </a:extLst>
          </p:cNvPr>
          <p:cNvSpPr>
            <a:spLocks noGrp="1"/>
          </p:cNvSpPr>
          <p:nvPr>
            <p:ph type="ctrTitle"/>
          </p:nvPr>
        </p:nvSpPr>
        <p:spPr>
          <a:xfrm>
            <a:off x="0" y="0"/>
            <a:ext cx="6347534" cy="875113"/>
          </a:xfrm>
        </p:spPr>
        <p:txBody>
          <a:bodyPr>
            <a:normAutofit/>
          </a:bodyPr>
          <a:lstStyle/>
          <a:p>
            <a:r>
              <a:rPr lang="en-US" sz="4400" dirty="0">
                <a:solidFill>
                  <a:schemeClr val="accent2">
                    <a:lumMod val="75000"/>
                  </a:schemeClr>
                </a:solidFill>
                <a:latin typeface="Cambria Math" panose="02040503050406030204" pitchFamily="18" charset="0"/>
                <a:ea typeface="Cambria Math" panose="02040503050406030204" pitchFamily="18" charset="0"/>
              </a:rPr>
              <a:t>COMPONENTS WE USED:</a:t>
            </a:r>
            <a:endParaRPr lang="en-IN" sz="4400"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B6893213-3332-40C7-9F9D-6BDB65BBAD9C}"/>
              </a:ext>
            </a:extLst>
          </p:cNvPr>
          <p:cNvSpPr>
            <a:spLocks noGrp="1"/>
          </p:cNvSpPr>
          <p:nvPr>
            <p:ph type="subTitle" idx="1"/>
          </p:nvPr>
        </p:nvSpPr>
        <p:spPr>
          <a:xfrm>
            <a:off x="2095130" y="1491449"/>
            <a:ext cx="10096870" cy="5366551"/>
          </a:xfrm>
        </p:spPr>
        <p:txBody>
          <a:bodyPr>
            <a:normAutofit/>
          </a:bodyPr>
          <a:lstStyle/>
          <a:p>
            <a:pPr marL="514350" indent="-514350" algn="l">
              <a:buFont typeface="+mj-lt"/>
              <a:buAutoNum type="arabicPeriod"/>
            </a:pPr>
            <a:r>
              <a:rPr lang="en-US" sz="2800" dirty="0"/>
              <a:t>ARDUINO UNO</a:t>
            </a:r>
          </a:p>
          <a:p>
            <a:pPr marL="514350" indent="-514350" algn="l">
              <a:buFont typeface="+mj-lt"/>
              <a:buAutoNum type="arabicPeriod"/>
            </a:pPr>
            <a:r>
              <a:rPr lang="en-US" sz="2800" dirty="0"/>
              <a:t>MAX30100 PULSE OXIMETER SENSOR</a:t>
            </a:r>
          </a:p>
          <a:p>
            <a:pPr marL="514350" indent="-514350" algn="l">
              <a:buFont typeface="+mj-lt"/>
              <a:buAutoNum type="arabicPeriod"/>
            </a:pPr>
            <a:r>
              <a:rPr lang="en-US" sz="2800" dirty="0"/>
              <a:t>BREAD BOARD</a:t>
            </a:r>
          </a:p>
          <a:p>
            <a:pPr marL="514350" indent="-514350" algn="l">
              <a:buFont typeface="+mj-lt"/>
              <a:buAutoNum type="arabicPeriod"/>
            </a:pPr>
            <a:r>
              <a:rPr lang="en-US" sz="2800" dirty="0"/>
              <a:t>THREE 4.7K RESISTORS</a:t>
            </a:r>
          </a:p>
          <a:p>
            <a:pPr marL="514350" indent="-514350" algn="l">
              <a:buFont typeface="+mj-lt"/>
              <a:buAutoNum type="arabicPeriod"/>
            </a:pPr>
            <a:r>
              <a:rPr lang="en-US" sz="2800" dirty="0"/>
              <a:t>JUMPER WIRES</a:t>
            </a:r>
          </a:p>
          <a:p>
            <a:pPr marL="514350" indent="-514350" algn="l">
              <a:buFont typeface="+mj-lt"/>
              <a:buAutoNum type="arabicPeriod"/>
            </a:pPr>
            <a:endParaRPr lang="en-US" sz="2800" dirty="0"/>
          </a:p>
          <a:p>
            <a:pPr algn="l"/>
            <a:r>
              <a:rPr lang="en-US" sz="2800" dirty="0"/>
              <a:t> </a:t>
            </a:r>
          </a:p>
          <a:p>
            <a:pPr algn="l"/>
            <a:endParaRPr lang="en-IN" sz="2800" dirty="0"/>
          </a:p>
        </p:txBody>
      </p:sp>
    </p:spTree>
    <p:extLst>
      <p:ext uri="{BB962C8B-B14F-4D97-AF65-F5344CB8AC3E}">
        <p14:creationId xmlns:p14="http://schemas.microsoft.com/office/powerpoint/2010/main" val="307075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084C9C7-B4DF-4C77-AEDA-515DF97DA244}"/>
              </a:ext>
            </a:extLst>
          </p:cNvPr>
          <p:cNvSpPr>
            <a:spLocks noGrp="1"/>
          </p:cNvSpPr>
          <p:nvPr>
            <p:ph idx="1"/>
          </p:nvPr>
        </p:nvSpPr>
        <p:spPr>
          <a:xfrm>
            <a:off x="0" y="213064"/>
            <a:ext cx="12192000" cy="4208016"/>
          </a:xfrm>
        </p:spPr>
        <p:txBody>
          <a:bodyPr/>
          <a:lstStyle/>
          <a:p>
            <a:endParaRPr lang="en-US" dirty="0"/>
          </a:p>
          <a:p>
            <a:endParaRPr lang="en-IN" dirty="0"/>
          </a:p>
          <a:p>
            <a:endParaRPr lang="en-IN" dirty="0"/>
          </a:p>
          <a:p>
            <a:pPr marL="0" indent="0">
              <a:buNone/>
            </a:pPr>
            <a:endParaRPr lang="en-IN" dirty="0"/>
          </a:p>
          <a:p>
            <a:pPr marL="0" indent="0">
              <a:buNone/>
            </a:pPr>
            <a:endParaRPr lang="en-IN" dirty="0"/>
          </a:p>
          <a:p>
            <a:pPr marL="0" indent="0">
              <a:buNone/>
            </a:pPr>
            <a:r>
              <a:rPr lang="en-IN" dirty="0">
                <a:solidFill>
                  <a:schemeClr val="accent1">
                    <a:lumMod val="75000"/>
                  </a:schemeClr>
                </a:solidFill>
              </a:rPr>
              <a:t>                                   </a:t>
            </a:r>
            <a:r>
              <a:rPr lang="en-IN" sz="9600" dirty="0">
                <a:solidFill>
                  <a:schemeClr val="accent1">
                    <a:lumMod val="75000"/>
                  </a:schemeClr>
                </a:solidFill>
                <a:latin typeface="Algerian" panose="04020705040A02060702" pitchFamily="82" charset="0"/>
              </a:rPr>
              <a:t>THANK YOU</a:t>
            </a:r>
            <a:endParaRPr lang="en-IN" sz="9600" dirty="0">
              <a:solidFill>
                <a:schemeClr val="accent1">
                  <a:lumMod val="75000"/>
                </a:schemeClr>
              </a:solidFill>
            </a:endParaRPr>
          </a:p>
        </p:txBody>
      </p:sp>
    </p:spTree>
    <p:extLst>
      <p:ext uri="{BB962C8B-B14F-4D97-AF65-F5344CB8AC3E}">
        <p14:creationId xmlns:p14="http://schemas.microsoft.com/office/powerpoint/2010/main" val="158118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3F48C-E29D-482C-8687-CF47E067810F}"/>
              </a:ext>
            </a:extLst>
          </p:cNvPr>
          <p:cNvSpPr>
            <a:spLocks noGrp="1"/>
          </p:cNvSpPr>
          <p:nvPr>
            <p:ph idx="1"/>
          </p:nvPr>
        </p:nvSpPr>
        <p:spPr>
          <a:xfrm>
            <a:off x="506027" y="812307"/>
            <a:ext cx="11487706" cy="6045693"/>
          </a:xfrm>
        </p:spPr>
        <p:txBody>
          <a:bodyPr/>
          <a:lstStyle/>
          <a:p>
            <a:pPr marL="0" indent="0">
              <a:buNone/>
            </a:pPr>
            <a:r>
              <a:rPr lang="en-US" dirty="0">
                <a:latin typeface="Cambria Math" panose="02040503050406030204" pitchFamily="18" charset="0"/>
                <a:ea typeface="Cambria Math" panose="02040503050406030204" pitchFamily="18" charset="0"/>
              </a:rPr>
              <a:t>GROUP B:</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IN" u="sng" dirty="0">
                <a:latin typeface="Cambria Math" panose="02040503050406030204" pitchFamily="18" charset="0"/>
                <a:ea typeface="Cambria Math" panose="02040503050406030204" pitchFamily="18" charset="0"/>
              </a:rPr>
              <a:t>GROUP MEMBERS NAME</a:t>
            </a:r>
            <a:r>
              <a:rPr lang="en-IN" dirty="0">
                <a:latin typeface="Cambria Math" panose="02040503050406030204" pitchFamily="18" charset="0"/>
                <a:ea typeface="Cambria Math" panose="02040503050406030204" pitchFamily="18" charset="0"/>
              </a:rPr>
              <a:t>                                                                </a:t>
            </a:r>
            <a:r>
              <a:rPr lang="en-IN" u="sng" dirty="0">
                <a:latin typeface="Cambria Math" panose="02040503050406030204" pitchFamily="18" charset="0"/>
                <a:ea typeface="Cambria Math" panose="02040503050406030204" pitchFamily="18" charset="0"/>
              </a:rPr>
              <a:t>ROLL NO</a:t>
            </a:r>
          </a:p>
          <a:p>
            <a:pPr marL="0" indent="0">
              <a:buNone/>
            </a:pPr>
            <a:endParaRPr lang="en-IN" u="sng" dirty="0">
              <a:latin typeface="Cambria Math" panose="02040503050406030204" pitchFamily="18" charset="0"/>
              <a:ea typeface="Cambria Math" panose="02040503050406030204" pitchFamily="18" charset="0"/>
            </a:endParaRPr>
          </a:p>
          <a:p>
            <a:pPr marL="514350" indent="-514350">
              <a:buAutoNum type="arabicPeriod"/>
            </a:pPr>
            <a:r>
              <a:rPr lang="en-IN" dirty="0">
                <a:latin typeface="Cambria Math" panose="02040503050406030204" pitchFamily="18" charset="0"/>
                <a:ea typeface="Cambria Math" panose="02040503050406030204" pitchFamily="18" charset="0"/>
              </a:rPr>
              <a:t>ATRAJIT DEBNATH                                                                           71</a:t>
            </a:r>
          </a:p>
          <a:p>
            <a:pPr marL="514350" indent="-514350">
              <a:buAutoNum type="arabicPeriod"/>
            </a:pPr>
            <a:r>
              <a:rPr lang="en-IN" dirty="0">
                <a:latin typeface="Cambria Math" panose="02040503050406030204" pitchFamily="18" charset="0"/>
                <a:ea typeface="Cambria Math" panose="02040503050406030204" pitchFamily="18" charset="0"/>
              </a:rPr>
              <a:t>PREM KUMAR MONDAL                                                                  72</a:t>
            </a:r>
          </a:p>
          <a:p>
            <a:pPr marL="514350" indent="-514350">
              <a:buAutoNum type="arabicPeriod"/>
            </a:pPr>
            <a:r>
              <a:rPr lang="en-IN" dirty="0">
                <a:latin typeface="Cambria Math" panose="02040503050406030204" pitchFamily="18" charset="0"/>
                <a:ea typeface="Cambria Math" panose="02040503050406030204" pitchFamily="18" charset="0"/>
              </a:rPr>
              <a:t>ESHIKA ROY                                                                                        73</a:t>
            </a:r>
          </a:p>
          <a:p>
            <a:pPr marL="514350" indent="-514350">
              <a:buAutoNum type="arabicPeriod"/>
            </a:pPr>
            <a:r>
              <a:rPr lang="en-IN" dirty="0">
                <a:latin typeface="Cambria Math" panose="02040503050406030204" pitchFamily="18" charset="0"/>
                <a:ea typeface="Cambria Math" panose="02040503050406030204" pitchFamily="18" charset="0"/>
              </a:rPr>
              <a:t>SAYAN ROY                                                                                           74</a:t>
            </a:r>
          </a:p>
          <a:p>
            <a:pPr marL="514350" indent="-514350">
              <a:buAutoNum type="arabicPeriod"/>
            </a:pPr>
            <a:r>
              <a:rPr lang="en-IN" dirty="0">
                <a:latin typeface="Cambria Math" panose="02040503050406030204" pitchFamily="18" charset="0"/>
                <a:ea typeface="Cambria Math" panose="02040503050406030204" pitchFamily="18" charset="0"/>
              </a:rPr>
              <a:t>SMITA KUNDU                                                                                     75</a:t>
            </a:r>
          </a:p>
        </p:txBody>
      </p:sp>
    </p:spTree>
    <p:extLst>
      <p:ext uri="{BB962C8B-B14F-4D97-AF65-F5344CB8AC3E}">
        <p14:creationId xmlns:p14="http://schemas.microsoft.com/office/powerpoint/2010/main" val="385479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FAA3-35CA-4409-B808-21CA59E896B0}"/>
              </a:ext>
            </a:extLst>
          </p:cNvPr>
          <p:cNvSpPr>
            <a:spLocks noGrp="1"/>
          </p:cNvSpPr>
          <p:nvPr>
            <p:ph type="title"/>
          </p:nvPr>
        </p:nvSpPr>
        <p:spPr>
          <a:xfrm>
            <a:off x="0" y="0"/>
            <a:ext cx="4337482" cy="762339"/>
          </a:xfrm>
        </p:spPr>
        <p:txBody>
          <a:bodyPr/>
          <a:lstStyle/>
          <a:p>
            <a:r>
              <a:rPr lang="en-US" dirty="0">
                <a:solidFill>
                  <a:schemeClr val="accent2">
                    <a:lumMod val="75000"/>
                  </a:schemeClr>
                </a:solidFill>
                <a:latin typeface="Cambria Math" panose="02040503050406030204" pitchFamily="18" charset="0"/>
                <a:ea typeface="Cambria Math" panose="02040503050406030204" pitchFamily="18" charset="0"/>
              </a:rPr>
              <a:t>INTRODUCTION:</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D7A9025E-109D-4EEF-AA5F-584784371417}"/>
              </a:ext>
            </a:extLst>
          </p:cNvPr>
          <p:cNvSpPr>
            <a:spLocks noGrp="1"/>
          </p:cNvSpPr>
          <p:nvPr>
            <p:ph idx="1"/>
          </p:nvPr>
        </p:nvSpPr>
        <p:spPr>
          <a:xfrm>
            <a:off x="0" y="656948"/>
            <a:ext cx="12192000" cy="6201052"/>
          </a:xfrm>
        </p:spPr>
        <p:txBody>
          <a:bodyPr/>
          <a:lstStyle/>
          <a:p>
            <a:endParaRPr lang="en-US" dirty="0"/>
          </a:p>
          <a:p>
            <a:pPr marL="0" indent="0">
              <a:buNone/>
            </a:pPr>
            <a:r>
              <a:rPr lang="en-US" sz="3200" dirty="0">
                <a:latin typeface="Cambria Math" panose="02040503050406030204" pitchFamily="18" charset="0"/>
                <a:ea typeface="Cambria Math" panose="02040503050406030204" pitchFamily="18" charset="0"/>
              </a:rPr>
              <a:t>   </a:t>
            </a:r>
            <a:r>
              <a:rPr lang="en-US" sz="3200" u="sng" dirty="0">
                <a:latin typeface="Cambria Math" panose="02040503050406030204" pitchFamily="18" charset="0"/>
                <a:ea typeface="Cambria Math" panose="02040503050406030204" pitchFamily="18" charset="0"/>
              </a:rPr>
              <a:t>WHAT IS OXIMETER?</a:t>
            </a:r>
          </a:p>
          <a:p>
            <a:pPr marL="0" indent="0">
              <a:buNone/>
            </a:pPr>
            <a:endParaRPr lang="en-US" u="sng" dirty="0"/>
          </a:p>
          <a:p>
            <a:pPr>
              <a:buFont typeface="Wingdings" panose="05000000000000000000" pitchFamily="2" charset="2"/>
              <a:buChar char="Ø"/>
            </a:pPr>
            <a:r>
              <a:rPr lang="en-US" dirty="0"/>
              <a:t>           Pulse oximetry is a non-invasive method for monitoring a person's oxygen saturation. Though its reading of peripheral oxygen saturation (SpO2) is not always identical to the more desirable reading of arterial oxygen saturation (SaO2) from arterial blood gas analysis, the two are correlated well enough that the safe, convenient, non-invasive, inexpensive pulse oximetry method is valuable for measuring oxygen saturation in clinical use. By which device this process can be done is called </a:t>
            </a:r>
            <a:r>
              <a:rPr lang="en-US" b="1" dirty="0"/>
              <a:t>PULSE OXIMETER. </a:t>
            </a:r>
            <a:endParaRPr lang="en-US" dirty="0"/>
          </a:p>
        </p:txBody>
      </p:sp>
    </p:spTree>
    <p:extLst>
      <p:ext uri="{BB962C8B-B14F-4D97-AF65-F5344CB8AC3E}">
        <p14:creationId xmlns:p14="http://schemas.microsoft.com/office/powerpoint/2010/main" val="13688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C45C-9EC9-4915-B780-F86FCB6A0423}"/>
              </a:ext>
            </a:extLst>
          </p:cNvPr>
          <p:cNvSpPr>
            <a:spLocks noGrp="1"/>
          </p:cNvSpPr>
          <p:nvPr>
            <p:ph type="title"/>
          </p:nvPr>
        </p:nvSpPr>
        <p:spPr>
          <a:xfrm>
            <a:off x="0" y="0"/>
            <a:ext cx="6849862" cy="550416"/>
          </a:xfrm>
        </p:spPr>
        <p:txBody>
          <a:bodyPr>
            <a:normAutofit fontScale="90000"/>
          </a:bodyPr>
          <a:lstStyle/>
          <a:p>
            <a:r>
              <a:rPr lang="en-US" dirty="0">
                <a:solidFill>
                  <a:schemeClr val="accent2">
                    <a:lumMod val="75000"/>
                  </a:schemeClr>
                </a:solidFill>
                <a:latin typeface="Cambria Math" panose="02040503050406030204" pitchFamily="18" charset="0"/>
                <a:ea typeface="Cambria Math" panose="02040503050406030204" pitchFamily="18" charset="0"/>
              </a:rPr>
              <a:t>HOW IT WORKS?</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AC84131-D6D8-4277-9E98-7AC01C5DD2FC}"/>
              </a:ext>
            </a:extLst>
          </p:cNvPr>
          <p:cNvSpPr>
            <a:spLocks noGrp="1"/>
          </p:cNvSpPr>
          <p:nvPr>
            <p:ph idx="1"/>
          </p:nvPr>
        </p:nvSpPr>
        <p:spPr>
          <a:xfrm>
            <a:off x="0" y="656947"/>
            <a:ext cx="12192000" cy="6201053"/>
          </a:xfrm>
        </p:spPr>
        <p:txBody>
          <a:bodyPr>
            <a:normAutofit fontScale="92500" lnSpcReduction="10000"/>
          </a:bodyPr>
          <a:lstStyle/>
          <a:p>
            <a:pPr>
              <a:buFont typeface="Wingdings" panose="05000000000000000000" pitchFamily="2" charset="2"/>
              <a:buChar char="Ø"/>
            </a:pPr>
            <a:r>
              <a:rPr lang="en-US" dirty="0"/>
              <a:t> A pulse oximeter is a tiny device that usually slides over our fingertip or clips on our ear lobe and uses infrared light refraction to measure how well oxygen is binding to our red blood cells.</a:t>
            </a:r>
          </a:p>
          <a:p>
            <a:pPr>
              <a:buFont typeface="Wingdings" panose="05000000000000000000" pitchFamily="2" charset="2"/>
              <a:buChar char="Ø"/>
            </a:pPr>
            <a:endParaRPr lang="en-US" dirty="0"/>
          </a:p>
          <a:p>
            <a:pPr marL="0" indent="0">
              <a:buNone/>
            </a:pPr>
            <a:r>
              <a:rPr lang="en-IN" sz="4400" dirty="0">
                <a:solidFill>
                  <a:schemeClr val="accent2">
                    <a:lumMod val="75000"/>
                  </a:schemeClr>
                </a:solidFill>
                <a:latin typeface="Cambria Math" panose="02040503050406030204" pitchFamily="18" charset="0"/>
                <a:ea typeface="Cambria Math" panose="02040503050406030204" pitchFamily="18" charset="0"/>
              </a:rPr>
              <a:t>USES OF OXIMETER:</a:t>
            </a:r>
          </a:p>
          <a:p>
            <a:pPr>
              <a:buFont typeface="Wingdings" panose="05000000000000000000" pitchFamily="2" charset="2"/>
              <a:buChar char="§"/>
            </a:pPr>
            <a:r>
              <a:rPr lang="en-US" dirty="0">
                <a:ea typeface="Cambria Math" panose="02040503050406030204" pitchFamily="18" charset="0"/>
              </a:rPr>
              <a:t> To assess how well a new lung medication is working.</a:t>
            </a:r>
          </a:p>
          <a:p>
            <a:pPr>
              <a:buFont typeface="Wingdings" panose="05000000000000000000" pitchFamily="2" charset="2"/>
              <a:buChar char="§"/>
            </a:pPr>
            <a:r>
              <a:rPr lang="en-US" dirty="0">
                <a:ea typeface="Cambria Math" panose="02040503050406030204" pitchFamily="18" charset="0"/>
              </a:rPr>
              <a:t> To evaluate whether someone needs help breathing.</a:t>
            </a:r>
          </a:p>
          <a:p>
            <a:pPr>
              <a:buFont typeface="Wingdings" panose="05000000000000000000" pitchFamily="2" charset="2"/>
              <a:buChar char="§"/>
            </a:pPr>
            <a:r>
              <a:rPr lang="en-US" dirty="0">
                <a:ea typeface="Cambria Math" panose="02040503050406030204" pitchFamily="18" charset="0"/>
              </a:rPr>
              <a:t> To evaluate how helpful a ventilator is.</a:t>
            </a:r>
          </a:p>
          <a:p>
            <a:pPr>
              <a:buFont typeface="Wingdings" panose="05000000000000000000" pitchFamily="2" charset="2"/>
              <a:buChar char="§"/>
            </a:pPr>
            <a:r>
              <a:rPr lang="en-US" dirty="0">
                <a:ea typeface="Cambria Math" panose="02040503050406030204" pitchFamily="18" charset="0"/>
              </a:rPr>
              <a:t> To monitor oxygen levels during or after surgical procedures that require sedation.</a:t>
            </a:r>
          </a:p>
          <a:p>
            <a:pPr>
              <a:buFont typeface="Wingdings" panose="05000000000000000000" pitchFamily="2" charset="2"/>
              <a:buChar char="§"/>
            </a:pPr>
            <a:r>
              <a:rPr lang="en-US" dirty="0">
                <a:ea typeface="Cambria Math" panose="02040503050406030204" pitchFamily="18" charset="0"/>
              </a:rPr>
              <a:t> To determine how effective supplemental oxygen therapy is, especially when treatment         is new.</a:t>
            </a:r>
          </a:p>
          <a:p>
            <a:pPr>
              <a:buFont typeface="Wingdings" panose="05000000000000000000" pitchFamily="2" charset="2"/>
              <a:buChar char="§"/>
            </a:pPr>
            <a:r>
              <a:rPr lang="en-US" dirty="0">
                <a:ea typeface="Cambria Math" panose="02040503050406030204" pitchFamily="18" charset="0"/>
              </a:rPr>
              <a:t> To assess someone’s ability to tolerate increased physical activity.</a:t>
            </a:r>
          </a:p>
          <a:p>
            <a:pPr>
              <a:buFont typeface="Wingdings" panose="05000000000000000000" pitchFamily="2" charset="2"/>
              <a:buChar char="§"/>
            </a:pPr>
            <a:r>
              <a:rPr lang="en-US" dirty="0">
                <a:ea typeface="Cambria Math" panose="02040503050406030204" pitchFamily="18" charset="0"/>
              </a:rPr>
              <a:t> To evaluate whether someone momentarily stops breathing while sleeping — like in cases of sleep apnea — during a sleep study.</a:t>
            </a:r>
            <a:endParaRPr lang="en-IN" dirty="0">
              <a:ea typeface="Cambria Math" panose="02040503050406030204" pitchFamily="18" charset="0"/>
            </a:endParaRPr>
          </a:p>
        </p:txBody>
      </p:sp>
    </p:spTree>
    <p:extLst>
      <p:ext uri="{BB962C8B-B14F-4D97-AF65-F5344CB8AC3E}">
        <p14:creationId xmlns:p14="http://schemas.microsoft.com/office/powerpoint/2010/main" val="255905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C45C-9EC9-4915-B780-F86FCB6A0423}"/>
              </a:ext>
            </a:extLst>
          </p:cNvPr>
          <p:cNvSpPr>
            <a:spLocks noGrp="1"/>
          </p:cNvSpPr>
          <p:nvPr>
            <p:ph type="title"/>
          </p:nvPr>
        </p:nvSpPr>
        <p:spPr>
          <a:xfrm>
            <a:off x="0" y="0"/>
            <a:ext cx="4358936" cy="550416"/>
          </a:xfrm>
        </p:spPr>
        <p:txBody>
          <a:bodyPr>
            <a:normAutofit fontScale="90000"/>
          </a:bodyPr>
          <a:lstStyle/>
          <a:p>
            <a:r>
              <a:rPr lang="en-US" dirty="0">
                <a:solidFill>
                  <a:schemeClr val="accent2">
                    <a:lumMod val="75000"/>
                  </a:schemeClr>
                </a:solidFill>
                <a:latin typeface="Cambria Math" panose="02040503050406030204" pitchFamily="18" charset="0"/>
                <a:ea typeface="Cambria Math" panose="02040503050406030204" pitchFamily="18" charset="0"/>
              </a:rPr>
              <a:t>PURPOSE OF USE:</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AC84131-D6D8-4277-9E98-7AC01C5DD2FC}"/>
              </a:ext>
            </a:extLst>
          </p:cNvPr>
          <p:cNvSpPr>
            <a:spLocks noGrp="1"/>
          </p:cNvSpPr>
          <p:nvPr>
            <p:ph idx="1"/>
          </p:nvPr>
        </p:nvSpPr>
        <p:spPr>
          <a:xfrm>
            <a:off x="0" y="736846"/>
            <a:ext cx="12192000" cy="6121153"/>
          </a:xfrm>
        </p:spPr>
        <p:txBody>
          <a:bodyPr/>
          <a:lstStyle/>
          <a:p>
            <a:pPr algn="l"/>
            <a:r>
              <a:rPr lang="en-US" b="0" i="0" dirty="0">
                <a:solidFill>
                  <a:srgbClr val="231F20"/>
                </a:solidFill>
                <a:effectLst/>
                <a:latin typeface="Proxima Nova"/>
              </a:rPr>
              <a:t>The purpose of pulse oximetry is to check how well our heart is pumping oxygen through your body.</a:t>
            </a:r>
          </a:p>
          <a:p>
            <a:pPr algn="l"/>
            <a:r>
              <a:rPr lang="en-US" b="0" i="0" dirty="0">
                <a:solidFill>
                  <a:srgbClr val="231F20"/>
                </a:solidFill>
                <a:effectLst/>
                <a:latin typeface="Proxima Nova"/>
              </a:rPr>
              <a:t>It may be used to monitor the health of individuals with any type of condition that can affect blood oxygen levels, especially while they’re in the hospital. These conditions include:</a:t>
            </a:r>
          </a:p>
          <a:p>
            <a:pPr algn="l">
              <a:buFont typeface="Arial" panose="020B0604020202020204" pitchFamily="34" charset="0"/>
              <a:buChar char="•"/>
            </a:pPr>
            <a:r>
              <a:rPr lang="en-US" dirty="0">
                <a:latin typeface="Proxima Nova"/>
              </a:rPr>
              <a:t>Chronic Obstructive Pulmonary Disease (COPD)</a:t>
            </a:r>
            <a:endParaRPr lang="en-US" b="0" i="0" dirty="0">
              <a:effectLst/>
              <a:latin typeface="Proxima Nova"/>
            </a:endParaRPr>
          </a:p>
          <a:p>
            <a:pPr algn="l">
              <a:buFont typeface="Arial" panose="020B0604020202020204" pitchFamily="34" charset="0"/>
              <a:buChar char="•"/>
            </a:pPr>
            <a:r>
              <a:rPr lang="en-US" dirty="0">
                <a:latin typeface="Proxima Nova"/>
              </a:rPr>
              <a:t>Asthma</a:t>
            </a:r>
            <a:endParaRPr lang="en-US" b="0" i="0" dirty="0">
              <a:effectLst/>
              <a:latin typeface="Proxima Nova"/>
            </a:endParaRPr>
          </a:p>
          <a:p>
            <a:pPr algn="l">
              <a:buFont typeface="Arial" panose="020B0604020202020204" pitchFamily="34" charset="0"/>
              <a:buChar char="•"/>
            </a:pPr>
            <a:r>
              <a:rPr lang="en-US" dirty="0">
                <a:latin typeface="Proxima Nova"/>
              </a:rPr>
              <a:t>Pneumonia</a:t>
            </a:r>
            <a:endParaRPr lang="en-US" b="0" i="0" dirty="0">
              <a:effectLst/>
              <a:latin typeface="Proxima Nova"/>
            </a:endParaRPr>
          </a:p>
          <a:p>
            <a:pPr algn="l">
              <a:buFont typeface="Arial" panose="020B0604020202020204" pitchFamily="34" charset="0"/>
              <a:buChar char="•"/>
            </a:pPr>
            <a:r>
              <a:rPr lang="en-US" dirty="0">
                <a:solidFill>
                  <a:srgbClr val="231F20"/>
                </a:solidFill>
                <a:latin typeface="Proxima Nova"/>
              </a:rPr>
              <a:t>L</a:t>
            </a:r>
            <a:r>
              <a:rPr lang="en-US" b="0" i="0" dirty="0">
                <a:solidFill>
                  <a:srgbClr val="231F20"/>
                </a:solidFill>
                <a:effectLst/>
                <a:latin typeface="Proxima Nova"/>
              </a:rPr>
              <a:t>ung </a:t>
            </a:r>
            <a:r>
              <a:rPr lang="en-US" dirty="0">
                <a:solidFill>
                  <a:srgbClr val="231F20"/>
                </a:solidFill>
                <a:latin typeface="Proxima Nova"/>
              </a:rPr>
              <a:t>C</a:t>
            </a:r>
            <a:r>
              <a:rPr lang="en-US" b="0" i="0" dirty="0">
                <a:solidFill>
                  <a:srgbClr val="231F20"/>
                </a:solidFill>
                <a:effectLst/>
                <a:latin typeface="Proxima Nova"/>
              </a:rPr>
              <a:t>ancer</a:t>
            </a:r>
          </a:p>
          <a:p>
            <a:pPr algn="l">
              <a:buFont typeface="Arial" panose="020B0604020202020204" pitchFamily="34" charset="0"/>
              <a:buChar char="•"/>
            </a:pPr>
            <a:r>
              <a:rPr lang="en-US" dirty="0">
                <a:latin typeface="Proxima Nova"/>
              </a:rPr>
              <a:t>Anemia</a:t>
            </a:r>
            <a:endParaRPr lang="en-US" b="0" i="0" dirty="0">
              <a:effectLst/>
              <a:latin typeface="Proxima Nova"/>
            </a:endParaRPr>
          </a:p>
          <a:p>
            <a:pPr algn="l">
              <a:buFont typeface="Arial" panose="020B0604020202020204" pitchFamily="34" charset="0"/>
              <a:buChar char="•"/>
            </a:pPr>
            <a:r>
              <a:rPr lang="en-US" dirty="0">
                <a:solidFill>
                  <a:srgbClr val="231F20"/>
                </a:solidFill>
                <a:latin typeface="Proxima Nova"/>
              </a:rPr>
              <a:t>H</a:t>
            </a:r>
            <a:r>
              <a:rPr lang="en-US" b="0" i="0" dirty="0">
                <a:solidFill>
                  <a:srgbClr val="231F20"/>
                </a:solidFill>
                <a:effectLst/>
                <a:latin typeface="Proxima Nova"/>
              </a:rPr>
              <a:t>eart attack or Heart failure</a:t>
            </a:r>
          </a:p>
          <a:p>
            <a:pPr algn="l">
              <a:buFont typeface="Arial" panose="020B0604020202020204" pitchFamily="34" charset="0"/>
              <a:buChar char="•"/>
            </a:pPr>
            <a:r>
              <a:rPr lang="en-US" dirty="0">
                <a:solidFill>
                  <a:srgbClr val="231F20"/>
                </a:solidFill>
                <a:latin typeface="Proxima Nova"/>
              </a:rPr>
              <a:t>C</a:t>
            </a:r>
            <a:r>
              <a:rPr lang="en-US" b="0" i="0" dirty="0">
                <a:solidFill>
                  <a:srgbClr val="231F20"/>
                </a:solidFill>
                <a:effectLst/>
                <a:latin typeface="Proxima Nova"/>
              </a:rPr>
              <a:t>ongenital heart defects</a:t>
            </a:r>
          </a:p>
          <a:p>
            <a:pPr marL="0" indent="0">
              <a:buNone/>
            </a:pPr>
            <a:endParaRPr lang="en-IN" dirty="0"/>
          </a:p>
        </p:txBody>
      </p:sp>
    </p:spTree>
    <p:extLst>
      <p:ext uri="{BB962C8B-B14F-4D97-AF65-F5344CB8AC3E}">
        <p14:creationId xmlns:p14="http://schemas.microsoft.com/office/powerpoint/2010/main" val="428811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C45C-9EC9-4915-B780-F86FCB6A0423}"/>
              </a:ext>
            </a:extLst>
          </p:cNvPr>
          <p:cNvSpPr>
            <a:spLocks noGrp="1"/>
          </p:cNvSpPr>
          <p:nvPr>
            <p:ph type="title"/>
          </p:nvPr>
        </p:nvSpPr>
        <p:spPr>
          <a:xfrm>
            <a:off x="0" y="0"/>
            <a:ext cx="10515600" cy="584786"/>
          </a:xfrm>
        </p:spPr>
        <p:txBody>
          <a:bodyPr>
            <a:normAutofit fontScale="90000"/>
          </a:bodyPr>
          <a:lstStyle/>
          <a:p>
            <a:r>
              <a:rPr lang="en-US" dirty="0">
                <a:solidFill>
                  <a:schemeClr val="accent2">
                    <a:lumMod val="75000"/>
                  </a:schemeClr>
                </a:solidFill>
                <a:latin typeface="Cambria Math" panose="02040503050406030204" pitchFamily="18" charset="0"/>
                <a:ea typeface="Cambria Math" panose="02040503050406030204" pitchFamily="18" charset="0"/>
              </a:rPr>
              <a:t>PULSE OXIMETER AND COVID PANDEMIC:</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AC84131-D6D8-4277-9E98-7AC01C5DD2FC}"/>
              </a:ext>
            </a:extLst>
          </p:cNvPr>
          <p:cNvSpPr>
            <a:spLocks noGrp="1"/>
          </p:cNvSpPr>
          <p:nvPr>
            <p:ph idx="1"/>
          </p:nvPr>
        </p:nvSpPr>
        <p:spPr>
          <a:xfrm>
            <a:off x="541538" y="772356"/>
            <a:ext cx="11132598" cy="6085643"/>
          </a:xfrm>
        </p:spPr>
        <p:txBody>
          <a:bodyPr/>
          <a:lstStyle/>
          <a:p>
            <a:pPr marL="0" indent="0">
              <a:buNone/>
            </a:pPr>
            <a:r>
              <a:rPr lang="en-US" dirty="0">
                <a:latin typeface="Cambria Math" panose="02040503050406030204" pitchFamily="18" charset="0"/>
                <a:ea typeface="Cambria Math" panose="02040503050406030204" pitchFamily="18" charset="0"/>
              </a:rPr>
              <a:t>    </a:t>
            </a:r>
          </a:p>
          <a:p>
            <a:pPr marL="0" indent="0">
              <a:buNone/>
            </a:pPr>
            <a:r>
              <a:rPr lang="en-US" dirty="0">
                <a:latin typeface="Cambria Math" panose="02040503050406030204" pitchFamily="18" charset="0"/>
                <a:ea typeface="Cambria Math" panose="02040503050406030204" pitchFamily="18" charset="0"/>
              </a:rPr>
              <a:t>  </a:t>
            </a:r>
            <a:r>
              <a:rPr lang="en-IN" dirty="0">
                <a:solidFill>
                  <a:srgbClr val="000000"/>
                </a:solidFill>
                <a:latin typeface="Cambria Math" panose="02040503050406030204" pitchFamily="18" charset="0"/>
                <a:ea typeface="Cambria Math" panose="02040503050406030204" pitchFamily="18" charset="0"/>
              </a:rPr>
              <a:t>EARLY DETECTION OF</a:t>
            </a:r>
            <a:r>
              <a:rPr lang="en-IN" b="1" i="0" dirty="0">
                <a:solidFill>
                  <a:srgbClr val="000000"/>
                </a:solidFill>
                <a:effectLst/>
                <a:latin typeface="Arial" panose="020B0604020202020204" pitchFamily="34" charset="0"/>
              </a:rPr>
              <a:t> COVID-19:</a:t>
            </a:r>
          </a:p>
          <a:p>
            <a:pPr marL="0" indent="0">
              <a:buNone/>
            </a:pPr>
            <a:endParaRPr lang="en-US" dirty="0">
              <a:solidFill>
                <a:srgbClr val="202122"/>
              </a:solidFill>
              <a:latin typeface="Arial" panose="020B0604020202020204" pitchFamily="34" charset="0"/>
            </a:endParaRPr>
          </a:p>
          <a:p>
            <a:pPr>
              <a:buFont typeface="Wingdings" panose="05000000000000000000" pitchFamily="2" charset="2"/>
              <a:buChar char="Ø"/>
            </a:pPr>
            <a:r>
              <a:rPr lang="en-US" b="0" i="0" dirty="0">
                <a:solidFill>
                  <a:srgbClr val="202122"/>
                </a:solidFill>
                <a:effectLst/>
                <a:latin typeface="Arial" panose="020B0604020202020204" pitchFamily="34" charset="0"/>
              </a:rPr>
              <a:t>     Pulse oximeter are used to help with the early detection of </a:t>
            </a:r>
            <a:r>
              <a:rPr lang="en-US" b="1" dirty="0">
                <a:latin typeface="Arial" panose="020B0604020202020204" pitchFamily="34" charset="0"/>
              </a:rPr>
              <a:t>COVID-19</a:t>
            </a:r>
            <a:r>
              <a:rPr lang="en-US" b="0" i="0" dirty="0">
                <a:solidFill>
                  <a:srgbClr val="202122"/>
                </a:solidFill>
                <a:effectLst/>
                <a:latin typeface="Arial" panose="020B0604020202020204" pitchFamily="34" charset="0"/>
              </a:rPr>
              <a:t> infections, which may cause initially unnoticeable low arterial oxygen saturation and hypoxia. </a:t>
            </a:r>
            <a:r>
              <a:rPr lang="en-US" b="0" i="1" dirty="0">
                <a:solidFill>
                  <a:srgbClr val="202122"/>
                </a:solidFill>
                <a:effectLst/>
                <a:latin typeface="Arial" panose="020B0604020202020204" pitchFamily="34" charset="0"/>
              </a:rPr>
              <a:t>The New York Times</a:t>
            </a:r>
            <a:r>
              <a:rPr lang="en-US" b="0" i="0" dirty="0">
                <a:solidFill>
                  <a:srgbClr val="202122"/>
                </a:solidFill>
                <a:effectLst/>
                <a:latin typeface="Arial" panose="020B0604020202020204" pitchFamily="34" charset="0"/>
              </a:rPr>
              <a:t> reported that "health officials are divided on whether home monitoring with a pulse oximeter should be recommended on a widespread basis during Covid-19. Studies of reliability show mixed results, and there’s little guidance on how to choose one. But many doctors are advising patients to get one, making it the go-to gadget of the pandemic.</a:t>
            </a:r>
            <a:endParaRPr lang="en-IN" dirty="0">
              <a:ea typeface="Cambria Math" panose="02040503050406030204" pitchFamily="18" charset="0"/>
            </a:endParaRPr>
          </a:p>
        </p:txBody>
      </p:sp>
    </p:spTree>
    <p:extLst>
      <p:ext uri="{BB962C8B-B14F-4D97-AF65-F5344CB8AC3E}">
        <p14:creationId xmlns:p14="http://schemas.microsoft.com/office/powerpoint/2010/main" val="251255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84131-D6D8-4277-9E98-7AC01C5DD2FC}"/>
              </a:ext>
            </a:extLst>
          </p:cNvPr>
          <p:cNvSpPr>
            <a:spLocks noGrp="1"/>
          </p:cNvSpPr>
          <p:nvPr>
            <p:ph idx="1"/>
          </p:nvPr>
        </p:nvSpPr>
        <p:spPr>
          <a:xfrm>
            <a:off x="541538" y="0"/>
            <a:ext cx="11088210" cy="6858000"/>
          </a:xfrm>
        </p:spPr>
        <p:txBody>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Due to changes in blood volumes in the skin, a </a:t>
            </a:r>
            <a:r>
              <a:rPr lang="en-US" dirty="0" err="1"/>
              <a:t>plethysmographic</a:t>
            </a:r>
            <a:r>
              <a:rPr lang="en-US" dirty="0"/>
              <a:t> variation can be seen in the light signal received (transmittance) by the sensor on an oximeter. The variation can be described as a periodic function, which in turn can be split into a DC component (the peak value)[a] and an AC component (peak minus trough).[57] The ratio of the AC component to the DC component, expressed as a percentage, is known as the (peripheral) perfusion index (Pi) for a pulse, and typically has a range of 0.02% to 20%.[58] An earlier measurement called the pulse oximetry </a:t>
            </a:r>
            <a:r>
              <a:rPr lang="en-US" dirty="0" err="1"/>
              <a:t>plethysmographic</a:t>
            </a:r>
            <a:r>
              <a:rPr lang="en-US" dirty="0"/>
              <a:t> (POP) only measures the "AC" component, and is derived manually from monitor pixels.</a:t>
            </a:r>
          </a:p>
          <a:p>
            <a:pPr>
              <a:buFont typeface="Wingdings" panose="05000000000000000000" pitchFamily="2" charset="2"/>
              <a:buChar char="Ø"/>
            </a:pPr>
            <a:endParaRPr lang="en-US" dirty="0"/>
          </a:p>
          <a:p>
            <a:pPr marL="0" indent="0">
              <a:buNone/>
            </a:pPr>
            <a:r>
              <a:rPr lang="en-US" dirty="0"/>
              <a:t>                </a:t>
            </a:r>
            <a:r>
              <a:rPr lang="en-US" b="1" dirty="0"/>
              <a:t>This situation gave us the idea of making this project. </a:t>
            </a:r>
            <a:endParaRPr lang="en-IN" b="1" dirty="0"/>
          </a:p>
        </p:txBody>
      </p:sp>
    </p:spTree>
    <p:extLst>
      <p:ext uri="{BB962C8B-B14F-4D97-AF65-F5344CB8AC3E}">
        <p14:creationId xmlns:p14="http://schemas.microsoft.com/office/powerpoint/2010/main" val="34057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C45C-9EC9-4915-B780-F86FCB6A0423}"/>
              </a:ext>
            </a:extLst>
          </p:cNvPr>
          <p:cNvSpPr>
            <a:spLocks noGrp="1"/>
          </p:cNvSpPr>
          <p:nvPr>
            <p:ph type="title"/>
          </p:nvPr>
        </p:nvSpPr>
        <p:spPr>
          <a:xfrm>
            <a:off x="0" y="18255"/>
            <a:ext cx="12192000" cy="917690"/>
          </a:xfrm>
        </p:spPr>
        <p:txBody>
          <a:bodyPr/>
          <a:lstStyle/>
          <a:p>
            <a:r>
              <a:rPr lang="en-US" dirty="0">
                <a:solidFill>
                  <a:schemeClr val="accent2">
                    <a:lumMod val="75000"/>
                  </a:schemeClr>
                </a:solidFill>
                <a:latin typeface="Cambria Math" panose="02040503050406030204" pitchFamily="18" charset="0"/>
                <a:ea typeface="Cambria Math" panose="02040503050406030204" pitchFamily="18" charset="0"/>
              </a:rPr>
              <a:t>       WORKING MODEL OF PULSE OXIMETER:</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pic>
        <p:nvPicPr>
          <p:cNvPr id="5" name="Content Placeholder 4">
            <a:extLst>
              <a:ext uri="{FF2B5EF4-FFF2-40B4-BE49-F238E27FC236}">
                <a16:creationId xmlns:a16="http://schemas.microsoft.com/office/drawing/2014/main" id="{68353CAE-7178-4E45-A9ED-E4D33241D2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025"/>
          <a:stretch/>
        </p:blipFill>
        <p:spPr>
          <a:xfrm>
            <a:off x="1577870" y="1337352"/>
            <a:ext cx="9036259" cy="5014120"/>
          </a:xfrm>
          <a:ln w="38100">
            <a:solidFill>
              <a:schemeClr val="tx1"/>
            </a:solidFill>
          </a:ln>
        </p:spPr>
      </p:pic>
    </p:spTree>
    <p:extLst>
      <p:ext uri="{BB962C8B-B14F-4D97-AF65-F5344CB8AC3E}">
        <p14:creationId xmlns:p14="http://schemas.microsoft.com/office/powerpoint/2010/main" val="37270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C45C-9EC9-4915-B780-F86FCB6A0423}"/>
              </a:ext>
            </a:extLst>
          </p:cNvPr>
          <p:cNvSpPr>
            <a:spLocks noGrp="1"/>
          </p:cNvSpPr>
          <p:nvPr>
            <p:ph type="title"/>
          </p:nvPr>
        </p:nvSpPr>
        <p:spPr>
          <a:xfrm>
            <a:off x="1246573" y="98794"/>
            <a:ext cx="10515600" cy="762339"/>
          </a:xfrm>
        </p:spPr>
        <p:txBody>
          <a:bodyPr/>
          <a:lstStyle/>
          <a:p>
            <a:r>
              <a:rPr lang="en-US" dirty="0">
                <a:solidFill>
                  <a:schemeClr val="accent2">
                    <a:lumMod val="75000"/>
                  </a:schemeClr>
                </a:solidFill>
                <a:latin typeface="Cambria Math" panose="02040503050406030204" pitchFamily="18" charset="0"/>
                <a:ea typeface="Cambria Math" panose="02040503050406030204" pitchFamily="18" charset="0"/>
              </a:rPr>
              <a:t>CIRCUIT DIAGRAM OF THE MODEL:</a:t>
            </a:r>
            <a:endParaRPr lang="en-IN" dirty="0">
              <a:solidFill>
                <a:schemeClr val="accent2">
                  <a:lumMod val="75000"/>
                </a:schemeClr>
              </a:solidFill>
              <a:latin typeface="Cambria Math" panose="02040503050406030204" pitchFamily="18" charset="0"/>
              <a:ea typeface="Cambria Math" panose="02040503050406030204" pitchFamily="18" charset="0"/>
            </a:endParaRPr>
          </a:p>
        </p:txBody>
      </p:sp>
      <p:pic>
        <p:nvPicPr>
          <p:cNvPr id="4" name="Content Placeholder 3">
            <a:extLst>
              <a:ext uri="{FF2B5EF4-FFF2-40B4-BE49-F238E27FC236}">
                <a16:creationId xmlns:a16="http://schemas.microsoft.com/office/drawing/2014/main" id="{A7EB27BA-30EB-42DA-97EF-0CF5EC0B153A}"/>
              </a:ext>
            </a:extLst>
          </p:cNvPr>
          <p:cNvPicPr>
            <a:picLocks noGrp="1" noChangeAspect="1"/>
          </p:cNvPicPr>
          <p:nvPr>
            <p:ph idx="1"/>
          </p:nvPr>
        </p:nvPicPr>
        <p:blipFill>
          <a:blip r:embed="rId2"/>
          <a:stretch>
            <a:fillRect/>
          </a:stretch>
        </p:blipFill>
        <p:spPr>
          <a:xfrm>
            <a:off x="2926671" y="1350213"/>
            <a:ext cx="6338657" cy="4157573"/>
          </a:xfrm>
          <a:prstGeom prst="rect">
            <a:avLst/>
          </a:prstGeom>
          <a:ln w="38100">
            <a:solidFill>
              <a:schemeClr val="tx1"/>
            </a:solidFill>
          </a:ln>
        </p:spPr>
      </p:pic>
    </p:spTree>
    <p:extLst>
      <p:ext uri="{BB962C8B-B14F-4D97-AF65-F5344CB8AC3E}">
        <p14:creationId xmlns:p14="http://schemas.microsoft.com/office/powerpoint/2010/main" val="49204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651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Black</vt:lpstr>
      <vt:lpstr>Calibri</vt:lpstr>
      <vt:lpstr>Calibri Light</vt:lpstr>
      <vt:lpstr>Cambria Math</vt:lpstr>
      <vt:lpstr>Proxima Nova</vt:lpstr>
      <vt:lpstr>Wingdings</vt:lpstr>
      <vt:lpstr>Office Theme</vt:lpstr>
      <vt:lpstr>GURUNANAK INSTITUTE OF TECHNOLOGY</vt:lpstr>
      <vt:lpstr>PowerPoint Presentation</vt:lpstr>
      <vt:lpstr>INTRODUCTION:</vt:lpstr>
      <vt:lpstr>HOW IT WORKS?</vt:lpstr>
      <vt:lpstr>PURPOSE OF USE:</vt:lpstr>
      <vt:lpstr>PULSE OXIMETER AND COVID PANDEMIC:</vt:lpstr>
      <vt:lpstr>PowerPoint Presentation</vt:lpstr>
      <vt:lpstr>       WORKING MODEL OF PULSE OXIMETER:</vt:lpstr>
      <vt:lpstr>CIRCUIT DIAGRAM OF THE MODEL:</vt:lpstr>
      <vt:lpstr>COMPONENTS WE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GURUNANAK INSTITUTE OF TECHNOLOGY</dc:title>
  <dc:creator>Suparna Mondal</dc:creator>
  <cp:lastModifiedBy>Suparna Mondal</cp:lastModifiedBy>
  <cp:revision>20</cp:revision>
  <dcterms:created xsi:type="dcterms:W3CDTF">2021-01-06T13:52:43Z</dcterms:created>
  <dcterms:modified xsi:type="dcterms:W3CDTF">2021-01-06T19:07:15Z</dcterms:modified>
</cp:coreProperties>
</file>