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A9F26-BC69-457F-BEB2-C94692908BC1}" v="6" dt="2025-08-01T10:23:31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276" y="1723314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Power System Fault Detection and Classification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F33F4-52DF-153B-EA60-2470AB6A677D}"/>
              </a:ext>
            </a:extLst>
          </p:cNvPr>
          <p:cNvSpPr txBox="1"/>
          <p:nvPr/>
        </p:nvSpPr>
        <p:spPr>
          <a:xfrm>
            <a:off x="2203122" y="3881930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-Prem Kishor Lode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Name:-Wainganga College of Engineering and Management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Department:-Computer Science and Engineering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IBM Watsonx.ai Documentation.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IEEE Research Papers on Fault Classification in  Power systems.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MATLAB/Simulink Simulation Data for Power Faults.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SCADA and smart grid IoT Monitoring Literature.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55234615-AAB3-8D7B-F4B1-3FA5A01F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426" y="1400073"/>
            <a:ext cx="7502013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8D7AE349-8BC7-886C-8E6D-65230156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2" y="1302026"/>
            <a:ext cx="7443018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with a yellow circle and black text&#10;&#10;AI-generated content may be incorrect.">
            <a:extLst>
              <a:ext uri="{FF2B5EF4-FFF2-40B4-BE49-F238E27FC236}">
                <a16:creationId xmlns:a16="http://schemas.microsoft.com/office/drawing/2014/main" id="{671F790B-4517-97CC-22A4-69883F0B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505" y="1301750"/>
            <a:ext cx="7608989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IN" sz="24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Collect voltage and current phasor measurements  form sensors or PMUs in the power system.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Future Extraction: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Calculate RMS values, phase angles, and symmetrical components (positive, negative, zero sequences).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Watsonx</a:t>
            </a:r>
            <a:r>
              <a:rPr lang="en-IN" sz="1200" b="1" dirty="0">
                <a:latin typeface="Calibri"/>
                <a:ea typeface="+mn-lt"/>
                <a:cs typeface="+mn-lt"/>
              </a:rPr>
              <a:t> AI Model Training: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Train a multi-class classification model to detect :</a:t>
            </a:r>
          </a:p>
          <a:p>
            <a:pPr marL="629920" lvl="1" indent="-305435">
              <a:buFont typeface="Wingdings" panose="05000000000000000000" pitchFamily="2" charset="2"/>
              <a:buChar char="Ø"/>
            </a:pPr>
            <a:r>
              <a:rPr lang="en-IN" sz="1200" b="1" dirty="0">
                <a:latin typeface="Calibri"/>
                <a:ea typeface="+mn-lt"/>
                <a:cs typeface="+mn-lt"/>
              </a:rPr>
              <a:t>Normal Condition</a:t>
            </a:r>
          </a:p>
          <a:p>
            <a:pPr marL="629920" lvl="1" indent="-305435">
              <a:buFont typeface="Wingdings" panose="05000000000000000000" pitchFamily="2" charset="2"/>
              <a:buChar char="Ø"/>
            </a:pPr>
            <a:r>
              <a:rPr lang="en-IN" sz="1200" b="1" dirty="0">
                <a:latin typeface="Calibri"/>
                <a:ea typeface="+mn-lt"/>
                <a:cs typeface="+mn-lt"/>
              </a:rPr>
              <a:t>LG fault</a:t>
            </a:r>
          </a:p>
          <a:p>
            <a:pPr marL="629920" lvl="1" indent="-305435">
              <a:buFont typeface="Wingdings" panose="05000000000000000000" pitchFamily="2" charset="2"/>
              <a:buChar char="Ø"/>
            </a:pPr>
            <a:r>
              <a:rPr lang="en-IN" sz="1200" b="1" dirty="0">
                <a:latin typeface="Calibri"/>
                <a:ea typeface="+mn-lt"/>
                <a:cs typeface="+mn-lt"/>
              </a:rPr>
              <a:t>LL fault</a:t>
            </a:r>
          </a:p>
          <a:p>
            <a:pPr marL="629920" lvl="1" indent="-305435">
              <a:buFont typeface="Wingdings" panose="05000000000000000000" pitchFamily="2" charset="2"/>
              <a:buChar char="Ø"/>
            </a:pPr>
            <a:r>
              <a:rPr lang="en-IN" sz="1200" b="1" dirty="0">
                <a:latin typeface="Calibri"/>
                <a:ea typeface="+mn-lt"/>
                <a:cs typeface="+mn-lt"/>
              </a:rPr>
              <a:t>LLG fault</a:t>
            </a:r>
          </a:p>
          <a:p>
            <a:pPr marL="629920" lvl="1" indent="-305435">
              <a:buFont typeface="Wingdings" panose="05000000000000000000" pitchFamily="2" charset="2"/>
              <a:buChar char="Ø"/>
            </a:pPr>
            <a:r>
              <a:rPr lang="en-IN" sz="1200" b="1" dirty="0">
                <a:latin typeface="Calibri"/>
                <a:ea typeface="+mn-lt"/>
                <a:cs typeface="+mn-lt"/>
              </a:rPr>
              <a:t>LLL fault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Fault Classification: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err="1">
                <a:latin typeface="Calibri"/>
                <a:ea typeface="+mn-lt"/>
                <a:cs typeface="+mn-lt"/>
              </a:rPr>
              <a:t>Watsonx</a:t>
            </a:r>
            <a:r>
              <a:rPr lang="en-IN" sz="1200" b="1" dirty="0">
                <a:latin typeface="Calibri"/>
                <a:ea typeface="+mn-lt"/>
                <a:cs typeface="+mn-lt"/>
              </a:rPr>
              <a:t> AI </a:t>
            </a:r>
            <a:r>
              <a:rPr lang="en-IN" sz="1200" b="1" dirty="0" err="1">
                <a:latin typeface="Calibri"/>
                <a:ea typeface="+mn-lt"/>
                <a:cs typeface="+mn-lt"/>
              </a:rPr>
              <a:t>analyzes</a:t>
            </a:r>
            <a:r>
              <a:rPr lang="en-IN" sz="1200" b="1" dirty="0">
                <a:latin typeface="Calibri"/>
                <a:ea typeface="+mn-lt"/>
                <a:cs typeface="+mn-lt"/>
              </a:rPr>
              <a:t>  real-time data and classifies fault type instantly 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Integration with SCADA/IoT: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Send alerts to operates 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Trigger protective devices for automatic </a:t>
            </a:r>
            <a:r>
              <a:rPr lang="en-IN" sz="1200" b="1">
                <a:latin typeface="Calibri"/>
                <a:ea typeface="+mn-lt"/>
                <a:cs typeface="+mn-lt"/>
              </a:rPr>
              <a:t>fault isolation.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rgbClr val="0F0F0F"/>
                </a:solidFill>
              </a:rPr>
              <a:t>Data Pipeline: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F0F0F"/>
                </a:solidFill>
              </a:rPr>
              <a:t>          Step1-Collect phasor data from PMUs.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F0F0F"/>
                </a:solidFill>
              </a:rPr>
              <a:t>          Step2-Preprocess(normalise , remove noise , label faults).</a:t>
            </a:r>
          </a:p>
          <a:p>
            <a:pPr marL="305435" indent="-305435"/>
            <a:r>
              <a:rPr lang="en-IN" sz="1600" b="1" dirty="0">
                <a:solidFill>
                  <a:srgbClr val="0F0F0F"/>
                </a:solidFill>
              </a:rPr>
              <a:t>Model Workflow : 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F0F0F"/>
                </a:solidFill>
              </a:rPr>
              <a:t>          Training : Use  </a:t>
            </a:r>
            <a:r>
              <a:rPr lang="en-IN" sz="1600" b="1" dirty="0" err="1">
                <a:solidFill>
                  <a:srgbClr val="0F0F0F"/>
                </a:solidFill>
              </a:rPr>
              <a:t>Watsonx</a:t>
            </a:r>
            <a:r>
              <a:rPr lang="en-IN" sz="1600" b="1" dirty="0">
                <a:solidFill>
                  <a:srgbClr val="0F0F0F"/>
                </a:solidFill>
              </a:rPr>
              <a:t>  </a:t>
            </a:r>
            <a:r>
              <a:rPr lang="en-IN" sz="1600" b="1" dirty="0" err="1">
                <a:solidFill>
                  <a:srgbClr val="0F0F0F"/>
                </a:solidFill>
              </a:rPr>
              <a:t>AutoML</a:t>
            </a:r>
            <a:r>
              <a:rPr lang="en-IN" sz="1600" b="1" dirty="0">
                <a:solidFill>
                  <a:srgbClr val="0F0F0F"/>
                </a:solidFill>
              </a:rPr>
              <a:t> for hyperparameter tuning.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F0F0F"/>
                </a:solidFill>
              </a:rPr>
              <a:t>          Validation: Cross-validation with historical faults datasets.</a:t>
            </a:r>
          </a:p>
          <a:p>
            <a:r>
              <a:rPr lang="en-IN" sz="1600" b="1" dirty="0">
                <a:solidFill>
                  <a:srgbClr val="0F0F0F"/>
                </a:solidFill>
              </a:rPr>
              <a:t> Deployment :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F0F0F"/>
                </a:solidFill>
              </a:rPr>
              <a:t>          Edges device for real-time monitoring + cloud for model updates.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994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Algorithm: </a:t>
            </a:r>
            <a:r>
              <a:rPr lang="en-US" sz="1900" dirty="0" err="1"/>
              <a:t>Watsonx</a:t>
            </a:r>
            <a:r>
              <a:rPr lang="en-US" sz="1900" dirty="0"/>
              <a:t> AI Multi-Class Classification</a:t>
            </a:r>
          </a:p>
          <a:p>
            <a:r>
              <a:rPr lang="en-US" sz="1800" dirty="0"/>
              <a:t>Data </a:t>
            </a:r>
            <a:r>
              <a:rPr lang="en-IN" sz="1800" dirty="0"/>
              <a:t>Acquisition: </a:t>
            </a:r>
          </a:p>
          <a:p>
            <a:pPr marL="0" indent="0">
              <a:buNone/>
            </a:pPr>
            <a:r>
              <a:rPr lang="en-IN" sz="1600" dirty="0"/>
              <a:t>          Voltage and current phasors from sensors or PMUs.</a:t>
            </a:r>
          </a:p>
          <a:p>
            <a:r>
              <a:rPr lang="en-IN" sz="1800" dirty="0"/>
              <a:t>Feature Engineering :</a:t>
            </a:r>
          </a:p>
          <a:p>
            <a:pPr marL="0" indent="0">
              <a:buNone/>
            </a:pPr>
            <a:r>
              <a:rPr lang="en-IN" sz="1600" dirty="0"/>
              <a:t>           RMS voltage/current ,phase angles, sequence components.</a:t>
            </a:r>
          </a:p>
          <a:p>
            <a:r>
              <a:rPr lang="en-IN" sz="1800" dirty="0"/>
              <a:t>Model Training in </a:t>
            </a:r>
            <a:r>
              <a:rPr lang="en-IN" sz="1800" dirty="0" err="1"/>
              <a:t>Watsonx</a:t>
            </a:r>
            <a:r>
              <a:rPr lang="en-IN" sz="1800" dirty="0"/>
              <a:t> AI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1600" dirty="0"/>
              <a:t>           Use </a:t>
            </a:r>
            <a:r>
              <a:rPr lang="en-IN" sz="1600" dirty="0" err="1"/>
              <a:t>AutoAI</a:t>
            </a:r>
            <a:r>
              <a:rPr lang="en-IN" sz="1600" dirty="0"/>
              <a:t> or Custom ML Model in Watsonx.ai for multi-class  classification.</a:t>
            </a:r>
          </a:p>
          <a:p>
            <a:pPr marL="0" indent="0">
              <a:buNone/>
            </a:pPr>
            <a:r>
              <a:rPr lang="en-IN" sz="1600" dirty="0"/>
              <a:t>           Classes : Normal ,LG,LL,LLG,LLL.</a:t>
            </a:r>
          </a:p>
          <a:p>
            <a:r>
              <a:rPr lang="en-IN" sz="1800" dirty="0"/>
              <a:t>Model Evaluation 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          Metrics : Accuracy , F1-score,Confusion Matrix.</a:t>
            </a:r>
          </a:p>
          <a:p>
            <a:r>
              <a:rPr lang="en-IN" sz="1800" dirty="0"/>
              <a:t>Deployment:</a:t>
            </a:r>
          </a:p>
          <a:p>
            <a:pPr marL="0" indent="0">
              <a:buNone/>
            </a:pPr>
            <a:r>
              <a:rPr lang="en-IN" sz="1600" dirty="0"/>
              <a:t>           Deploy trained model on Watsonx.ai endpoint.</a:t>
            </a:r>
          </a:p>
          <a:p>
            <a:pPr marL="0" indent="0">
              <a:buNone/>
            </a:pPr>
            <a:r>
              <a:rPr lang="en-IN" sz="1600" dirty="0"/>
              <a:t>           Real-time SCADA/IoT integration for automatic alerting &amp; fault isolation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506AE4-0E8A-3524-0E86-1326977D1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3" y="1301750"/>
            <a:ext cx="10740050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87624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W</a:t>
            </a:r>
            <a:r>
              <a:rPr lang="en-IN" sz="2000" dirty="0" err="1">
                <a:solidFill>
                  <a:srgbClr val="0F0F0F"/>
                </a:solidFill>
                <a:ea typeface="+mn-lt"/>
                <a:cs typeface="+mn-lt"/>
              </a:rPr>
              <a:t>atsonx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  AI-based model successfully classifies different types of faults in the distribution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Enables Fast faults isolation and reduces downtime.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Provides high accuracy and scalability for smart grids.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308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dirty="0"/>
              <a:t>Integrate real-time PMU and SCADA data for instant decision making.</a:t>
            </a:r>
          </a:p>
          <a:p>
            <a:pPr marL="305435" indent="-305435"/>
            <a:r>
              <a:rPr lang="en-US" dirty="0"/>
              <a:t>Add predictive maintenance using AI for future fault prevention.</a:t>
            </a:r>
          </a:p>
          <a:p>
            <a:pPr marL="305435" indent="-305435"/>
            <a:r>
              <a:rPr lang="en-US" dirty="0"/>
              <a:t>Extend to smart grid  and renewable energy monitoring.</a:t>
            </a:r>
          </a:p>
          <a:p>
            <a:pPr marL="305435" indent="-305435"/>
            <a:r>
              <a:rPr lang="en-US" dirty="0"/>
              <a:t>Deploy edge AI models for ultra-low latency fault detection.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elements/1.1/"/>
    <ds:schemaRef ds:uri="http://purl.org/dc/terms/"/>
    <ds:schemaRef ds:uri="9162bd5b-4ed9-4da3-b376-05204580ba3f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0fa2617-96bd-425d-8578-e93563fe37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530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Prem Lode</cp:lastModifiedBy>
  <cp:revision>26</cp:revision>
  <dcterms:created xsi:type="dcterms:W3CDTF">2021-05-26T16:50:10Z</dcterms:created>
  <dcterms:modified xsi:type="dcterms:W3CDTF">2025-08-01T10:45:10Z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