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49" r:id="rId1"/>
  </p:sldMasterIdLst>
  <p:notesMasterIdLst>
    <p:notesMasterId r:id="rId34"/>
  </p:notesMasterIdLst>
  <p:sldIdLst>
    <p:sldId id="260" r:id="rId2"/>
    <p:sldId id="279" r:id="rId3"/>
    <p:sldId id="323" r:id="rId4"/>
    <p:sldId id="313" r:id="rId5"/>
    <p:sldId id="314" r:id="rId6"/>
    <p:sldId id="280" r:id="rId7"/>
    <p:sldId id="281" r:id="rId8"/>
    <p:sldId id="268" r:id="rId9"/>
    <p:sldId id="283" r:id="rId10"/>
    <p:sldId id="286" r:id="rId11"/>
    <p:sldId id="267" r:id="rId12"/>
    <p:sldId id="284" r:id="rId13"/>
    <p:sldId id="282" r:id="rId14"/>
    <p:sldId id="287" r:id="rId15"/>
    <p:sldId id="325" r:id="rId16"/>
    <p:sldId id="270" r:id="rId17"/>
    <p:sldId id="290" r:id="rId18"/>
    <p:sldId id="291" r:id="rId19"/>
    <p:sldId id="266" r:id="rId20"/>
    <p:sldId id="288" r:id="rId21"/>
    <p:sldId id="289" r:id="rId22"/>
    <p:sldId id="269" r:id="rId23"/>
    <p:sldId id="303" r:id="rId24"/>
    <p:sldId id="312" r:id="rId25"/>
    <p:sldId id="302" r:id="rId26"/>
    <p:sldId id="322" r:id="rId27"/>
    <p:sldId id="321" r:id="rId28"/>
    <p:sldId id="275" r:id="rId29"/>
    <p:sldId id="276" r:id="rId30"/>
    <p:sldId id="277" r:id="rId31"/>
    <p:sldId id="278" r:id="rId32"/>
    <p:sldId id="324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1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57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39769E-5987-4ADB-86E9-256D4E87BEE6}" type="datetimeFigureOut">
              <a:rPr lang="en-IN" smtClean="0"/>
              <a:t>03-06-2017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E377D-A3C3-4CB1-8120-226D706DCA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296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E377D-A3C3-4CB1-8120-226D706DCA2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8437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E377D-A3C3-4CB1-8120-226D706DCA2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09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E377D-A3C3-4CB1-8120-226D706DCA2D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699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4" y="2514601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4" y="4777380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9BEB1-DB86-4C22-81AE-4781DCAA5E2E}" type="datetime4">
              <a:rPr lang="en-US" smtClean="0">
                <a:solidFill>
                  <a:srgbClr val="D2533C"/>
                </a:solidFill>
              </a:rPr>
              <a:t>June 3, 2017</a:t>
            </a:fld>
            <a:endParaRPr lang="en-US">
              <a:solidFill>
                <a:srgbClr val="D253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2533C"/>
              </a:solidFill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1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4529541"/>
            <a:ext cx="779767" cy="365125"/>
          </a:xfrm>
        </p:spPr>
        <p:txBody>
          <a:bodyPr/>
          <a:lstStyle/>
          <a:p>
            <a:fld id="{587FF861-0692-4C02-AB0E-EA68AC086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45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3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11"/>
            <a:fld id="{3B83BDE5-4AAD-4358-9648-EEA777C14061}" type="datetime4">
              <a:rPr lang="en-US" smtClean="0">
                <a:solidFill>
                  <a:srgbClr val="D2533C"/>
                </a:solidFill>
              </a:rPr>
              <a:pPr defTabSz="914411"/>
              <a:t>June 3, 2017</a:t>
            </a:fld>
            <a:endParaRPr lang="en-US">
              <a:solidFill>
                <a:srgbClr val="D253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11"/>
            <a:endParaRPr lang="en-US">
              <a:solidFill>
                <a:srgbClr val="D2533C"/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3178176"/>
            <a:ext cx="1588526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3244140"/>
            <a:ext cx="779767" cy="365125"/>
          </a:xfrm>
        </p:spPr>
        <p:txBody>
          <a:bodyPr/>
          <a:lstStyle/>
          <a:p>
            <a:pPr defTabSz="914411"/>
            <a:fld id="{587FF861-0692-4C02-AB0E-EA68AC086C3D}" type="slidenum">
              <a:rPr lang="en-US" smtClean="0"/>
              <a:pPr defTabSz="914411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116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51" y="609601"/>
            <a:ext cx="8393925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1" y="3505200"/>
            <a:ext cx="7536555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6" indent="0">
              <a:buFontTx/>
              <a:buNone/>
              <a:defRPr/>
            </a:lvl2pPr>
            <a:lvl3pPr marL="914411" indent="0">
              <a:buFontTx/>
              <a:buNone/>
              <a:defRPr/>
            </a:lvl3pPr>
            <a:lvl4pPr marL="1371617" indent="0">
              <a:buFontTx/>
              <a:buNone/>
              <a:defRPr/>
            </a:lvl4pPr>
            <a:lvl5pPr marL="1828823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3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11"/>
            <a:fld id="{3807918C-7394-432B-A294-076C4A411722}" type="datetime4">
              <a:rPr lang="en-US" smtClean="0">
                <a:solidFill>
                  <a:srgbClr val="D2533C"/>
                </a:solidFill>
              </a:rPr>
              <a:pPr defTabSz="914411"/>
              <a:t>June 3, 2017</a:t>
            </a:fld>
            <a:endParaRPr lang="en-US">
              <a:solidFill>
                <a:srgbClr val="D253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11"/>
            <a:endParaRPr lang="en-US">
              <a:solidFill>
                <a:srgbClr val="D2533C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8" y="3178176"/>
            <a:ext cx="1588526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3244140"/>
            <a:ext cx="779767" cy="365125"/>
          </a:xfrm>
        </p:spPr>
        <p:txBody>
          <a:bodyPr/>
          <a:lstStyle/>
          <a:p>
            <a:pPr defTabSz="914411"/>
            <a:fld id="{587FF861-0692-4C02-AB0E-EA68AC086C3D}" type="slidenum">
              <a:rPr lang="en-US" smtClean="0"/>
              <a:pPr defTabSz="914411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1114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1"/>
            <a:ext cx="8915401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1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11"/>
            <a:fld id="{2CBACB13-BC93-47A4-BA79-9089091CED75}" type="datetime4">
              <a:rPr lang="en-US" smtClean="0">
                <a:solidFill>
                  <a:srgbClr val="D2533C"/>
                </a:solidFill>
              </a:rPr>
              <a:pPr defTabSz="914411"/>
              <a:t>June 3, 2017</a:t>
            </a:fld>
            <a:endParaRPr lang="en-US">
              <a:solidFill>
                <a:srgbClr val="D2533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11"/>
            <a:endParaRPr lang="en-US">
              <a:solidFill>
                <a:srgbClr val="D2533C"/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4911726"/>
            <a:ext cx="1588526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4" y="4983088"/>
            <a:ext cx="779767" cy="365125"/>
          </a:xfrm>
        </p:spPr>
        <p:txBody>
          <a:bodyPr/>
          <a:lstStyle/>
          <a:p>
            <a:pPr defTabSz="914411"/>
            <a:fld id="{587FF861-0692-4C02-AB0E-EA68AC086C3D}" type="slidenum">
              <a:rPr lang="en-US" smtClean="0"/>
              <a:pPr defTabSz="914411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2004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51" y="609601"/>
            <a:ext cx="8393925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3" y="4343400"/>
            <a:ext cx="8915401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6" indent="0">
              <a:buFontTx/>
              <a:buNone/>
              <a:defRPr/>
            </a:lvl2pPr>
            <a:lvl3pPr marL="914411" indent="0">
              <a:buFontTx/>
              <a:buNone/>
              <a:defRPr/>
            </a:lvl3pPr>
            <a:lvl4pPr marL="1371617" indent="0">
              <a:buFontTx/>
              <a:buNone/>
              <a:defRPr/>
            </a:lvl4pPr>
            <a:lvl5pPr marL="1828823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1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11"/>
            <a:fld id="{A557DBEC-F9B2-4607-8D67-A888EB1C0C9F}" type="datetime4">
              <a:rPr lang="en-US" smtClean="0">
                <a:solidFill>
                  <a:srgbClr val="D2533C"/>
                </a:solidFill>
              </a:rPr>
              <a:pPr defTabSz="914411"/>
              <a:t>June 3, 2017</a:t>
            </a:fld>
            <a:endParaRPr lang="en-US">
              <a:solidFill>
                <a:srgbClr val="D2533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11"/>
            <a:endParaRPr lang="en-US">
              <a:solidFill>
                <a:srgbClr val="D2533C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8" y="4911726"/>
            <a:ext cx="1588526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4" y="4983088"/>
            <a:ext cx="779767" cy="365125"/>
          </a:xfrm>
        </p:spPr>
        <p:txBody>
          <a:bodyPr/>
          <a:lstStyle/>
          <a:p>
            <a:pPr defTabSz="914411"/>
            <a:fld id="{587FF861-0692-4C02-AB0E-EA68AC086C3D}" type="slidenum">
              <a:rPr lang="en-US" smtClean="0"/>
              <a:pPr defTabSz="914411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44285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3" y="4343400"/>
            <a:ext cx="8915401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6" indent="0">
              <a:buFontTx/>
              <a:buNone/>
              <a:defRPr/>
            </a:lvl2pPr>
            <a:lvl3pPr marL="914411" indent="0">
              <a:buFontTx/>
              <a:buNone/>
              <a:defRPr/>
            </a:lvl3pPr>
            <a:lvl4pPr marL="1371617" indent="0">
              <a:buFontTx/>
              <a:buNone/>
              <a:defRPr/>
            </a:lvl4pPr>
            <a:lvl5pPr marL="1828823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1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11"/>
            <a:fld id="{DC017F9B-9C50-4644-AEE0-9325D8D52588}" type="datetime4">
              <a:rPr lang="en-US" smtClean="0">
                <a:solidFill>
                  <a:srgbClr val="D2533C"/>
                </a:solidFill>
              </a:rPr>
              <a:pPr defTabSz="914411"/>
              <a:t>June 3, 2017</a:t>
            </a:fld>
            <a:endParaRPr lang="en-US">
              <a:solidFill>
                <a:srgbClr val="D2533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11"/>
            <a:endParaRPr lang="en-US">
              <a:solidFill>
                <a:srgbClr val="D2533C"/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4911726"/>
            <a:ext cx="1588526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4" y="4983088"/>
            <a:ext cx="779767" cy="365125"/>
          </a:xfrm>
        </p:spPr>
        <p:txBody>
          <a:bodyPr/>
          <a:lstStyle/>
          <a:p>
            <a:pPr defTabSz="914411"/>
            <a:fld id="{587FF861-0692-4C02-AB0E-EA68AC086C3D}" type="slidenum">
              <a:rPr lang="en-US" smtClean="0"/>
              <a:pPr defTabSz="914411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0592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613F0-AA49-4ED1-9803-508F7C02A2DD}" type="datetime4">
              <a:rPr lang="en-US" smtClean="0">
                <a:solidFill>
                  <a:srgbClr val="D2533C"/>
                </a:solidFill>
              </a:rPr>
              <a:t>June 3, 2017</a:t>
            </a:fld>
            <a:endParaRPr lang="en-US">
              <a:solidFill>
                <a:srgbClr val="D253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2533C"/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8" y="714376"/>
            <a:ext cx="1588526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FF861-0692-4C02-AB0E-EA68AC086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56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6"/>
            <a:ext cx="220760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3" y="627406"/>
            <a:ext cx="6477001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10259-BE51-474B-91F7-4F3D784C5D98}" type="datetime4">
              <a:rPr lang="en-US" smtClean="0">
                <a:solidFill>
                  <a:srgbClr val="D2533C"/>
                </a:solidFill>
              </a:rPr>
              <a:t>June 3, 2017</a:t>
            </a:fld>
            <a:endParaRPr lang="en-US">
              <a:solidFill>
                <a:srgbClr val="D253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2533C"/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8" y="714376"/>
            <a:ext cx="1588526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FF861-0692-4C02-AB0E-EA68AC086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127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3" y="2133600"/>
            <a:ext cx="8915401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022EE-E222-42B1-842F-6624AB8959C3}" type="datetime4">
              <a:rPr lang="en-US" smtClean="0">
                <a:solidFill>
                  <a:srgbClr val="D2533C"/>
                </a:solidFill>
              </a:rPr>
              <a:t>June 3, 2017</a:t>
            </a:fld>
            <a:endParaRPr lang="en-US">
              <a:solidFill>
                <a:srgbClr val="D253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2533C"/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8" y="714376"/>
            <a:ext cx="1588526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FF861-0692-4C02-AB0E-EA68AC086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09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3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F71A-5552-4D0C-BB46-930110BDFA9A}" type="datetime4">
              <a:rPr lang="en-US" smtClean="0">
                <a:solidFill>
                  <a:srgbClr val="F3F2DC"/>
                </a:solidFill>
              </a:rPr>
              <a:t>June 3, 2017</a:t>
            </a:fld>
            <a:endParaRPr lang="en-US">
              <a:solidFill>
                <a:srgbClr val="F3F2D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3F2DC"/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3178176"/>
            <a:ext cx="1588526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3244140"/>
            <a:ext cx="779767" cy="365125"/>
          </a:xfrm>
        </p:spPr>
        <p:txBody>
          <a:bodyPr/>
          <a:lstStyle/>
          <a:p>
            <a:fld id="{587FF861-0692-4C02-AB0E-EA68AC086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09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3" y="2133600"/>
            <a:ext cx="4313865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8" y="2126222"/>
            <a:ext cx="4313865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AFC74-4A52-4148-AF6E-FA516ABB1131}" type="datetime4">
              <a:rPr lang="en-US" smtClean="0">
                <a:solidFill>
                  <a:srgbClr val="D2533C"/>
                </a:solidFill>
              </a:rPr>
              <a:t>June 3, 2017</a:t>
            </a:fld>
            <a:endParaRPr lang="en-US">
              <a:solidFill>
                <a:srgbClr val="D2533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2533C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8" y="714376"/>
            <a:ext cx="1588526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787783"/>
            <a:ext cx="779767" cy="365125"/>
          </a:xfrm>
        </p:spPr>
        <p:txBody>
          <a:bodyPr/>
          <a:lstStyle/>
          <a:p>
            <a:fld id="{587FF861-0692-4C02-AB0E-EA68AC086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1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4" y="2548966"/>
            <a:ext cx="4342892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6" y="2545739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7EFC6-673A-4768-BACF-CB997B764873}" type="datetime4">
              <a:rPr lang="en-US" smtClean="0">
                <a:solidFill>
                  <a:srgbClr val="D2533C"/>
                </a:solidFill>
              </a:rPr>
              <a:t>June 3, 2017</a:t>
            </a:fld>
            <a:endParaRPr lang="en-US">
              <a:solidFill>
                <a:srgbClr val="D2533C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2533C"/>
              </a:solidFill>
            </a:endParaRP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8" y="714376"/>
            <a:ext cx="1588526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787783"/>
            <a:ext cx="779767" cy="365125"/>
          </a:xfrm>
        </p:spPr>
        <p:txBody>
          <a:bodyPr/>
          <a:lstStyle/>
          <a:p>
            <a:fld id="{587FF861-0692-4C02-AB0E-EA68AC086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1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FFF5-ADC5-4037-B6E8-607E55AD8542}" type="datetime4">
              <a:rPr lang="en-US" smtClean="0">
                <a:solidFill>
                  <a:srgbClr val="D2533C"/>
                </a:solidFill>
              </a:rPr>
              <a:t>June 3, 2017</a:t>
            </a:fld>
            <a:endParaRPr lang="en-US">
              <a:solidFill>
                <a:srgbClr val="D2533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2533C"/>
              </a:solidFill>
            </a:endParaRP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8" y="714376"/>
            <a:ext cx="1588526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FF861-0692-4C02-AB0E-EA68AC086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15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5F11-56C2-486D-ADC4-EE215D1033DE}" type="datetime4">
              <a:rPr lang="en-US" smtClean="0">
                <a:solidFill>
                  <a:srgbClr val="D2533C"/>
                </a:solidFill>
              </a:rPr>
              <a:t>June 3, 2017</a:t>
            </a:fld>
            <a:endParaRPr lang="en-US">
              <a:solidFill>
                <a:srgbClr val="D2533C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2533C"/>
              </a:solidFill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8" y="714376"/>
            <a:ext cx="1588526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FF861-0692-4C02-AB0E-EA68AC086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85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46088"/>
            <a:ext cx="3505198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9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1598613"/>
            <a:ext cx="3505198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6" indent="0">
              <a:buNone/>
              <a:defRPr sz="1200"/>
            </a:lvl2pPr>
            <a:lvl3pPr marL="914411" indent="0">
              <a:buNone/>
              <a:defRPr sz="1000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C495E-5754-4249-B07E-6F77BBFF8232}" type="datetime4">
              <a:rPr lang="en-US" smtClean="0">
                <a:solidFill>
                  <a:srgbClr val="D2533C"/>
                </a:solidFill>
              </a:rPr>
              <a:t>June 3, 2017</a:t>
            </a:fld>
            <a:endParaRPr lang="en-US">
              <a:solidFill>
                <a:srgbClr val="D2533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2533C"/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714376"/>
            <a:ext cx="1588526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FF861-0692-4C02-AB0E-EA68AC086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132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1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3" y="634965"/>
            <a:ext cx="8915401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6" indent="0">
              <a:buNone/>
              <a:defRPr sz="1600"/>
            </a:lvl2pPr>
            <a:lvl3pPr marL="914411" indent="0">
              <a:buNone/>
              <a:defRPr sz="1600"/>
            </a:lvl3pPr>
            <a:lvl4pPr marL="1371617" indent="0">
              <a:buNone/>
              <a:defRPr sz="1600"/>
            </a:lvl4pPr>
            <a:lvl5pPr marL="1828823" indent="0">
              <a:buNone/>
              <a:defRPr sz="1600"/>
            </a:lvl5pPr>
            <a:lvl6pPr marL="2286029" indent="0">
              <a:buNone/>
              <a:defRPr sz="1600"/>
            </a:lvl6pPr>
            <a:lvl7pPr marL="2743234" indent="0">
              <a:buNone/>
              <a:defRPr sz="1600"/>
            </a:lvl7pPr>
            <a:lvl8pPr marL="3200440" indent="0">
              <a:buNone/>
              <a:defRPr sz="1600"/>
            </a:lvl8pPr>
            <a:lvl9pPr marL="3657646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1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6" indent="0">
              <a:buNone/>
              <a:defRPr sz="1200"/>
            </a:lvl2pPr>
            <a:lvl3pPr marL="914411" indent="0">
              <a:buNone/>
              <a:defRPr sz="1000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6FFD-66B7-4EA4-80C1-236C57929ADA}" type="datetime4">
              <a:rPr lang="en-US" smtClean="0">
                <a:solidFill>
                  <a:srgbClr val="D2533C"/>
                </a:solidFill>
              </a:rPr>
              <a:t>June 3, 2017</a:t>
            </a:fld>
            <a:endParaRPr lang="en-US">
              <a:solidFill>
                <a:srgbClr val="D2533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2533C"/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4911726"/>
            <a:ext cx="1588526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4" y="4983088"/>
            <a:ext cx="779767" cy="365125"/>
          </a:xfrm>
        </p:spPr>
        <p:txBody>
          <a:bodyPr/>
          <a:lstStyle/>
          <a:p>
            <a:fld id="{587FF861-0692-4C02-AB0E-EA68AC086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61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2" y="-785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3" y="2133600"/>
            <a:ext cx="8915401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11"/>
            <a:fld id="{6C92153E-E8EC-444D-947C-9EF9769392B1}" type="datetime4">
              <a:rPr lang="en-US" smtClean="0">
                <a:solidFill>
                  <a:srgbClr val="D2533C"/>
                </a:solidFill>
              </a:rPr>
              <a:pPr defTabSz="914411"/>
              <a:t>June 3, 2017</a:t>
            </a:fld>
            <a:endParaRPr lang="en-US">
              <a:solidFill>
                <a:srgbClr val="D253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3" y="6135809"/>
            <a:ext cx="76199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11"/>
            <a:endParaRPr lang="en-US">
              <a:solidFill>
                <a:srgbClr val="D2533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4" y="787783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defTabSz="914411"/>
            <a:fld id="{587FF861-0692-4C02-AB0E-EA68AC086C3D}" type="slidenum">
              <a:rPr lang="en-US" smtClean="0"/>
              <a:pPr defTabSz="914411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605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</p:sldLayoutIdLst>
  <p:hf hdr="0" ftr="0"/>
  <p:txStyles>
    <p:titleStyle>
      <a:lvl1pPr algn="l" defTabSz="457206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5" indent="-342905" algn="l" defTabSz="457206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60" indent="-285753" algn="l" defTabSz="457206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14" indent="-228603" algn="l" defTabSz="457206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20" indent="-228603" algn="l" defTabSz="457206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26" indent="-228603" algn="l" defTabSz="457206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32" indent="-228603" algn="l" defTabSz="457206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37" indent="-228603" algn="l" defTabSz="457206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43" indent="-228603" algn="l" defTabSz="457206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48" indent="-228603" algn="l" defTabSz="457206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QR_Code_MM.docx" TargetMode="External"/><Relationship Id="rId2" Type="http://schemas.openxmlformats.org/officeDocument/2006/relationships/hyperlink" Target="Recommendation_Mathematical_Model.doc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ouseKeeping_MM.docx" TargetMode="External"/><Relationship Id="rId4" Type="http://schemas.openxmlformats.org/officeDocument/2006/relationships/hyperlink" Target="Security_MM.docx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ER_Dgm.jpg" TargetMode="External"/><Relationship Id="rId2" Type="http://schemas.openxmlformats.org/officeDocument/2006/relationships/hyperlink" Target="Class_Diagram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Deployment_Drgm.jpg" TargetMode="External"/><Relationship Id="rId5" Type="http://schemas.openxmlformats.org/officeDocument/2006/relationships/hyperlink" Target="State_Drgm.jpg" TargetMode="External"/><Relationship Id="rId4" Type="http://schemas.openxmlformats.org/officeDocument/2006/relationships/hyperlink" Target="UseCase_drgm.jpg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IDEA%20MATRIX.docx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40"/>
          <p:cNvSpPr txBox="1">
            <a:spLocks/>
          </p:cNvSpPr>
          <p:nvPr/>
        </p:nvSpPr>
        <p:spPr>
          <a:xfrm>
            <a:off x="1311580" y="2032184"/>
            <a:ext cx="10227145" cy="17267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IN" sz="2400" b="1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Personalised </a:t>
            </a:r>
            <a:r>
              <a:rPr lang="en-IN" sz="2400" b="1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Product Recommendation System using Hybrid Approach Based on Content Based and Collaborative filtering.</a:t>
            </a:r>
          </a:p>
        </p:txBody>
      </p:sp>
      <p:sp>
        <p:nvSpPr>
          <p:cNvPr id="12" name="Subtitle 39"/>
          <p:cNvSpPr txBox="1">
            <a:spLocks/>
          </p:cNvSpPr>
          <p:nvPr/>
        </p:nvSpPr>
        <p:spPr>
          <a:xfrm>
            <a:off x="8746672" y="4496221"/>
            <a:ext cx="8165352" cy="2714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60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Presented By :</a:t>
            </a:r>
          </a:p>
          <a:p>
            <a:pPr algn="just"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Patil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Amit A.</a:t>
            </a:r>
          </a:p>
          <a:p>
            <a:pPr algn="just"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Kothari Shubham V.</a:t>
            </a:r>
          </a:p>
          <a:p>
            <a:pPr algn="just"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Kove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Ajinkya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M.</a:t>
            </a:r>
          </a:p>
          <a:p>
            <a:pPr algn="just"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Salwade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Shweta M.</a:t>
            </a:r>
          </a:p>
          <a:p>
            <a:pPr algn="just"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Motgi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Prem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P.</a:t>
            </a:r>
          </a:p>
          <a:p>
            <a:pPr algn="just">
              <a:spcBef>
                <a:spcPct val="50000"/>
              </a:spcBef>
            </a:pPr>
            <a:endParaRPr lang="en-US" sz="4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ct val="50000"/>
              </a:spcBef>
            </a:pPr>
            <a:endParaRPr lang="en-US" sz="4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11579" y="5296830"/>
            <a:ext cx="5441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By:	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Prof.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C. A. 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Laulkar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701" y="83285"/>
            <a:ext cx="1434337" cy="96419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850774" y="1109522"/>
            <a:ext cx="7148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Engineering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85541" y="3559958"/>
            <a:ext cx="2776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Number: 54</a:t>
            </a:r>
          </a:p>
        </p:txBody>
      </p:sp>
    </p:spTree>
    <p:extLst>
      <p:ext uri="{BB962C8B-B14F-4D97-AF65-F5344CB8AC3E}">
        <p14:creationId xmlns:p14="http://schemas.microsoft.com/office/powerpoint/2010/main" val="309101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0"/>
          <p:cNvSpPr txBox="1">
            <a:spLocks/>
          </p:cNvSpPr>
          <p:nvPr/>
        </p:nvSpPr>
        <p:spPr>
          <a:xfrm>
            <a:off x="2209800" y="228600"/>
            <a:ext cx="8447314" cy="11974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Authentication algorithm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111823" y="2047495"/>
            <a:ext cx="8958948" cy="43315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089034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b="1" dirty="0" smtClean="0">
                <a:latin typeface="Century Schoolbook" panose="02040604050505020304" pitchFamily="18" charset="0"/>
              </a:rPr>
              <a:t>Broadcasting of MAC-address over the Network (Broadcast to locate servers).</a:t>
            </a:r>
          </a:p>
          <a:p>
            <a:pPr marL="1089034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b="1" dirty="0" smtClean="0">
                <a:latin typeface="Century Schoolbook" panose="02040604050505020304" pitchFamily="18" charset="0"/>
              </a:rPr>
              <a:t>Message exchange ( Hand-shaking protocol )</a:t>
            </a:r>
          </a:p>
          <a:p>
            <a:pPr marL="1882775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b="1" dirty="0" smtClean="0">
                <a:latin typeface="Century Schoolbook" panose="02040604050505020304" pitchFamily="18" charset="0"/>
              </a:rPr>
              <a:t>Request from the source</a:t>
            </a:r>
          </a:p>
          <a:p>
            <a:pPr marL="1882775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b="1" dirty="0" smtClean="0">
                <a:latin typeface="Century Schoolbook" panose="02040604050505020304" pitchFamily="18" charset="0"/>
              </a:rPr>
              <a:t>Reply from destination</a:t>
            </a:r>
          </a:p>
          <a:p>
            <a:pPr marL="1089034" indent="-457200" algn="just">
              <a:lnSpc>
                <a:spcPct val="150000"/>
              </a:lnSpc>
              <a:buAutoNum type="arabicPeriod" startAt="3"/>
            </a:pPr>
            <a:r>
              <a:rPr lang="en-US" sz="1800" b="1" dirty="0" smtClean="0">
                <a:latin typeface="Century Schoolbook" panose="02040604050505020304" pitchFamily="18" charset="0"/>
              </a:rPr>
              <a:t>After request from source, Every other device examines the request.</a:t>
            </a:r>
          </a:p>
          <a:p>
            <a:pPr marL="1089034" indent="-457200" algn="just">
              <a:lnSpc>
                <a:spcPct val="150000"/>
              </a:lnSpc>
              <a:buAutoNum type="arabicPeriod" startAt="3"/>
            </a:pPr>
            <a:r>
              <a:rPr lang="en-US" sz="1800" b="1" dirty="0" smtClean="0">
                <a:latin typeface="Century Schoolbook" panose="02040604050505020304" pitchFamily="18" charset="0"/>
              </a:rPr>
              <a:t>Device whose MAC in the request, unicast the response to source.</a:t>
            </a:r>
          </a:p>
          <a:p>
            <a:pPr marL="631834" algn="just">
              <a:lnSpc>
                <a:spcPct val="150000"/>
              </a:lnSpc>
            </a:pPr>
            <a:endParaRPr lang="en-US" sz="2200" b="1" dirty="0">
              <a:latin typeface="Century Schoolbook" panose="02040604050505020304" pitchFamily="18" charset="0"/>
            </a:endParaRPr>
          </a:p>
          <a:p>
            <a:pPr marL="1077927" indent="-446093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200" b="1" dirty="0">
              <a:latin typeface="Century Schoolbook" panose="02040604050505020304" pitchFamily="18" charset="0"/>
            </a:endParaRPr>
          </a:p>
          <a:p>
            <a:pPr marL="1077927" indent="-446093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200" b="1" dirty="0">
              <a:latin typeface="Century Schoolbook" panose="02040604050505020304" pitchFamily="18" charset="0"/>
            </a:endParaRPr>
          </a:p>
          <a:p>
            <a:pPr marL="631833" algn="just">
              <a:lnSpc>
                <a:spcPct val="150000"/>
              </a:lnSpc>
            </a:pPr>
            <a:endParaRPr lang="en-US" sz="2200" b="1" dirty="0">
              <a:latin typeface="Century Schoolbook" panose="02040604050505020304" pitchFamily="18" charset="0"/>
            </a:endParaRPr>
          </a:p>
          <a:p>
            <a:pPr marL="1077927" indent="-446093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200" b="1" dirty="0">
              <a:latin typeface="Century Schoolbook" panose="02040604050505020304" pitchFamily="18" charset="0"/>
            </a:endParaRPr>
          </a:p>
          <a:p>
            <a:pPr algn="just"/>
            <a:endParaRPr lang="en-IN" sz="2200" b="1" dirty="0">
              <a:latin typeface="Century Schoolbook" panose="020406040505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111823" y="1542506"/>
            <a:ext cx="82296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5187-10DE-47E5-89A7-2D18AB8C32FC}" type="datetime4">
              <a:rPr lang="en-US" smtClean="0">
                <a:solidFill>
                  <a:srgbClr val="D2533C"/>
                </a:solidFill>
              </a:rPr>
              <a:t>June 3, 2017</a:t>
            </a:fld>
            <a:endParaRPr lang="en-US">
              <a:solidFill>
                <a:srgbClr val="D2533C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FF861-0692-4C02-AB0E-EA68AC086C3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98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0"/>
          <p:cNvSpPr txBox="1">
            <a:spLocks/>
          </p:cNvSpPr>
          <p:nvPr/>
        </p:nvSpPr>
        <p:spPr>
          <a:xfrm>
            <a:off x="2209800" y="228600"/>
            <a:ext cx="8447314" cy="11974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QR Code Generator &amp; </a:t>
            </a:r>
            <a:r>
              <a:rPr lang="en-US" sz="4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Decryptor</a:t>
            </a: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111823" y="2047495"/>
            <a:ext cx="8958948" cy="43315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077927" indent="-446093" algn="just">
              <a:lnSpc>
                <a:spcPct val="150000"/>
              </a:lnSpc>
              <a:buFont typeface="+mj-lt"/>
              <a:buAutoNum type="arabicPeriod"/>
            </a:pPr>
            <a:endParaRPr lang="en-US" sz="2200" b="1" dirty="0">
              <a:latin typeface="Century Schoolbook" panose="02040604050505020304" pitchFamily="18" charset="0"/>
            </a:endParaRPr>
          </a:p>
          <a:p>
            <a:pPr marL="1077927" indent="-446093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b="1" dirty="0">
                <a:latin typeface="Century Schoolbook" panose="02040604050505020304" pitchFamily="18" charset="0"/>
              </a:rPr>
              <a:t>Unique Identification</a:t>
            </a:r>
          </a:p>
          <a:p>
            <a:pPr marL="1077927" indent="-446093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b="1" dirty="0" smtClean="0">
                <a:latin typeface="Century Schoolbook" panose="02040604050505020304" pitchFamily="18" charset="0"/>
              </a:rPr>
              <a:t>Need</a:t>
            </a:r>
            <a:endParaRPr lang="en-US" sz="2200" b="1" dirty="0">
              <a:latin typeface="Century Schoolbook" panose="02040604050505020304" pitchFamily="18" charset="0"/>
            </a:endParaRPr>
          </a:p>
          <a:p>
            <a:pPr marL="1077927" indent="-446093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b="1" dirty="0">
                <a:latin typeface="Century Schoolbook" panose="02040604050505020304" pitchFamily="18" charset="0"/>
              </a:rPr>
              <a:t>Device Independent</a:t>
            </a:r>
          </a:p>
          <a:p>
            <a:pPr marL="1077927" indent="-446093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200" b="1" dirty="0">
              <a:latin typeface="Century Schoolbook" panose="02040604050505020304" pitchFamily="18" charset="0"/>
            </a:endParaRPr>
          </a:p>
          <a:p>
            <a:pPr algn="just"/>
            <a:endParaRPr lang="en-IN" sz="2200" b="1" dirty="0">
              <a:latin typeface="Century Schoolbook" panose="020406040505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111823" y="1534886"/>
            <a:ext cx="82296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875E2-21C9-4022-B05F-A399A3E9D57B}" type="datetime4">
              <a:rPr lang="en-US" smtClean="0">
                <a:solidFill>
                  <a:srgbClr val="D2533C"/>
                </a:solidFill>
              </a:rPr>
              <a:t>June 3, 2017</a:t>
            </a:fld>
            <a:endParaRPr lang="en-US">
              <a:solidFill>
                <a:srgbClr val="D2533C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FF861-0692-4C02-AB0E-EA68AC086C3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6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0"/>
          <p:cNvSpPr txBox="1">
            <a:spLocks/>
          </p:cNvSpPr>
          <p:nvPr/>
        </p:nvSpPr>
        <p:spPr>
          <a:xfrm>
            <a:off x="2209800" y="228600"/>
            <a:ext cx="8447314" cy="11974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Structure of QR </a:t>
            </a: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Code 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111823" y="1534886"/>
            <a:ext cx="82296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875E2-21C9-4022-B05F-A399A3E9D57B}" type="datetime4">
              <a:rPr lang="en-US" smtClean="0">
                <a:solidFill>
                  <a:srgbClr val="D2533C"/>
                </a:solidFill>
              </a:rPr>
              <a:t>June 3, 2017</a:t>
            </a:fld>
            <a:endParaRPr lang="en-US">
              <a:solidFill>
                <a:srgbClr val="D2533C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FF861-0692-4C02-AB0E-EA68AC086C3D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43744"/>
            <a:ext cx="6096000" cy="3419475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1616526" y="1984103"/>
            <a:ext cx="8958948" cy="43315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631834" algn="just">
              <a:lnSpc>
                <a:spcPct val="150000"/>
              </a:lnSpc>
            </a:pPr>
            <a:endParaRPr lang="en-US" sz="2200" b="1" dirty="0">
              <a:latin typeface="Century Schoolbook" panose="02040604050505020304" pitchFamily="18" charset="0"/>
            </a:endParaRPr>
          </a:p>
          <a:p>
            <a:pPr marL="1077927" indent="-446093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b="1" dirty="0" smtClean="0">
                <a:latin typeface="Century Schoolbook" panose="02040604050505020304" pitchFamily="18" charset="0"/>
              </a:rPr>
              <a:t>Functional Region</a:t>
            </a:r>
            <a:endParaRPr lang="en-US" sz="2200" b="1" dirty="0">
              <a:latin typeface="Century Schoolbook" panose="02040604050505020304" pitchFamily="18" charset="0"/>
            </a:endParaRPr>
          </a:p>
          <a:p>
            <a:pPr marL="1077927" indent="-446093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b="1" dirty="0" smtClean="0">
                <a:latin typeface="Century Schoolbook" panose="02040604050505020304" pitchFamily="18" charset="0"/>
              </a:rPr>
              <a:t>Encoding Region</a:t>
            </a:r>
          </a:p>
          <a:p>
            <a:pPr marL="1077927" indent="-446093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b="1" dirty="0" smtClean="0">
                <a:latin typeface="Century Schoolbook" panose="02040604050505020304" pitchFamily="18" charset="0"/>
              </a:rPr>
              <a:t>Quiet Zone</a:t>
            </a:r>
            <a:endParaRPr lang="en-US" sz="2200" b="1" dirty="0">
              <a:latin typeface="Century Schoolbook" panose="02040604050505020304" pitchFamily="18" charset="0"/>
            </a:endParaRPr>
          </a:p>
          <a:p>
            <a:pPr marL="1077927" indent="-446093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200" b="1" dirty="0">
              <a:latin typeface="Century Schoolbook" panose="02040604050505020304" pitchFamily="18" charset="0"/>
            </a:endParaRPr>
          </a:p>
          <a:p>
            <a:pPr algn="just"/>
            <a:endParaRPr lang="en-IN" sz="2200" b="1" dirty="0">
              <a:latin typeface="Century Schoolbook" panose="020406040505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82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0"/>
          <p:cNvSpPr txBox="1">
            <a:spLocks/>
          </p:cNvSpPr>
          <p:nvPr/>
        </p:nvSpPr>
        <p:spPr>
          <a:xfrm>
            <a:off x="2209799" y="228600"/>
            <a:ext cx="9165771" cy="11974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QR Code 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Generation </a:t>
            </a: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&amp; 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Decryption 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111823" y="1534886"/>
            <a:ext cx="82296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875E2-21C9-4022-B05F-A399A3E9D57B}" type="datetime4">
              <a:rPr lang="en-US" smtClean="0">
                <a:solidFill>
                  <a:srgbClr val="D2533C"/>
                </a:solidFill>
              </a:rPr>
              <a:t>June 3, 2017</a:t>
            </a:fld>
            <a:endParaRPr lang="en-US">
              <a:solidFill>
                <a:srgbClr val="D2533C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FF861-0692-4C02-AB0E-EA68AC086C3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2111823" y="2047495"/>
            <a:ext cx="8958948" cy="43315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631834" algn="just">
              <a:lnSpc>
                <a:spcPct val="150000"/>
              </a:lnSpc>
            </a:pPr>
            <a:endParaRPr lang="en-US" sz="2200" b="1" dirty="0">
              <a:latin typeface="Century Schoolbook" panose="02040604050505020304" pitchFamily="18" charset="0"/>
            </a:endParaRPr>
          </a:p>
          <a:p>
            <a:pPr marL="1077927" indent="-446093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b="1" dirty="0" smtClean="0">
                <a:latin typeface="Century Schoolbook" panose="02040604050505020304" pitchFamily="18" charset="0"/>
              </a:rPr>
              <a:t>Encoding of QR Code	</a:t>
            </a:r>
          </a:p>
          <a:p>
            <a:pPr marL="1535127" lvl="1" indent="-446093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400" b="1" dirty="0" smtClean="0">
              <a:latin typeface="Century Schoolbook" panose="02040604050505020304" pitchFamily="18" charset="0"/>
            </a:endParaRPr>
          </a:p>
          <a:p>
            <a:pPr marL="974734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b="1" dirty="0" smtClean="0">
                <a:latin typeface="Century Schoolbook" panose="02040604050505020304" pitchFamily="18" charset="0"/>
              </a:rPr>
              <a:t>Gray Scale Conversion</a:t>
            </a:r>
          </a:p>
          <a:p>
            <a:pPr marL="974734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b="1" dirty="0" smtClean="0">
                <a:latin typeface="Century Schoolbook" panose="02040604050505020304" pitchFamily="18" charset="0"/>
              </a:rPr>
              <a:t>Binarization</a:t>
            </a:r>
            <a:endParaRPr lang="en-US" sz="2200" b="1" dirty="0">
              <a:latin typeface="Century Schoolbook" panose="02040604050505020304" pitchFamily="18" charset="0"/>
            </a:endParaRPr>
          </a:p>
          <a:p>
            <a:pPr marL="974734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b="1" dirty="0" smtClean="0">
                <a:latin typeface="Century Schoolbook" panose="02040604050505020304" pitchFamily="18" charset="0"/>
              </a:rPr>
              <a:t>Location and Orientation</a:t>
            </a:r>
            <a:endParaRPr lang="en-US" sz="2200" b="1" dirty="0">
              <a:latin typeface="Century Schoolbook" panose="02040604050505020304" pitchFamily="18" charset="0"/>
            </a:endParaRPr>
          </a:p>
          <a:p>
            <a:pPr marL="1077927" indent="-446093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b="1" dirty="0" smtClean="0">
                <a:latin typeface="Century Schoolbook" panose="02040604050505020304" pitchFamily="18" charset="0"/>
              </a:rPr>
              <a:t>Decoding</a:t>
            </a:r>
            <a:endParaRPr lang="en-US" sz="2200" b="1" dirty="0">
              <a:latin typeface="Century Schoolbook" panose="02040604050505020304" pitchFamily="18" charset="0"/>
            </a:endParaRPr>
          </a:p>
          <a:p>
            <a:pPr marL="1077927" indent="-446093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200" b="1" dirty="0">
              <a:latin typeface="Century Schoolbook" panose="02040604050505020304" pitchFamily="18" charset="0"/>
            </a:endParaRPr>
          </a:p>
          <a:p>
            <a:pPr marL="631833" algn="just">
              <a:lnSpc>
                <a:spcPct val="150000"/>
              </a:lnSpc>
            </a:pPr>
            <a:endParaRPr lang="en-US" sz="2200" b="1" dirty="0">
              <a:latin typeface="Century Schoolbook" panose="02040604050505020304" pitchFamily="18" charset="0"/>
            </a:endParaRPr>
          </a:p>
          <a:p>
            <a:pPr marL="1077927" indent="-446093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200" b="1" dirty="0">
              <a:latin typeface="Century Schoolbook" panose="02040604050505020304" pitchFamily="18" charset="0"/>
            </a:endParaRPr>
          </a:p>
          <a:p>
            <a:pPr algn="just"/>
            <a:endParaRPr lang="en-IN" sz="2200" b="1" dirty="0">
              <a:latin typeface="Century Schoolbook" panose="020406040505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05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0"/>
          <p:cNvSpPr txBox="1">
            <a:spLocks/>
          </p:cNvSpPr>
          <p:nvPr/>
        </p:nvSpPr>
        <p:spPr>
          <a:xfrm>
            <a:off x="1676399" y="228600"/>
            <a:ext cx="9165771" cy="11974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QR Code 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Generation Algorithm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111823" y="1534886"/>
            <a:ext cx="82296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875E2-21C9-4022-B05F-A399A3E9D57B}" type="datetime4">
              <a:rPr lang="en-US" smtClean="0">
                <a:solidFill>
                  <a:srgbClr val="D2533C"/>
                </a:solidFill>
              </a:rPr>
              <a:t>June 3, 2017</a:t>
            </a:fld>
            <a:endParaRPr lang="en-US">
              <a:solidFill>
                <a:srgbClr val="D2533C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FF861-0692-4C02-AB0E-EA68AC086C3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2111823" y="2047495"/>
            <a:ext cx="8958948" cy="43315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089034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b="1" dirty="0" smtClean="0">
                <a:latin typeface="Century Schoolbook" panose="02040604050505020304" pitchFamily="18" charset="0"/>
              </a:rPr>
              <a:t>Input Data is Encoded into Bit-Stream</a:t>
            </a:r>
          </a:p>
          <a:p>
            <a:pPr marL="1089034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b="1" dirty="0" smtClean="0">
                <a:latin typeface="Century Schoolbook" panose="02040604050505020304" pitchFamily="18" charset="0"/>
              </a:rPr>
              <a:t>Divided into </a:t>
            </a:r>
            <a:r>
              <a:rPr lang="en-US" sz="1800" b="1" dirty="0" err="1" smtClean="0">
                <a:latin typeface="Century Schoolbook" panose="02040604050505020304" pitchFamily="18" charset="0"/>
              </a:rPr>
              <a:t>codewords</a:t>
            </a:r>
            <a:endParaRPr lang="en-US" sz="1800" b="1" dirty="0" smtClean="0">
              <a:latin typeface="Century Schoolbook" panose="02040604050505020304" pitchFamily="18" charset="0"/>
            </a:endParaRPr>
          </a:p>
          <a:p>
            <a:pPr marL="1089034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b="1" dirty="0">
                <a:latin typeface="Century Schoolbook" panose="02040604050505020304" pitchFamily="18" charset="0"/>
              </a:rPr>
              <a:t>Add the error-correction code word to the blocks</a:t>
            </a:r>
            <a:r>
              <a:rPr lang="en-US" sz="1800" b="1" dirty="0" smtClean="0">
                <a:latin typeface="Century Schoolbook" panose="02040604050505020304" pitchFamily="18" charset="0"/>
              </a:rPr>
              <a:t>.</a:t>
            </a:r>
          </a:p>
          <a:p>
            <a:pPr marL="1089034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b="1" dirty="0">
                <a:latin typeface="Century Schoolbook" panose="02040604050505020304" pitchFamily="18" charset="0"/>
              </a:rPr>
              <a:t>Convert the information into matrix.</a:t>
            </a:r>
          </a:p>
          <a:p>
            <a:pPr marL="1089034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b="1" dirty="0" smtClean="0">
                <a:latin typeface="Century Schoolbook" panose="02040604050505020304" pitchFamily="18" charset="0"/>
              </a:rPr>
              <a:t>Function Patterns are added.</a:t>
            </a:r>
          </a:p>
          <a:p>
            <a:pPr marL="1089034" indent="-457200" algn="just">
              <a:lnSpc>
                <a:spcPct val="150000"/>
              </a:lnSpc>
              <a:buFont typeface="Arial" pitchFamily="34" charset="0"/>
              <a:buChar char="•"/>
            </a:pPr>
            <a:endParaRPr lang="en-US" sz="2200" b="1" dirty="0" smtClean="0">
              <a:latin typeface="Century Schoolbook" panose="02040604050505020304" pitchFamily="18" charset="0"/>
            </a:endParaRPr>
          </a:p>
          <a:p>
            <a:pPr marL="1089034" indent="-457200" algn="just">
              <a:lnSpc>
                <a:spcPct val="150000"/>
              </a:lnSpc>
              <a:buFont typeface="+mj-lt"/>
              <a:buAutoNum type="arabicPeriod"/>
            </a:pPr>
            <a:endParaRPr lang="en-US" sz="2200" b="1" dirty="0">
              <a:latin typeface="Century Schoolbook" panose="02040604050505020304" pitchFamily="18" charset="0"/>
            </a:endParaRPr>
          </a:p>
          <a:p>
            <a:pPr marL="631833" algn="just">
              <a:lnSpc>
                <a:spcPct val="150000"/>
              </a:lnSpc>
            </a:pPr>
            <a:endParaRPr lang="en-US" sz="2200" b="1" dirty="0">
              <a:latin typeface="Century Schoolbook" panose="02040604050505020304" pitchFamily="18" charset="0"/>
            </a:endParaRPr>
          </a:p>
          <a:p>
            <a:pPr marL="1077927" indent="-446093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200" b="1" dirty="0">
              <a:latin typeface="Century Schoolbook" panose="02040604050505020304" pitchFamily="18" charset="0"/>
            </a:endParaRPr>
          </a:p>
          <a:p>
            <a:pPr algn="just"/>
            <a:endParaRPr lang="en-IN" sz="2200" b="1" dirty="0">
              <a:latin typeface="Century Schoolbook" panose="020406040505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60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0"/>
          <p:cNvSpPr txBox="1">
            <a:spLocks/>
          </p:cNvSpPr>
          <p:nvPr/>
        </p:nvSpPr>
        <p:spPr>
          <a:xfrm>
            <a:off x="1676399" y="228600"/>
            <a:ext cx="9165771" cy="11974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QR Code 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Decryption Algorithm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111823" y="1534886"/>
            <a:ext cx="82296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875E2-21C9-4022-B05F-A399A3E9D57B}" type="datetime4">
              <a:rPr lang="en-US" smtClean="0">
                <a:solidFill>
                  <a:srgbClr val="D2533C"/>
                </a:solidFill>
              </a:rPr>
              <a:t>June 3, 2017</a:t>
            </a:fld>
            <a:endParaRPr lang="en-US">
              <a:solidFill>
                <a:srgbClr val="D2533C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FF861-0692-4C02-AB0E-EA68AC086C3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2111823" y="2047495"/>
            <a:ext cx="8958948" cy="43315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089034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b="1" dirty="0" smtClean="0">
                <a:latin typeface="Century Schoolbook" panose="02040604050505020304" pitchFamily="18" charset="0"/>
              </a:rPr>
              <a:t>RGB image -&gt; Gray Scale and Gray scale -&gt; Binary.</a:t>
            </a:r>
          </a:p>
          <a:p>
            <a:pPr marL="1089034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b="1" dirty="0" smtClean="0">
                <a:latin typeface="Century Schoolbook" panose="02040604050505020304" pitchFamily="18" charset="0"/>
              </a:rPr>
              <a:t>Invert the image.</a:t>
            </a:r>
          </a:p>
          <a:p>
            <a:pPr marL="1089034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b="1" dirty="0" smtClean="0">
                <a:latin typeface="Century Schoolbook" panose="02040604050505020304" pitchFamily="18" charset="0"/>
              </a:rPr>
              <a:t>Locate the alignment pattern.</a:t>
            </a:r>
          </a:p>
          <a:p>
            <a:pPr marL="1089034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b="1" dirty="0" smtClean="0">
                <a:latin typeface="Century Schoolbook" panose="02040604050505020304" pitchFamily="18" charset="0"/>
              </a:rPr>
              <a:t> Calculate the gradient of tilt.</a:t>
            </a:r>
          </a:p>
          <a:p>
            <a:pPr marL="1089034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b="1" dirty="0" smtClean="0">
                <a:latin typeface="Century Schoolbook" panose="02040604050505020304" pitchFamily="18" charset="0"/>
              </a:rPr>
              <a:t>Tilt correction</a:t>
            </a:r>
          </a:p>
          <a:p>
            <a:pPr marL="1627188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b="1" dirty="0" smtClean="0">
                <a:latin typeface="Century Schoolbook" panose="02040604050505020304" pitchFamily="18" charset="0"/>
              </a:rPr>
              <a:t>Transformation Matrix: [</a:t>
            </a:r>
            <a:r>
              <a:rPr lang="en-US" sz="1800" b="1" dirty="0" err="1" smtClean="0">
                <a:latin typeface="Century Schoolbook" panose="02040604050505020304" pitchFamily="18" charset="0"/>
              </a:rPr>
              <a:t>cos</a:t>
            </a:r>
            <a:r>
              <a:rPr lang="en-US" sz="1800" b="1" dirty="0" smtClean="0">
                <a:latin typeface="Century Schoolbook" panose="02040604050505020304" pitchFamily="18" charset="0"/>
              </a:rPr>
              <a:t> A	sin A, sin A	-</a:t>
            </a:r>
            <a:r>
              <a:rPr lang="en-US" sz="1800" b="1" dirty="0" err="1" smtClean="0">
                <a:latin typeface="Century Schoolbook" panose="02040604050505020304" pitchFamily="18" charset="0"/>
              </a:rPr>
              <a:t>cos</a:t>
            </a:r>
            <a:r>
              <a:rPr lang="en-US" sz="1800" b="1" dirty="0" smtClean="0">
                <a:latin typeface="Century Schoolbook" panose="02040604050505020304" pitchFamily="18" charset="0"/>
              </a:rPr>
              <a:t> A].</a:t>
            </a:r>
          </a:p>
          <a:p>
            <a:pPr marL="1089034" indent="-457200" algn="just">
              <a:lnSpc>
                <a:spcPct val="150000"/>
              </a:lnSpc>
              <a:buFont typeface="Arial" pitchFamily="34" charset="0"/>
              <a:buChar char="•"/>
            </a:pPr>
            <a:endParaRPr lang="en-US" sz="2200" b="1" dirty="0" smtClean="0">
              <a:latin typeface="Century Schoolbook" panose="02040604050505020304" pitchFamily="18" charset="0"/>
            </a:endParaRPr>
          </a:p>
          <a:p>
            <a:pPr marL="1089034" indent="-457200" algn="just">
              <a:lnSpc>
                <a:spcPct val="150000"/>
              </a:lnSpc>
              <a:buFont typeface="+mj-lt"/>
              <a:buAutoNum type="arabicPeriod"/>
            </a:pPr>
            <a:endParaRPr lang="en-US" sz="2200" b="1" dirty="0">
              <a:latin typeface="Century Schoolbook" panose="02040604050505020304" pitchFamily="18" charset="0"/>
            </a:endParaRPr>
          </a:p>
          <a:p>
            <a:pPr marL="631833" algn="just">
              <a:lnSpc>
                <a:spcPct val="150000"/>
              </a:lnSpc>
            </a:pPr>
            <a:endParaRPr lang="en-US" sz="2200" b="1" dirty="0">
              <a:latin typeface="Century Schoolbook" panose="02040604050505020304" pitchFamily="18" charset="0"/>
            </a:endParaRPr>
          </a:p>
          <a:p>
            <a:pPr marL="1077927" indent="-446093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200" b="1" dirty="0">
              <a:latin typeface="Century Schoolbook" panose="02040604050505020304" pitchFamily="18" charset="0"/>
            </a:endParaRPr>
          </a:p>
          <a:p>
            <a:pPr algn="just"/>
            <a:endParaRPr lang="en-IN" sz="2200" b="1" dirty="0">
              <a:latin typeface="Century Schoolbook" panose="020406040505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912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0"/>
          <p:cNvSpPr txBox="1">
            <a:spLocks/>
          </p:cNvSpPr>
          <p:nvPr/>
        </p:nvSpPr>
        <p:spPr>
          <a:xfrm>
            <a:off x="2002972" y="228600"/>
            <a:ext cx="8675914" cy="11974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Housekeeping &amp; User Data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111823" y="2047495"/>
            <a:ext cx="8958948" cy="43315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077927" indent="-446093" algn="just">
              <a:lnSpc>
                <a:spcPct val="150000"/>
              </a:lnSpc>
              <a:buFont typeface="+mj-lt"/>
              <a:buAutoNum type="arabicPeriod"/>
            </a:pPr>
            <a:endParaRPr lang="en-US" sz="2200" b="1" dirty="0">
              <a:latin typeface="Century Schoolbook" panose="02040604050505020304" pitchFamily="18" charset="0"/>
            </a:endParaRPr>
          </a:p>
          <a:p>
            <a:pPr marL="1077927" indent="-446093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b="1" dirty="0">
                <a:latin typeface="Century Schoolbook" panose="02040604050505020304" pitchFamily="18" charset="0"/>
              </a:rPr>
              <a:t>Data Confidentiality</a:t>
            </a:r>
          </a:p>
          <a:p>
            <a:pPr marL="1077927" indent="-446093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b="1" dirty="0">
                <a:latin typeface="Century Schoolbook" panose="02040604050505020304" pitchFamily="18" charset="0"/>
              </a:rPr>
              <a:t>Feeding Appropriate Data For Proper Recommendations</a:t>
            </a:r>
          </a:p>
          <a:p>
            <a:pPr marL="1077927" indent="-446093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b="1" dirty="0">
                <a:latin typeface="Century Schoolbook" panose="02040604050505020304" pitchFamily="18" charset="0"/>
              </a:rPr>
              <a:t>Maintain Information About Session</a:t>
            </a:r>
          </a:p>
          <a:p>
            <a:pPr marL="1077927" indent="-446093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b="1" dirty="0">
                <a:latin typeface="Century Schoolbook" panose="02040604050505020304" pitchFamily="18" charset="0"/>
              </a:rPr>
              <a:t>Monitoring the System. </a:t>
            </a:r>
          </a:p>
          <a:p>
            <a:pPr marL="1077927" indent="-446093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200" b="1" dirty="0">
              <a:latin typeface="Century Schoolbook" panose="02040604050505020304" pitchFamily="18" charset="0"/>
            </a:endParaRPr>
          </a:p>
          <a:p>
            <a:pPr marL="1077927" indent="-446093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200" b="1" dirty="0">
              <a:latin typeface="Century Schoolbook" panose="02040604050505020304" pitchFamily="18" charset="0"/>
            </a:endParaRPr>
          </a:p>
          <a:p>
            <a:pPr marL="631833" algn="just">
              <a:lnSpc>
                <a:spcPct val="150000"/>
              </a:lnSpc>
            </a:pPr>
            <a:endParaRPr lang="en-US" sz="2200" b="1" dirty="0">
              <a:latin typeface="Century Schoolbook" panose="02040604050505020304" pitchFamily="18" charset="0"/>
            </a:endParaRPr>
          </a:p>
          <a:p>
            <a:pPr marL="1077927" indent="-446093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200" b="1" dirty="0">
              <a:latin typeface="Century Schoolbook" panose="02040604050505020304" pitchFamily="18" charset="0"/>
            </a:endParaRPr>
          </a:p>
          <a:p>
            <a:pPr algn="just"/>
            <a:endParaRPr lang="en-IN" sz="2200" b="1" dirty="0">
              <a:latin typeface="Century Schoolbook" panose="020406040505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111823" y="1534886"/>
            <a:ext cx="82296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668F0-EFD0-4832-913C-6DF089C8C055}" type="datetime4">
              <a:rPr lang="en-US" smtClean="0">
                <a:solidFill>
                  <a:srgbClr val="D2533C"/>
                </a:solidFill>
              </a:rPr>
              <a:t>June 3, 2017</a:t>
            </a:fld>
            <a:endParaRPr lang="en-US">
              <a:solidFill>
                <a:srgbClr val="D2533C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FF861-0692-4C02-AB0E-EA68AC086C3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010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0"/>
          <p:cNvSpPr txBox="1">
            <a:spLocks/>
          </p:cNvSpPr>
          <p:nvPr/>
        </p:nvSpPr>
        <p:spPr>
          <a:xfrm>
            <a:off x="2002972" y="228600"/>
            <a:ext cx="8675914" cy="11974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Housekeeping &amp; User Data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081343" y="1696975"/>
            <a:ext cx="8958948" cy="43315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631834" algn="just">
              <a:lnSpc>
                <a:spcPct val="150000"/>
              </a:lnSpc>
            </a:pPr>
            <a:r>
              <a:rPr lang="en-US" sz="2200" b="1" dirty="0" smtClean="0">
                <a:latin typeface="Century Schoolbook" panose="02040604050505020304" pitchFamily="18" charset="0"/>
              </a:rPr>
              <a:t>Case study for Amazon System</a:t>
            </a:r>
          </a:p>
          <a:p>
            <a:pPr marL="974734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 b="1" dirty="0" smtClean="0">
                <a:latin typeface="Century Schoolbook" panose="02040604050505020304" pitchFamily="18" charset="0"/>
              </a:rPr>
              <a:t>Introduction: Uses Content based recommendation Engine</a:t>
            </a:r>
          </a:p>
          <a:p>
            <a:pPr marL="974734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 b="1" dirty="0" smtClean="0">
                <a:latin typeface="Century Schoolbook" panose="02040604050505020304" pitchFamily="18" charset="0"/>
              </a:rPr>
              <a:t>Key Problems: Previous recommendations are not considered to generate new recommendations</a:t>
            </a:r>
          </a:p>
          <a:p>
            <a:pPr marL="974734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 b="1" dirty="0" smtClean="0">
                <a:latin typeface="Century Schoolbook" panose="02040604050505020304" pitchFamily="18" charset="0"/>
              </a:rPr>
              <a:t>Alternatives: Collaborative filtering and active feedback loop expert system must be used</a:t>
            </a:r>
          </a:p>
          <a:p>
            <a:pPr marL="631834" algn="just">
              <a:lnSpc>
                <a:spcPct val="150000"/>
              </a:lnSpc>
            </a:pPr>
            <a:endParaRPr lang="en-US" sz="2200" b="1" dirty="0" smtClean="0">
              <a:latin typeface="Century Schoolbook" panose="02040604050505020304" pitchFamily="18" charset="0"/>
            </a:endParaRPr>
          </a:p>
          <a:p>
            <a:pPr marL="631834" algn="just">
              <a:lnSpc>
                <a:spcPct val="150000"/>
              </a:lnSpc>
            </a:pPr>
            <a:endParaRPr lang="en-US" sz="2200" b="1" dirty="0">
              <a:latin typeface="Century Schoolbook" panose="02040604050505020304" pitchFamily="18" charset="0"/>
            </a:endParaRPr>
          </a:p>
          <a:p>
            <a:pPr marL="1077927" indent="-446093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200" b="1" dirty="0">
              <a:latin typeface="Century Schoolbook" panose="02040604050505020304" pitchFamily="18" charset="0"/>
            </a:endParaRPr>
          </a:p>
          <a:p>
            <a:pPr marL="631833" algn="just">
              <a:lnSpc>
                <a:spcPct val="150000"/>
              </a:lnSpc>
            </a:pPr>
            <a:endParaRPr lang="en-US" sz="2200" b="1" dirty="0">
              <a:latin typeface="Century Schoolbook" panose="02040604050505020304" pitchFamily="18" charset="0"/>
            </a:endParaRPr>
          </a:p>
          <a:p>
            <a:pPr marL="1077927" indent="-446093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200" b="1" dirty="0">
              <a:latin typeface="Century Schoolbook" panose="02040604050505020304" pitchFamily="18" charset="0"/>
            </a:endParaRPr>
          </a:p>
          <a:p>
            <a:pPr algn="just"/>
            <a:endParaRPr lang="en-IN" sz="2200" b="1" dirty="0">
              <a:latin typeface="Century Schoolbook" panose="020406040505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111823" y="1534886"/>
            <a:ext cx="82296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668F0-EFD0-4832-913C-6DF089C8C055}" type="datetime4">
              <a:rPr lang="en-US" smtClean="0">
                <a:solidFill>
                  <a:srgbClr val="D2533C"/>
                </a:solidFill>
              </a:rPr>
              <a:t>June 3, 2017</a:t>
            </a:fld>
            <a:endParaRPr lang="en-US">
              <a:solidFill>
                <a:srgbClr val="D2533C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FF861-0692-4C02-AB0E-EA68AC086C3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59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0"/>
          <p:cNvSpPr txBox="1">
            <a:spLocks/>
          </p:cNvSpPr>
          <p:nvPr/>
        </p:nvSpPr>
        <p:spPr>
          <a:xfrm>
            <a:off x="2002972" y="228600"/>
            <a:ext cx="8675914" cy="11974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Housekeeping &amp; User Data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081343" y="1696975"/>
            <a:ext cx="8958948" cy="43315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974734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 b="1" dirty="0" smtClean="0">
                <a:latin typeface="Century Schoolbook" panose="02040604050505020304" pitchFamily="18" charset="0"/>
              </a:rPr>
              <a:t>Background:</a:t>
            </a:r>
          </a:p>
          <a:p>
            <a:pPr marL="2308225" indent="-514350" algn="just">
              <a:lnSpc>
                <a:spcPct val="150000"/>
              </a:lnSpc>
              <a:buFont typeface="+mj-lt"/>
              <a:buAutoNum type="romanLcPeriod"/>
            </a:pPr>
            <a:r>
              <a:rPr lang="en-US" sz="2200" b="1" dirty="0" smtClean="0">
                <a:latin typeface="Century Schoolbook" panose="02040604050505020304" pitchFamily="18" charset="0"/>
              </a:rPr>
              <a:t>ACID properties.</a:t>
            </a:r>
          </a:p>
          <a:p>
            <a:pPr marL="2308225" indent="-514350" algn="just">
              <a:lnSpc>
                <a:spcPct val="150000"/>
              </a:lnSpc>
              <a:buFont typeface="+mj-lt"/>
              <a:buAutoNum type="romanLcPeriod"/>
            </a:pPr>
            <a:r>
              <a:rPr lang="en-US" sz="2200" b="1" dirty="0" smtClean="0">
                <a:latin typeface="Century Schoolbook" panose="02040604050505020304" pitchFamily="18" charset="0"/>
              </a:rPr>
              <a:t>Data is sorted and </a:t>
            </a:r>
            <a:r>
              <a:rPr lang="en-US" sz="2200" b="1" dirty="0" err="1" smtClean="0">
                <a:latin typeface="Century Schoolbook" panose="02040604050505020304" pitchFamily="18" charset="0"/>
              </a:rPr>
              <a:t>structurized</a:t>
            </a:r>
            <a:r>
              <a:rPr lang="en-US" sz="2200" b="1" dirty="0" smtClean="0">
                <a:latin typeface="Century Schoolbook" panose="02040604050505020304" pitchFamily="18" charset="0"/>
              </a:rPr>
              <a:t>.</a:t>
            </a:r>
          </a:p>
          <a:p>
            <a:pPr marL="2308225" indent="-514350" algn="just">
              <a:lnSpc>
                <a:spcPct val="150000"/>
              </a:lnSpc>
              <a:buFont typeface="+mj-lt"/>
              <a:buAutoNum type="romanLcPeriod"/>
            </a:pPr>
            <a:r>
              <a:rPr lang="en-US" sz="2200" b="1" dirty="0" smtClean="0">
                <a:latin typeface="Century Schoolbook" panose="02040604050505020304" pitchFamily="18" charset="0"/>
              </a:rPr>
              <a:t>History is maintained.</a:t>
            </a:r>
          </a:p>
          <a:p>
            <a:pPr marL="2308225" indent="-514350" algn="just">
              <a:lnSpc>
                <a:spcPct val="150000"/>
              </a:lnSpc>
              <a:buFont typeface="+mj-lt"/>
              <a:buAutoNum type="romanLcPeriod"/>
            </a:pPr>
            <a:r>
              <a:rPr lang="en-US" sz="2200" b="1" dirty="0" smtClean="0">
                <a:latin typeface="Century Schoolbook" panose="02040604050505020304" pitchFamily="18" charset="0"/>
              </a:rPr>
              <a:t>For Non logged In users separate non-personalized recommendations are shown.</a:t>
            </a:r>
          </a:p>
          <a:p>
            <a:pPr marL="974734" indent="-342900" algn="just">
              <a:lnSpc>
                <a:spcPct val="150000"/>
              </a:lnSpc>
              <a:buFont typeface="Arial" pitchFamily="34" charset="0"/>
              <a:buChar char="•"/>
            </a:pPr>
            <a:endParaRPr lang="en-US" sz="2200" b="1" dirty="0" smtClean="0">
              <a:latin typeface="Century Schoolbook" panose="02040604050505020304" pitchFamily="18" charset="0"/>
            </a:endParaRPr>
          </a:p>
          <a:p>
            <a:pPr marL="631834" algn="just">
              <a:lnSpc>
                <a:spcPct val="150000"/>
              </a:lnSpc>
            </a:pPr>
            <a:endParaRPr lang="en-US" sz="2200" b="1" dirty="0">
              <a:latin typeface="Century Schoolbook" panose="02040604050505020304" pitchFamily="18" charset="0"/>
            </a:endParaRPr>
          </a:p>
          <a:p>
            <a:pPr marL="1077927" indent="-446093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200" b="1" dirty="0">
              <a:latin typeface="Century Schoolbook" panose="02040604050505020304" pitchFamily="18" charset="0"/>
            </a:endParaRPr>
          </a:p>
          <a:p>
            <a:pPr marL="631833" algn="just">
              <a:lnSpc>
                <a:spcPct val="150000"/>
              </a:lnSpc>
            </a:pPr>
            <a:endParaRPr lang="en-US" sz="2200" b="1" dirty="0">
              <a:latin typeface="Century Schoolbook" panose="02040604050505020304" pitchFamily="18" charset="0"/>
            </a:endParaRPr>
          </a:p>
          <a:p>
            <a:pPr marL="1077927" indent="-446093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200" b="1" dirty="0">
              <a:latin typeface="Century Schoolbook" panose="02040604050505020304" pitchFamily="18" charset="0"/>
            </a:endParaRPr>
          </a:p>
          <a:p>
            <a:pPr algn="just"/>
            <a:endParaRPr lang="en-IN" sz="2200" b="1" dirty="0">
              <a:latin typeface="Century Schoolbook" panose="020406040505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111823" y="1534886"/>
            <a:ext cx="82296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668F0-EFD0-4832-913C-6DF089C8C055}" type="datetime4">
              <a:rPr lang="en-US" smtClean="0">
                <a:solidFill>
                  <a:srgbClr val="D2533C"/>
                </a:solidFill>
              </a:rPr>
              <a:t>June 3, 2017</a:t>
            </a:fld>
            <a:endParaRPr lang="en-US">
              <a:solidFill>
                <a:srgbClr val="D2533C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FF861-0692-4C02-AB0E-EA68AC086C3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0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0"/>
          <p:cNvSpPr txBox="1">
            <a:spLocks/>
          </p:cNvSpPr>
          <p:nvPr/>
        </p:nvSpPr>
        <p:spPr>
          <a:xfrm>
            <a:off x="2209800" y="228600"/>
            <a:ext cx="7467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Recommendation Engine 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111823" y="2047495"/>
            <a:ext cx="8958948" cy="43315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077927" indent="-446093" algn="just">
              <a:lnSpc>
                <a:spcPct val="150000"/>
              </a:lnSpc>
              <a:buFont typeface="+mj-lt"/>
              <a:buAutoNum type="arabicPeriod"/>
            </a:pPr>
            <a:endParaRPr lang="en-US" sz="2200" b="1" dirty="0">
              <a:latin typeface="Century Schoolbook" panose="02040604050505020304" pitchFamily="18" charset="0"/>
            </a:endParaRPr>
          </a:p>
          <a:p>
            <a:pPr marL="1077927" indent="-446093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b="1" dirty="0" smtClean="0">
                <a:latin typeface="Century Schoolbook" panose="02040604050505020304" pitchFamily="18" charset="0"/>
              </a:rPr>
              <a:t>Based </a:t>
            </a:r>
            <a:r>
              <a:rPr lang="en-US" sz="2200" b="1" dirty="0">
                <a:latin typeface="Century Schoolbook" panose="02040604050505020304" pitchFamily="18" charset="0"/>
              </a:rPr>
              <a:t>on Hybrid </a:t>
            </a:r>
            <a:r>
              <a:rPr lang="en-US" sz="2200" b="1" dirty="0" smtClean="0">
                <a:latin typeface="Century Schoolbook" panose="02040604050505020304" pitchFamily="18" charset="0"/>
              </a:rPr>
              <a:t>Approach:</a:t>
            </a:r>
          </a:p>
          <a:p>
            <a:pPr marL="631834" algn="just">
              <a:lnSpc>
                <a:spcPct val="150000"/>
              </a:lnSpc>
            </a:pPr>
            <a:r>
              <a:rPr lang="en-US" sz="2200" b="1" dirty="0" smtClean="0">
                <a:latin typeface="Century Schoolbook" panose="02040604050505020304" pitchFamily="18" charset="0"/>
              </a:rPr>
              <a:t>	•Content </a:t>
            </a:r>
            <a:r>
              <a:rPr lang="en-US" sz="2200" b="1" dirty="0">
                <a:latin typeface="Century Schoolbook" panose="02040604050505020304" pitchFamily="18" charset="0"/>
              </a:rPr>
              <a:t>Based </a:t>
            </a:r>
            <a:r>
              <a:rPr lang="en-US" sz="2200" b="1" dirty="0" smtClean="0">
                <a:latin typeface="Century Schoolbook" panose="02040604050505020304" pitchFamily="18" charset="0"/>
              </a:rPr>
              <a:t>Filtering</a:t>
            </a:r>
          </a:p>
          <a:p>
            <a:pPr marL="631834" algn="just">
              <a:lnSpc>
                <a:spcPct val="150000"/>
              </a:lnSpc>
            </a:pPr>
            <a:r>
              <a:rPr lang="en-US" sz="2200" b="1" dirty="0" smtClean="0">
                <a:latin typeface="Century Schoolbook" panose="02040604050505020304" pitchFamily="18" charset="0"/>
              </a:rPr>
              <a:t> 	•Collaborative Filtering</a:t>
            </a:r>
            <a:endParaRPr lang="en-US" sz="2200" b="1" dirty="0">
              <a:latin typeface="Century Schoolbook" panose="02040604050505020304" pitchFamily="18" charset="0"/>
            </a:endParaRPr>
          </a:p>
          <a:p>
            <a:pPr marL="1077927" indent="-446093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b="1" dirty="0">
                <a:latin typeface="Century Schoolbook" panose="02040604050505020304" pitchFamily="18" charset="0"/>
              </a:rPr>
              <a:t>Performs on limited but Multi-Criteria Based Approach</a:t>
            </a:r>
          </a:p>
          <a:p>
            <a:pPr marL="1077927" indent="-446093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200" b="1" dirty="0">
              <a:latin typeface="Century Schoolbook" panose="02040604050505020304" pitchFamily="18" charset="0"/>
            </a:endParaRPr>
          </a:p>
          <a:p>
            <a:pPr algn="just"/>
            <a:endParaRPr lang="en-IN" sz="2200" b="1" dirty="0">
              <a:latin typeface="Century Schoolbook" panose="020406040505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111823" y="1534886"/>
            <a:ext cx="82296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9AF7-2E40-495F-A4A6-1FDBAE4F8B61}" type="datetime4">
              <a:rPr lang="en-US" smtClean="0">
                <a:solidFill>
                  <a:srgbClr val="D2533C"/>
                </a:solidFill>
              </a:rPr>
              <a:t>June 3, 2017</a:t>
            </a:fld>
            <a:endParaRPr lang="en-US">
              <a:solidFill>
                <a:srgbClr val="D2533C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FF861-0692-4C02-AB0E-EA68AC086C3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4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B45F-6AB9-40AE-B5D4-ADFC29BCF8CE}" type="datetime4">
              <a:rPr lang="en-US" smtClean="0">
                <a:solidFill>
                  <a:srgbClr val="D2533C"/>
                </a:solidFill>
              </a:rPr>
              <a:t>June 3, 2017</a:t>
            </a:fld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FF861-0692-4C02-AB0E-EA68AC086C3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1" name="Title 10"/>
          <p:cNvSpPr txBox="1">
            <a:spLocks/>
          </p:cNvSpPr>
          <p:nvPr/>
        </p:nvSpPr>
        <p:spPr>
          <a:xfrm>
            <a:off x="2209800" y="228600"/>
            <a:ext cx="7467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Content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111823" y="1534886"/>
            <a:ext cx="82296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111823" y="1534886"/>
            <a:ext cx="5791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10" lvl="1" indent="-342905" algn="just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800110" lvl="1" indent="-342905" algn="just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Scope</a:t>
            </a:r>
          </a:p>
          <a:p>
            <a:pPr marL="800110" lvl="1" indent="-342905" algn="just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</a:p>
          <a:p>
            <a:pPr marL="800110" lvl="1" indent="-342905" algn="just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Requirements</a:t>
            </a:r>
          </a:p>
          <a:p>
            <a:pPr marL="800110" lvl="1" indent="-342905" algn="just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  <a:endParaRPr lang="en-US" b="1" dirty="0" smtClean="0">
              <a:solidFill>
                <a:schemeClr val="tx1">
                  <a:lumMod val="90000"/>
                  <a:lumOff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10" lvl="1" indent="-342905" algn="just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r>
              <a:rPr lang="en-US" b="1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</a:p>
          <a:p>
            <a:pPr marL="804873" lvl="1" algn="just">
              <a:lnSpc>
                <a:spcPct val="150000"/>
              </a:lnSpc>
            </a:pPr>
            <a:r>
              <a:rPr lang="en-US" sz="16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.1</a:t>
            </a:r>
            <a:r>
              <a:rPr lang="en-US" sz="16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	 Security and Authentication </a:t>
            </a:r>
            <a:endParaRPr lang="en-US" sz="1600" b="1" dirty="0" smtClean="0">
              <a:solidFill>
                <a:schemeClr val="tx1">
                  <a:lumMod val="90000"/>
                  <a:lumOff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4873" lvl="1" algn="just">
              <a:lnSpc>
                <a:spcPct val="150000"/>
              </a:lnSpc>
            </a:pPr>
            <a:r>
              <a:rPr lang="en-US" sz="1600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2.2.</a:t>
            </a:r>
            <a:r>
              <a:rPr lang="en-US" sz="1600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History &amp; User Data</a:t>
            </a:r>
            <a:endParaRPr lang="en-US" sz="1600" b="1" dirty="0" smtClean="0">
              <a:solidFill>
                <a:schemeClr val="tx1">
                  <a:lumMod val="90000"/>
                  <a:lumOff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4873" lvl="1" algn="just">
              <a:lnSpc>
                <a:spcPct val="150000"/>
              </a:lnSpc>
            </a:pPr>
            <a:r>
              <a:rPr lang="en-US" sz="1600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2.3.</a:t>
            </a:r>
            <a:r>
              <a:rPr lang="en-US" sz="16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Recommendation </a:t>
            </a:r>
            <a:r>
              <a:rPr lang="en-US" sz="1600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</a:t>
            </a:r>
            <a:endParaRPr lang="en-US" sz="1600" b="1" dirty="0">
              <a:solidFill>
                <a:schemeClr val="tx1">
                  <a:lumMod val="90000"/>
                  <a:lumOff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4873" lvl="1" algn="just">
              <a:lnSpc>
                <a:spcPct val="150000"/>
              </a:lnSpc>
            </a:pPr>
            <a:r>
              <a:rPr lang="en-US" sz="1600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2.4.</a:t>
            </a:r>
            <a:r>
              <a:rPr lang="en-US" sz="16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Optimization &amp; Generation</a:t>
            </a:r>
          </a:p>
          <a:p>
            <a:pPr marL="788988" lvl="1" indent="-342900" algn="just">
              <a:lnSpc>
                <a:spcPct val="150000"/>
              </a:lnSpc>
              <a:buAutoNum type="arabicPeriod" startAt="5"/>
            </a:pPr>
            <a:r>
              <a:rPr lang="en-US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55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0"/>
          <p:cNvSpPr txBox="1">
            <a:spLocks/>
          </p:cNvSpPr>
          <p:nvPr/>
        </p:nvSpPr>
        <p:spPr>
          <a:xfrm>
            <a:off x="2209800" y="228600"/>
            <a:ext cx="7467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Recommendation 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Algorithm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111823" y="2047495"/>
            <a:ext cx="8958948" cy="43315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631834" algn="just">
              <a:lnSpc>
                <a:spcPct val="150000"/>
              </a:lnSpc>
            </a:pPr>
            <a:r>
              <a:rPr lang="en-US" sz="2000" b="1" dirty="0" smtClean="0">
                <a:latin typeface="Century Schoolbook" panose="02040604050505020304" pitchFamily="18" charset="0"/>
              </a:rPr>
              <a:t>Input: User Profile Information</a:t>
            </a:r>
          </a:p>
          <a:p>
            <a:pPr marL="1089034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smtClean="0">
                <a:latin typeface="Century Schoolbook" panose="02040604050505020304" pitchFamily="18" charset="0"/>
              </a:rPr>
              <a:t>De-modularize Information.</a:t>
            </a:r>
          </a:p>
          <a:p>
            <a:pPr marL="1089034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smtClean="0">
                <a:latin typeface="Century Schoolbook" panose="02040604050505020304" pitchFamily="18" charset="0"/>
              </a:rPr>
              <a:t>Check common Objects among various Users.(CB)</a:t>
            </a:r>
          </a:p>
          <a:p>
            <a:pPr marL="1089034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smtClean="0">
                <a:latin typeface="Century Schoolbook" panose="02040604050505020304" pitchFamily="18" charset="0"/>
              </a:rPr>
              <a:t>Check common Users among various Object.(Col.)</a:t>
            </a:r>
          </a:p>
          <a:p>
            <a:pPr marL="1089034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smtClean="0">
                <a:latin typeface="Century Schoolbook" panose="02040604050505020304" pitchFamily="18" charset="0"/>
              </a:rPr>
              <a:t>Group similar Objects.</a:t>
            </a:r>
          </a:p>
          <a:p>
            <a:pPr marL="1089034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smtClean="0">
                <a:latin typeface="Century Schoolbook" panose="02040604050505020304" pitchFamily="18" charset="0"/>
              </a:rPr>
              <a:t>Create multiple recommendation Pool.</a:t>
            </a:r>
          </a:p>
          <a:p>
            <a:pPr marL="1089034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smtClean="0">
                <a:latin typeface="Century Schoolbook" panose="02040604050505020304" pitchFamily="18" charset="0"/>
              </a:rPr>
              <a:t>Sort Recommendations according to Criteria</a:t>
            </a:r>
          </a:p>
          <a:p>
            <a:pPr marL="1089034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smtClean="0">
                <a:latin typeface="Century Schoolbook" panose="02040604050505020304" pitchFamily="18" charset="0"/>
              </a:rPr>
              <a:t>Filter most precise recommendation by evaluating the result pool.</a:t>
            </a:r>
          </a:p>
          <a:p>
            <a:pPr marL="1089034" indent="-457200" algn="just">
              <a:lnSpc>
                <a:spcPct val="150000"/>
              </a:lnSpc>
              <a:buFont typeface="+mj-lt"/>
              <a:buAutoNum type="arabicPeriod"/>
            </a:pPr>
            <a:endParaRPr lang="en-US" sz="2200" b="1" dirty="0">
              <a:latin typeface="Century Schoolbook" panose="02040604050505020304" pitchFamily="18" charset="0"/>
            </a:endParaRPr>
          </a:p>
          <a:p>
            <a:pPr algn="just"/>
            <a:endParaRPr lang="en-IN" sz="2200" b="1" dirty="0">
              <a:latin typeface="Century Schoolbook" panose="020406040505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111823" y="1534886"/>
            <a:ext cx="82296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9AF7-2E40-495F-A4A6-1FDBAE4F8B61}" type="datetime4">
              <a:rPr lang="en-US" smtClean="0">
                <a:solidFill>
                  <a:srgbClr val="D2533C"/>
                </a:solidFill>
              </a:rPr>
              <a:t>June 3, 2017</a:t>
            </a:fld>
            <a:endParaRPr lang="en-US">
              <a:solidFill>
                <a:srgbClr val="D2533C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FF861-0692-4C02-AB0E-EA68AC086C3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51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0"/>
          <p:cNvSpPr txBox="1">
            <a:spLocks/>
          </p:cNvSpPr>
          <p:nvPr/>
        </p:nvSpPr>
        <p:spPr>
          <a:xfrm>
            <a:off x="2209800" y="228600"/>
            <a:ext cx="7467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Recommendation 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Algorithm 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111823" y="2047495"/>
            <a:ext cx="8958948" cy="43315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089034" indent="-457200" algn="just">
              <a:lnSpc>
                <a:spcPct val="150000"/>
              </a:lnSpc>
              <a:buFont typeface="+mj-lt"/>
              <a:buAutoNum type="arabicPeriod" startAt="8"/>
            </a:pPr>
            <a:r>
              <a:rPr lang="en-US" sz="2000" b="1" dirty="0" smtClean="0">
                <a:latin typeface="Century Schoolbook" panose="02040604050505020304" pitchFamily="18" charset="0"/>
              </a:rPr>
              <a:t>Generate the result.</a:t>
            </a:r>
          </a:p>
          <a:p>
            <a:pPr marL="1089034" indent="-457200" algn="just">
              <a:lnSpc>
                <a:spcPct val="150000"/>
              </a:lnSpc>
              <a:buFont typeface="+mj-lt"/>
              <a:buAutoNum type="arabicPeriod" startAt="8"/>
            </a:pPr>
            <a:r>
              <a:rPr lang="en-US" sz="2000" b="1" dirty="0" smtClean="0">
                <a:latin typeface="Century Schoolbook" panose="02040604050505020304" pitchFamily="18" charset="0"/>
              </a:rPr>
              <a:t>Result optimization</a:t>
            </a:r>
          </a:p>
          <a:p>
            <a:pPr marL="631834" algn="just">
              <a:lnSpc>
                <a:spcPct val="150000"/>
              </a:lnSpc>
            </a:pPr>
            <a:r>
              <a:rPr lang="en-US" sz="2000" b="1" dirty="0" smtClean="0">
                <a:latin typeface="Century Schoolbook" panose="02040604050505020304" pitchFamily="18" charset="0"/>
              </a:rPr>
              <a:t>Output: Accurate Recommendations</a:t>
            </a:r>
          </a:p>
          <a:p>
            <a:pPr marL="1089034" indent="-457200" algn="just">
              <a:lnSpc>
                <a:spcPct val="150000"/>
              </a:lnSpc>
              <a:buFont typeface="+mj-lt"/>
              <a:buAutoNum type="arabicPeriod"/>
            </a:pPr>
            <a:endParaRPr lang="en-US" sz="2200" b="1" dirty="0">
              <a:latin typeface="Century Schoolbook" panose="02040604050505020304" pitchFamily="18" charset="0"/>
            </a:endParaRPr>
          </a:p>
          <a:p>
            <a:pPr algn="just"/>
            <a:endParaRPr lang="en-IN" sz="2200" b="1" dirty="0">
              <a:latin typeface="Century Schoolbook" panose="020406040505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111823" y="1534886"/>
            <a:ext cx="82296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9AF7-2E40-495F-A4A6-1FDBAE4F8B61}" type="datetime4">
              <a:rPr lang="en-US" smtClean="0">
                <a:solidFill>
                  <a:srgbClr val="D2533C"/>
                </a:solidFill>
              </a:rPr>
              <a:t>June 3, 2017</a:t>
            </a:fld>
            <a:endParaRPr lang="en-US">
              <a:solidFill>
                <a:srgbClr val="D2533C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FF861-0692-4C02-AB0E-EA68AC086C3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915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0"/>
          <p:cNvSpPr txBox="1">
            <a:spLocks/>
          </p:cNvSpPr>
          <p:nvPr/>
        </p:nvSpPr>
        <p:spPr>
          <a:xfrm>
            <a:off x="2002972" y="228600"/>
            <a:ext cx="8675914" cy="11974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Result Optimization &amp; Generation 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111823" y="2047495"/>
            <a:ext cx="8958948" cy="43315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077927" indent="-446093" algn="just">
              <a:lnSpc>
                <a:spcPct val="150000"/>
              </a:lnSpc>
              <a:buFont typeface="+mj-lt"/>
              <a:buAutoNum type="arabicPeriod"/>
            </a:pPr>
            <a:endParaRPr lang="en-US" sz="2200" b="1" dirty="0">
              <a:latin typeface="Century Schoolbook" panose="02040604050505020304" pitchFamily="18" charset="0"/>
            </a:endParaRPr>
          </a:p>
          <a:p>
            <a:pPr marL="1077927" indent="-446093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b="1" dirty="0">
                <a:latin typeface="Century Schoolbook" panose="02040604050505020304" pitchFamily="18" charset="0"/>
              </a:rPr>
              <a:t>Collective Intelligence to Filter Best Choice</a:t>
            </a:r>
          </a:p>
          <a:p>
            <a:pPr marL="1077927" indent="-446093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b="1" dirty="0">
                <a:latin typeface="Century Schoolbook" panose="02040604050505020304" pitchFamily="18" charset="0"/>
              </a:rPr>
              <a:t>Conversion</a:t>
            </a:r>
          </a:p>
          <a:p>
            <a:pPr marL="1077927" indent="-446093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b="1" dirty="0">
                <a:latin typeface="Century Schoolbook" panose="02040604050505020304" pitchFamily="18" charset="0"/>
              </a:rPr>
              <a:t>Maintain the Flow</a:t>
            </a:r>
          </a:p>
          <a:p>
            <a:pPr marL="1077927" indent="-446093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200" b="1" dirty="0">
              <a:latin typeface="Century Schoolbook" panose="02040604050505020304" pitchFamily="18" charset="0"/>
            </a:endParaRPr>
          </a:p>
          <a:p>
            <a:pPr algn="just"/>
            <a:endParaRPr lang="en-IN" sz="2200" b="1" dirty="0">
              <a:latin typeface="Century Schoolbook" panose="020406040505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111823" y="1534886"/>
            <a:ext cx="82296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944D2-0829-4913-838C-FE1BBB41A2B6}" type="datetime4">
              <a:rPr lang="en-US" smtClean="0">
                <a:solidFill>
                  <a:srgbClr val="D2533C"/>
                </a:solidFill>
              </a:rPr>
              <a:t>June 3, 2017</a:t>
            </a:fld>
            <a:endParaRPr lang="en-US">
              <a:solidFill>
                <a:srgbClr val="D2533C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FF861-0692-4C02-AB0E-EA68AC086C3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551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0"/>
          <p:cNvSpPr txBox="1">
            <a:spLocks/>
          </p:cNvSpPr>
          <p:nvPr/>
        </p:nvSpPr>
        <p:spPr>
          <a:xfrm>
            <a:off x="2002972" y="228600"/>
            <a:ext cx="8675914" cy="11974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Dataset Characteristics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111823" y="2047495"/>
            <a:ext cx="8958948" cy="43315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974734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Century Schoolbook" panose="02040604050505020304" pitchFamily="18" charset="0"/>
              </a:rPr>
              <a:t>Amazon Metadata(Size, Date, Records, Type….)</a:t>
            </a:r>
          </a:p>
          <a:p>
            <a:pPr marL="974734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Century Schoolbook" panose="02040604050505020304" pitchFamily="18" charset="0"/>
              </a:rPr>
              <a:t>Contents of Dataset</a:t>
            </a:r>
            <a:endParaRPr lang="en-US" b="1" dirty="0" smtClean="0">
              <a:latin typeface="Century Schoolbook" panose="02040604050505020304" pitchFamily="18" charset="0"/>
            </a:endParaRPr>
          </a:p>
          <a:p>
            <a:pPr marL="1774825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ID: Product id (0 to 548551)</a:t>
            </a:r>
          </a:p>
          <a:p>
            <a:pPr marL="1774825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ASIN: Amazon standard Identification Number</a:t>
            </a:r>
          </a:p>
          <a:p>
            <a:pPr marL="1774825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Title: Name/ Title of the product</a:t>
            </a:r>
          </a:p>
          <a:p>
            <a:pPr marL="1774825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Group: Product group (Book, DVD, Video </a:t>
            </a:r>
            <a:r>
              <a:rPr lang="en-US" b="1" dirty="0" err="1" smtClean="0">
                <a:solidFill>
                  <a:schemeClr val="tx1"/>
                </a:solidFill>
                <a:latin typeface="Century Schoolbook" panose="02040604050505020304" pitchFamily="18" charset="0"/>
              </a:rPr>
              <a:t>etc</a:t>
            </a:r>
            <a:r>
              <a:rPr lang="en-US" b="1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)</a:t>
            </a:r>
          </a:p>
          <a:p>
            <a:pPr marL="1774825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Sale Rank: Amazon Sale rank</a:t>
            </a:r>
          </a:p>
          <a:p>
            <a:pPr marL="1774825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Categories: Hierarchy to which product belongs</a:t>
            </a:r>
          </a:p>
          <a:p>
            <a:pPr marL="1774825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 Reviews: Product review info., time, </a:t>
            </a:r>
            <a:r>
              <a:rPr lang="en-US" b="1" dirty="0" err="1" smtClean="0">
                <a:solidFill>
                  <a:schemeClr val="tx1"/>
                </a:solidFill>
                <a:latin typeface="Century Schoolbook" panose="02040604050505020304" pitchFamily="18" charset="0"/>
              </a:rPr>
              <a:t>uid</a:t>
            </a:r>
            <a:r>
              <a:rPr lang="en-US" b="1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, rating, total no. of votes.</a:t>
            </a:r>
            <a:endParaRPr lang="en-US" b="1" dirty="0">
              <a:solidFill>
                <a:schemeClr val="tx1"/>
              </a:solidFill>
              <a:latin typeface="Century Schoolbook" panose="02040604050505020304" pitchFamily="18" charset="0"/>
            </a:endParaRPr>
          </a:p>
          <a:p>
            <a:pPr algn="just"/>
            <a:endParaRPr lang="en-IN" sz="2200" b="1" dirty="0">
              <a:latin typeface="Century Schoolbook" panose="020406040505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111823" y="1534886"/>
            <a:ext cx="82296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944D2-0829-4913-838C-FE1BBB41A2B6}" type="datetime4">
              <a:rPr lang="en-US" smtClean="0">
                <a:solidFill>
                  <a:srgbClr val="D2533C"/>
                </a:solidFill>
              </a:rPr>
              <a:t>June 3, 2017</a:t>
            </a:fld>
            <a:endParaRPr lang="en-US">
              <a:solidFill>
                <a:srgbClr val="D2533C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FF861-0692-4C02-AB0E-EA68AC086C3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157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0"/>
          <p:cNvSpPr txBox="1">
            <a:spLocks/>
          </p:cNvSpPr>
          <p:nvPr/>
        </p:nvSpPr>
        <p:spPr>
          <a:xfrm>
            <a:off x="2002972" y="228600"/>
            <a:ext cx="8675914" cy="11974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Dataset Characteristics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111823" y="1534886"/>
            <a:ext cx="82296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944D2-0829-4913-838C-FE1BBB41A2B6}" type="datetime4">
              <a:rPr lang="en-US" smtClean="0">
                <a:solidFill>
                  <a:srgbClr val="D2533C"/>
                </a:solidFill>
              </a:rPr>
              <a:t>June 3, 2017</a:t>
            </a:fld>
            <a:endParaRPr lang="en-US">
              <a:solidFill>
                <a:srgbClr val="D2533C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FF861-0692-4C02-AB0E-EA68AC086C3D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582" y="1872343"/>
            <a:ext cx="10597390" cy="432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31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0"/>
          <p:cNvSpPr txBox="1">
            <a:spLocks/>
          </p:cNvSpPr>
          <p:nvPr/>
        </p:nvSpPr>
        <p:spPr>
          <a:xfrm>
            <a:off x="2002972" y="228600"/>
            <a:ext cx="8675914" cy="11974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Hardware &amp; Software Req.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111823" y="1534886"/>
            <a:ext cx="82296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0EB3-B127-4396-B625-B7228CA27783}" type="datetime4">
              <a:rPr lang="en-US" smtClean="0">
                <a:solidFill>
                  <a:srgbClr val="D2533C"/>
                </a:solidFill>
              </a:rPr>
              <a:t>June 3, 2017</a:t>
            </a:fld>
            <a:endParaRPr lang="en-US">
              <a:solidFill>
                <a:srgbClr val="D2533C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FF861-0692-4C02-AB0E-EA68AC086C3D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048000" y="1790283"/>
            <a:ext cx="7097486" cy="4375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200" b="1" dirty="0">
                <a:latin typeface="Century Schoolbook" panose="020406040505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Hardware:</a:t>
            </a:r>
            <a:endParaRPr lang="en-IN" sz="2200" b="1" i="1" dirty="0">
              <a:latin typeface="Century Schoolbook" panose="020406040505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0200" lvl="3" indent="-228600" algn="just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200" dirty="0">
                <a:latin typeface="Century Schoolbook" panose="020406040505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RAM: 8 Gb</a:t>
            </a:r>
            <a:endParaRPr lang="en-IN" sz="2200" i="1" dirty="0">
              <a:latin typeface="Century Schoolbook" panose="020406040505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0200" lvl="3" indent="-228600" algn="just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200" dirty="0">
                <a:latin typeface="Century Schoolbook" panose="020406040505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Storage: 10 Tb+</a:t>
            </a:r>
            <a:endParaRPr lang="en-IN" sz="2200" i="1" dirty="0">
              <a:latin typeface="Century Schoolbook" panose="020406040505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0200" lvl="3" indent="-228600" algn="just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200" dirty="0">
                <a:latin typeface="Century Schoolbook" panose="020406040505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Processor: i5+</a:t>
            </a:r>
            <a:endParaRPr lang="en-IN" sz="2200" i="1" dirty="0">
              <a:latin typeface="Century Schoolbook" panose="020406040505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0200" lvl="3" indent="-228600" algn="just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200" dirty="0">
                <a:latin typeface="Century Schoolbook" panose="020406040505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Router and Antenna</a:t>
            </a:r>
            <a:endParaRPr lang="en-IN" sz="2200" i="1" dirty="0">
              <a:latin typeface="Century Schoolbook" panose="020406040505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200" b="1" dirty="0">
                <a:latin typeface="Century Schoolbook" panose="020406040505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Operating System:</a:t>
            </a:r>
            <a:endParaRPr lang="en-IN" sz="2200" b="1" i="1" dirty="0">
              <a:latin typeface="Century Schoolbook" panose="020406040505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0200" lvl="3" indent="-228600" algn="just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200" dirty="0">
                <a:latin typeface="Century Schoolbook" panose="020406040505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Server Side: Windows 7+</a:t>
            </a:r>
            <a:endParaRPr lang="en-IN" sz="2200" i="1" dirty="0">
              <a:latin typeface="Century Schoolbook" panose="020406040505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0200" lvl="3" indent="-228600" algn="just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200" dirty="0">
                <a:latin typeface="Century Schoolbook" panose="020406040505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 Side: Windows 7+/ Android 4.4+</a:t>
            </a:r>
            <a:endParaRPr lang="en-IN" sz="2200" i="1" dirty="0">
              <a:latin typeface="Century Schoolbook" panose="020406040505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0200" lvl="3" indent="-228600" algn="just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200" dirty="0">
                <a:latin typeface="Century Schoolbook" panose="020406040505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Client Side:	 Android 4.4+</a:t>
            </a:r>
            <a:endParaRPr lang="en-IN" sz="2200" i="1" dirty="0">
              <a:latin typeface="Century Schoolbook" panose="020406040505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200" b="1" dirty="0">
                <a:latin typeface="Century Schoolbook" panose="020406040505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Browser: </a:t>
            </a:r>
            <a:r>
              <a:rPr lang="en-US" sz="2200" dirty="0">
                <a:latin typeface="Century Schoolbook" panose="020406040505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Mozilla 40.0 + / Internet Explorer 8+ </a:t>
            </a:r>
            <a:endParaRPr lang="en-IN" sz="2200" i="1" dirty="0">
              <a:latin typeface="Century Schoolbook" panose="020406040505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200" b="1" dirty="0">
                <a:latin typeface="Century Schoolbook" panose="020406040505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 Server</a:t>
            </a:r>
            <a:endParaRPr lang="en-IN" sz="2200" b="1" i="1" dirty="0">
              <a:effectLst/>
              <a:latin typeface="Century Schoolbook" panose="020406040505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9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Mathematical Model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Recommendation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ngine Module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QR-Code Module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4" action="ppaction://hlinkfile"/>
              </a:rPr>
              <a:t>Security and Authentication Module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5" action="ppaction://hlinkfile"/>
              </a:rPr>
              <a:t>Housekeeping Module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022EE-E222-42B1-842F-6624AB8959C3}" type="datetime4">
              <a:rPr lang="en-US" smtClean="0">
                <a:solidFill>
                  <a:srgbClr val="D2533C"/>
                </a:solidFill>
              </a:rPr>
              <a:t>June 3, 2017</a:t>
            </a:fld>
            <a:endParaRPr lang="en-US">
              <a:solidFill>
                <a:srgbClr val="D2533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FF861-0692-4C02-AB0E-EA68AC086C3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3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UML Diagrams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Class Diagram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ER Diagram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4" action="ppaction://hlinkfile"/>
              </a:rPr>
              <a:t>Use Case Diagram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5" action="ppaction://hlinkfile"/>
              </a:rPr>
              <a:t>State-Transition Diagram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6" action="ppaction://hlinkfile"/>
              </a:rPr>
              <a:t>Deployment Diagram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022EE-E222-42B1-842F-6624AB8959C3}" type="datetime4">
              <a:rPr lang="en-US" smtClean="0">
                <a:solidFill>
                  <a:srgbClr val="D2533C"/>
                </a:solidFill>
              </a:rPr>
              <a:t>June 3, 2017</a:t>
            </a:fld>
            <a:endParaRPr lang="en-US">
              <a:solidFill>
                <a:srgbClr val="D2533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FF861-0692-4C02-AB0E-EA68AC086C3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6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0"/>
          <p:cNvSpPr txBox="1">
            <a:spLocks/>
          </p:cNvSpPr>
          <p:nvPr/>
        </p:nvSpPr>
        <p:spPr>
          <a:xfrm>
            <a:off x="2002972" y="228600"/>
            <a:ext cx="8675914" cy="11974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111823" y="2047495"/>
            <a:ext cx="8958948" cy="43315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33407" indent="-533407" algn="just" defTabSz="533407"/>
            <a:r>
              <a:rPr lang="en-US" sz="1600" b="1" dirty="0">
                <a:solidFill>
                  <a:schemeClr val="tx1"/>
                </a:solidFill>
                <a:latin typeface="Century Schoolbook" panose="02040604050505020304" pitchFamily="18" charset="0"/>
              </a:rPr>
              <a:t>[1]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	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Yoon 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Choa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Jae 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Kyeong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Kimb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“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personalized recommender system based on web usage mining and decision tree induction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” 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Expert Systems with Applications 23 (2002) 329–342.</a:t>
            </a:r>
          </a:p>
          <a:p>
            <a:pPr marL="533407" indent="-533407" algn="just"/>
            <a:r>
              <a:rPr lang="en-US" sz="1600" b="1" dirty="0">
                <a:solidFill>
                  <a:schemeClr val="tx1"/>
                </a:solidFill>
                <a:latin typeface="Century Schoolbook" panose="02040604050505020304" pitchFamily="18" charset="0"/>
              </a:rPr>
              <a:t>[2]	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Keunho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Choi a, 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Donghee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Yoo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b, 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Gunwoo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Kim c,⇑, 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Yongmoo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Suh, “A hybrid online-product recommendation system: Combining implicit rating-based collaborative filtering and sequential pattern analysis”, Electronic Commerce Research and Applications.</a:t>
            </a:r>
          </a:p>
          <a:p>
            <a:pPr marL="533407" indent="-533407" algn="just"/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	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Carlos A. Gomez-Uribe and Neil Hunt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“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Netflix Recommender System: Algorithms, Business Value, and Innovation”, </a:t>
            </a:r>
            <a:r>
              <a:rPr lang="fr-F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ACM Transactions on Management Information </a:t>
            </a:r>
            <a:r>
              <a:rPr lang="fr-F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lang="fr-F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Vol. 6, No. 4, Article 13, </a:t>
            </a:r>
            <a:r>
              <a:rPr lang="fr-F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December</a:t>
            </a:r>
            <a:r>
              <a:rPr lang="fr-F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15.</a:t>
            </a:r>
          </a:p>
          <a:p>
            <a:pPr marL="533407" indent="-533407"/>
            <a:r>
              <a:rPr lang="fr-F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[4]	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 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Bian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Henry 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Holtzman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“Online Friend Recommendation through Personality Matching and Collaborative Filtering ”,  The Fifth International Conference on Mobile Ubiquitous Computing, Systems, Services and Technologies, 2011</a:t>
            </a:r>
          </a:p>
          <a:p>
            <a:r>
              <a:rPr lang="fr-F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[5]	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Jianfeng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Hu, Bo Zhang, Product Recommendation System, CS224W Project Report, December, 2012</a:t>
            </a:r>
          </a:p>
          <a:p>
            <a:pPr marL="446093" indent="-446093" algn="just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[6]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Lina Yao, 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Z. Sheng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“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Unified Collaborative and Content-Based Web Service Recommendation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IEEE TRANSACTIONS ON SERVICES COMPUTING, VOL. X, NO. X, AUGUST 2014</a:t>
            </a:r>
          </a:p>
          <a:p>
            <a:pPr marL="446093" indent="-446093" algn="just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[7]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Joseph A. 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Calandrino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Ann 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Kilzer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Arvind Narayanan, ““You Might Also Like:” Privacy Risks of Collaborative Filtering”, 2011 IEEE Symposium on Security and Privacy</a:t>
            </a:r>
          </a:p>
          <a:p>
            <a:pPr marL="533407" indent="-533407"/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7" indent="-533407"/>
            <a:endParaRPr lang="en-US" sz="2200" b="1" dirty="0">
              <a:solidFill>
                <a:schemeClr val="tx1"/>
              </a:solidFill>
              <a:latin typeface="Century Schoolbook" panose="02040604050505020304" pitchFamily="18" charset="0"/>
            </a:endParaRPr>
          </a:p>
          <a:p>
            <a:pPr algn="just"/>
            <a:endParaRPr lang="en-IN" sz="2200" b="1" dirty="0">
              <a:solidFill>
                <a:schemeClr val="tx1"/>
              </a:solidFill>
              <a:latin typeface="Century Schoolbook" panose="020406040505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111823" y="1534886"/>
            <a:ext cx="82296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048000" y="281344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endParaRPr lang="en-IN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92938-9620-4819-9B8C-2FACC59830E0}" type="datetime4">
              <a:rPr lang="en-US" smtClean="0">
                <a:solidFill>
                  <a:srgbClr val="D2533C"/>
                </a:solidFill>
              </a:rPr>
              <a:t>June 3, 2017</a:t>
            </a:fld>
            <a:endParaRPr lang="en-US">
              <a:solidFill>
                <a:srgbClr val="D2533C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FF861-0692-4C02-AB0E-EA68AC086C3D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86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0"/>
          <p:cNvSpPr txBox="1">
            <a:spLocks/>
          </p:cNvSpPr>
          <p:nvPr/>
        </p:nvSpPr>
        <p:spPr>
          <a:xfrm>
            <a:off x="2002972" y="228600"/>
            <a:ext cx="8675914" cy="11974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111823" y="2047495"/>
            <a:ext cx="8958948" cy="43315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46093" indent="-446093" algn="just"/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[8]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Jun Wang, Arjen P. de 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Vries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“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Unifying 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Userbased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Itembased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Collaborative Filtering Approaches by Similarity Fusion”, 2006 ACM 1595933697/06/0008</a:t>
            </a:r>
          </a:p>
          <a:p>
            <a:pPr marL="446093" indent="-446093" algn="just"/>
            <a:r>
              <a:rPr lang="fr-F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[9]</a:t>
            </a:r>
            <a:r>
              <a:rPr lang="fr-F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Hannon, John; Bennett, Mike; Smyth, Barry, Recommending twitter users to follow using content and collaborative filtering approaches”,  4th ACM Conference on Recommender Systems (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RecSys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2010), Barcelona, Spain, September 26-30,2010</a:t>
            </a:r>
          </a:p>
          <a:p>
            <a:pPr marL="446093" indent="-446093" algn="just"/>
            <a:r>
              <a:rPr lang="fr-F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[10]</a:t>
            </a:r>
            <a:r>
              <a:rPr lang="fr-F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Yehuda 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Koren,Robert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Bell and Chris 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Volinsky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Matrix Factorization Techniques For Recommender Systems,</a:t>
            </a:r>
            <a:r>
              <a:rPr lang="en-US" altLang="en-US" sz="1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446093" indent="-446093" algn="just">
              <a:tabLst>
                <a:tab pos="533407" algn="l"/>
              </a:tabLst>
            </a:pPr>
            <a:r>
              <a:rPr lang="en-US" altLang="en-US" sz="1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[11]</a:t>
            </a:r>
            <a:r>
              <a:rPr lang="en-US" alt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	</a:t>
            </a:r>
            <a:r>
              <a:rPr lang="en-US" alt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Zhexue</a:t>
            </a: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Huang</a:t>
            </a: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“</a:t>
            </a: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Fast Clustering Algorithm to Cluster Very Large Categorical Data Sets in Data Mining</a:t>
            </a: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 </a:t>
            </a: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Cooperative Research Centre for Advanced Computational Systems CSIRO.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46093" indent="-446093" algn="just">
              <a:tabLst>
                <a:tab pos="533407" algn="l"/>
              </a:tabLst>
            </a:pP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[12]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Wei-Sheng Chin, Bo-Wen Yuan, 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-Yuan Yang, Yong Zhuang, Yu-Chin Juan, and 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Chih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-Jen Lin., “LIBMF: A Library for Parallel Matrix Factorization in  Shared Memory Systems”, Journal of Machine Learning Research.</a:t>
            </a:r>
          </a:p>
          <a:p>
            <a:pPr marL="446093" indent="-446093" algn="just">
              <a:tabLst>
                <a:tab pos="533407" algn="l"/>
              </a:tabLst>
            </a:pPr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[13]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Yue 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Liu,Mingjun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Liu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“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Automatic Recognition Algorithm of Quick Response Code Based on Embedded System”, IEEE 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Xplore,April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2009</a:t>
            </a:r>
          </a:p>
          <a:p>
            <a:pPr marL="446093" indent="-446093" algn="just">
              <a:tabLst>
                <a:tab pos="533407" algn="l"/>
              </a:tabLst>
            </a:pPr>
            <a:r>
              <a:rPr lang="fr-F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[14]</a:t>
            </a:r>
            <a:r>
              <a:rPr lang="fr-F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Toon De 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Pessemier,Sam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Leroux,Kris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Vanhecke,Luc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Martens, “Combining Collaborative Filtering and Search Engine into Hybrid News Recommendations”</a:t>
            </a:r>
          </a:p>
          <a:p>
            <a:pPr marL="446093" indent="-446093" algn="just">
              <a:tabLst>
                <a:tab pos="533407" algn="l"/>
              </a:tabLst>
            </a:pPr>
            <a:r>
              <a:rPr lang="fr-F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[15]</a:t>
            </a:r>
            <a:r>
              <a:rPr lang="fr-F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Jevin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D. West, Ian Wesley-Smith, Carl T. Bergstrom, “A recommendation system based on hierarchical clustering of an article-level citation network”, IEEE TRANSACTIONS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6093" indent="-446093" algn="just"/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46093" indent="-446093" algn="just"/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533407" indent="-533407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7" indent="-533407"/>
            <a:endParaRPr lang="en-US" sz="2200" b="1" dirty="0">
              <a:latin typeface="Century Schoolbook" panose="02040604050505020304" pitchFamily="18" charset="0"/>
            </a:endParaRPr>
          </a:p>
          <a:p>
            <a:pPr algn="just"/>
            <a:endParaRPr lang="en-IN" sz="2200" b="1" dirty="0">
              <a:latin typeface="Century Schoolbook" panose="020406040505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111823" y="1534886"/>
            <a:ext cx="82296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048000" y="281344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endParaRPr lang="en-IN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20C8-9639-494D-A3AC-1CB8A912D22D}" type="datetime4">
              <a:rPr lang="en-US" smtClean="0">
                <a:solidFill>
                  <a:srgbClr val="D2533C"/>
                </a:solidFill>
              </a:rPr>
              <a:t>June 3, 2017</a:t>
            </a:fld>
            <a:endParaRPr lang="en-US">
              <a:solidFill>
                <a:srgbClr val="D2533C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FF861-0692-4C02-AB0E-EA68AC086C3D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03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B45F-6AB9-40AE-B5D4-ADFC29BCF8CE}" type="datetime4">
              <a:rPr lang="en-US" smtClean="0">
                <a:solidFill>
                  <a:srgbClr val="D2533C"/>
                </a:solidFill>
              </a:rPr>
              <a:t>June 3, 2017</a:t>
            </a:fld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FF861-0692-4C02-AB0E-EA68AC086C3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1" name="Title 10"/>
          <p:cNvSpPr txBox="1">
            <a:spLocks/>
          </p:cNvSpPr>
          <p:nvPr/>
        </p:nvSpPr>
        <p:spPr>
          <a:xfrm>
            <a:off x="2209800" y="228600"/>
            <a:ext cx="7467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Content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111823" y="1534886"/>
            <a:ext cx="82296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111823" y="1534886"/>
            <a:ext cx="5791200" cy="2951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988" lvl="1" indent="-342900" algn="just">
              <a:lnSpc>
                <a:spcPct val="150000"/>
              </a:lnSpc>
              <a:buFontTx/>
              <a:buAutoNum type="arabicPeriod" startAt="6"/>
            </a:pPr>
            <a:r>
              <a:rPr lang="en-US" b="1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and Software </a:t>
            </a:r>
            <a:r>
              <a:rPr lang="en-US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lang="en-US" b="1" dirty="0" smtClean="0">
              <a:solidFill>
                <a:schemeClr val="tx1">
                  <a:lumMod val="90000"/>
                  <a:lumOff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88988" lvl="1" indent="-342900" algn="just">
              <a:lnSpc>
                <a:spcPct val="150000"/>
              </a:lnSpc>
              <a:buAutoNum type="arabicPeriod" startAt="6"/>
            </a:pPr>
            <a:r>
              <a:rPr lang="en-US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</a:t>
            </a:r>
            <a:r>
              <a:rPr lang="en-US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  <a:p>
            <a:pPr marL="788988" lvl="1" indent="-342900" algn="just">
              <a:lnSpc>
                <a:spcPct val="150000"/>
              </a:lnSpc>
              <a:buAutoNum type="arabicPeriod" startAt="6"/>
            </a:pPr>
            <a:r>
              <a:rPr lang="en-US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UML </a:t>
            </a:r>
            <a:r>
              <a:rPr lang="en-US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Diagrams</a:t>
            </a:r>
          </a:p>
          <a:p>
            <a:pPr marL="788988" lvl="1" indent="-342900" algn="just">
              <a:lnSpc>
                <a:spcPct val="150000"/>
              </a:lnSpc>
              <a:buAutoNum type="arabicPeriod" startAt="6"/>
            </a:pPr>
            <a:r>
              <a:rPr lang="en-US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Cases Documents</a:t>
            </a:r>
          </a:p>
          <a:p>
            <a:pPr marL="788988" lvl="1" indent="-342900" algn="just">
              <a:lnSpc>
                <a:spcPct val="150000"/>
              </a:lnSpc>
              <a:buAutoNum type="arabicPeriod" startAt="6"/>
            </a:pPr>
            <a:r>
              <a:rPr lang="en-US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marL="788988" lvl="1" indent="-342900" algn="just">
              <a:lnSpc>
                <a:spcPct val="150000"/>
              </a:lnSpc>
              <a:buAutoNum type="arabicPeriod" startAt="6"/>
            </a:pPr>
            <a:r>
              <a:rPr lang="en-US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b="1" dirty="0" smtClean="0">
              <a:solidFill>
                <a:schemeClr val="tx1">
                  <a:lumMod val="90000"/>
                  <a:lumOff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88988" lvl="1" indent="-342900" algn="just">
              <a:lnSpc>
                <a:spcPct val="150000"/>
              </a:lnSpc>
              <a:buAutoNum type="arabicPeriod" startAt="6"/>
            </a:pPr>
            <a:r>
              <a:rPr lang="en-US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56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0"/>
          <p:cNvSpPr txBox="1">
            <a:spLocks/>
          </p:cNvSpPr>
          <p:nvPr/>
        </p:nvSpPr>
        <p:spPr>
          <a:xfrm>
            <a:off x="2002972" y="228600"/>
            <a:ext cx="8675914" cy="11974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111823" y="2047495"/>
            <a:ext cx="8958948" cy="43315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46093" indent="-446093" algn="just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[16]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Nitai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B. Silva,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Ing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-Ren Tsang, George D.C.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Cavalcanti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Ing-Jyh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Tsang, “Graph Based Friends Recommendation System using Genetic Algorithm”, World Congress on Computational Intelligence 2010</a:t>
            </a:r>
          </a:p>
          <a:p>
            <a:pPr marL="446093" indent="-446093" algn="just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[17]	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Badrul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Sarwar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George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Karypis,Joseph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Konstan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“Item-Based Collaborative Filtering </a:t>
            </a:r>
            <a:b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Algorithm”, WWW10, May 2001 ACM</a:t>
            </a:r>
          </a:p>
          <a:p>
            <a:pPr marL="446093" indent="-446093" algn="just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[18]	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Greg Linden, Brent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Smith,Jeremy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York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Amazon.com Recommendations</a:t>
            </a:r>
            <a:b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Item-to-Item Collaborative Filtering”, 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Computer Society 2003 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093" indent="-446093" algn="just"/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[19]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James Davidson,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Banjamin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Liebald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Junning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Liu,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Palash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Nandy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“YouTube Video Recommendation System”,  2010 ACM</a:t>
            </a:r>
          </a:p>
          <a:p>
            <a:pPr marL="446093" indent="-446093" algn="just"/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[20]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Renjie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Zhou,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Samamon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Khemmarat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Lixin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Gao, The Impact of YouTube Recommendation System on Video Views”, 2010 ACM</a:t>
            </a:r>
            <a:r>
              <a:rPr lang="en-IN" sz="1600" dirty="0"/>
              <a:t> </a:t>
            </a:r>
          </a:p>
          <a:p>
            <a:pPr marL="446093" indent="-446093" algn="just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[21]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Daniel J. Power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Based &amp; Model Driven Decision Support Systems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AMCIS(Americas Conference On Information Systems) </a:t>
            </a:r>
          </a:p>
          <a:p>
            <a:pPr marL="446093" indent="-446093" algn="just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[22]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Emir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Hammami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“Towards a Peer To Peer Content Discovery &amp; Delivery Architecture for Service Provisioning”, IEEE</a:t>
            </a:r>
          </a:p>
          <a:p>
            <a:pPr marL="446093" indent="-446093" algn="just"/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533407" indent="-533407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7" indent="-533407"/>
            <a:endParaRPr lang="en-US" sz="2200" b="1" dirty="0">
              <a:latin typeface="Century Schoolbook" panose="02040604050505020304" pitchFamily="18" charset="0"/>
            </a:endParaRPr>
          </a:p>
          <a:p>
            <a:pPr algn="just"/>
            <a:endParaRPr lang="en-IN" sz="2200" b="1" dirty="0">
              <a:latin typeface="Century Schoolbook" panose="020406040505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111823" y="1534886"/>
            <a:ext cx="82296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048000" y="281344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endParaRPr lang="en-IN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843D5-15EC-4CC5-BDD7-B265B4DE839D}" type="datetime4">
              <a:rPr lang="en-US" smtClean="0">
                <a:solidFill>
                  <a:srgbClr val="D2533C"/>
                </a:solidFill>
              </a:rPr>
              <a:t>June 3, 2017</a:t>
            </a:fld>
            <a:endParaRPr lang="en-US">
              <a:solidFill>
                <a:srgbClr val="D2533C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FF861-0692-4C02-AB0E-EA68AC086C3D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63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0"/>
          <p:cNvSpPr txBox="1">
            <a:spLocks/>
          </p:cNvSpPr>
          <p:nvPr/>
        </p:nvSpPr>
        <p:spPr>
          <a:xfrm>
            <a:off x="2002972" y="228600"/>
            <a:ext cx="8675914" cy="11974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111823" y="2047495"/>
            <a:ext cx="8958948" cy="43315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46093" indent="-446093" algn="just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[23]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Marcella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Carlo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Meloni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Andrea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D'Ariano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Francesco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Corman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Multi-Criteria DSS for Real Time Train Rescheduling”,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ResearchGate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093" indent="-446093" algn="just"/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[24]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Yang, Bing Wu,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Zheng,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Xiabin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Wang, Lei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Lei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“A Survey of Collaborative Filtering Based Recommender Systems for Mobile Internet Applications ”,  IEEE</a:t>
            </a:r>
          </a:p>
          <a:p>
            <a:pPr marL="446093" indent="-446093" algn="just"/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[25]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Jia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Zhou,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Tiejian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Luo,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Haixiang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Lin,” A Novel Recommendation System with Collective Intelligence”, IEEE 2010</a:t>
            </a: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111823" y="1534886"/>
            <a:ext cx="82296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048000" y="281344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endParaRPr lang="en-IN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B4BC-ADB2-4711-91D0-036B44880668}" type="datetime4">
              <a:rPr lang="en-US" smtClean="0">
                <a:solidFill>
                  <a:srgbClr val="D2533C"/>
                </a:solidFill>
              </a:rPr>
              <a:t>June 3, 2017</a:t>
            </a:fld>
            <a:endParaRPr lang="en-US">
              <a:solidFill>
                <a:srgbClr val="D2533C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FF861-0692-4C02-AB0E-EA68AC086C3D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4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3439" y="2692395"/>
            <a:ext cx="8911687" cy="1280890"/>
          </a:xfrm>
        </p:spPr>
        <p:txBody>
          <a:bodyPr/>
          <a:lstStyle/>
          <a:p>
            <a:pPr algn="ctr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FFF5-ADC5-4037-B6E8-607E55AD8542}" type="datetime4">
              <a:rPr lang="en-US" smtClean="0">
                <a:solidFill>
                  <a:srgbClr val="D2533C"/>
                </a:solidFill>
              </a:rPr>
              <a:t>June 3, 2017</a:t>
            </a:fld>
            <a:endParaRPr lang="en-US">
              <a:solidFill>
                <a:srgbClr val="D2533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FF861-0692-4C02-AB0E-EA68AC086C3D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0"/>
          <p:cNvSpPr txBox="1">
            <a:spLocks/>
          </p:cNvSpPr>
          <p:nvPr/>
        </p:nvSpPr>
        <p:spPr>
          <a:xfrm>
            <a:off x="2209800" y="228600"/>
            <a:ext cx="7467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Problem Statement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111823" y="3005445"/>
            <a:ext cx="8229600" cy="17733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IN" sz="2200" b="1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Design </a:t>
            </a:r>
            <a:r>
              <a:rPr lang="en-IN" sz="2200" b="1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a Personalised Product Recommendation System using Hybrid Approach Based on Content Based and Collaborative filtering.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2111823" y="1534886"/>
            <a:ext cx="82296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4D81-6EB5-4852-AE5A-CDC3E19F335E}" type="datetime4">
              <a:rPr lang="en-US" smtClean="0">
                <a:solidFill>
                  <a:srgbClr val="D2533C"/>
                </a:solidFill>
              </a:rPr>
              <a:t>June 3, 2017</a:t>
            </a:fld>
            <a:endParaRPr lang="en-US">
              <a:solidFill>
                <a:srgbClr val="D2533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FF861-0692-4C02-AB0E-EA68AC086C3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314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0"/>
          <p:cNvSpPr txBox="1">
            <a:spLocks/>
          </p:cNvSpPr>
          <p:nvPr/>
        </p:nvSpPr>
        <p:spPr>
          <a:xfrm>
            <a:off x="2209800" y="228600"/>
            <a:ext cx="7467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Idea Matrix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2111823" y="1534886"/>
            <a:ext cx="82296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4D81-6EB5-4852-AE5A-CDC3E19F335E}" type="datetime4">
              <a:rPr lang="en-US" smtClean="0">
                <a:solidFill>
                  <a:srgbClr val="D2533C"/>
                </a:solidFill>
              </a:rPr>
              <a:t>June 3, 2017</a:t>
            </a:fld>
            <a:endParaRPr lang="en-US">
              <a:solidFill>
                <a:srgbClr val="D2533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FF861-0692-4C02-AB0E-EA68AC086C3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111824" y="3181185"/>
            <a:ext cx="8307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Idea matrix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538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FFF5-ADC5-4037-B6E8-607E55AD8542}" type="datetime4">
              <a:rPr lang="en-US" smtClean="0">
                <a:solidFill>
                  <a:srgbClr val="D2533C"/>
                </a:solidFill>
              </a:rPr>
              <a:t>June 3, 2017</a:t>
            </a:fld>
            <a:endParaRPr lang="en-US">
              <a:solidFill>
                <a:srgbClr val="D2533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FF861-0692-4C02-AB0E-EA68AC086C3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10"/>
          <p:cNvSpPr txBox="1">
            <a:spLocks/>
          </p:cNvSpPr>
          <p:nvPr/>
        </p:nvSpPr>
        <p:spPr>
          <a:xfrm>
            <a:off x="2894012" y="2362200"/>
            <a:ext cx="7467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Architecture Diagram</a:t>
            </a:r>
          </a:p>
        </p:txBody>
      </p:sp>
    </p:spTree>
    <p:extLst>
      <p:ext uri="{BB962C8B-B14F-4D97-AF65-F5344CB8AC3E}">
        <p14:creationId xmlns:p14="http://schemas.microsoft.com/office/powerpoint/2010/main" val="108652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FFF5-ADC5-4037-B6E8-607E55AD8542}" type="datetime4">
              <a:rPr lang="en-US" smtClean="0">
                <a:solidFill>
                  <a:srgbClr val="D2533C"/>
                </a:solidFill>
              </a:rPr>
              <a:t>June 3, 2017</a:t>
            </a:fld>
            <a:endParaRPr lang="en-US">
              <a:solidFill>
                <a:srgbClr val="D2533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FF861-0692-4C02-AB0E-EA68AC086C3D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26" name="Picture 2" descr="C:\Users\hp-pc\Documents\dgrm\Architecture - Cop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850" y="16928"/>
            <a:ext cx="6384750" cy="6795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848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0"/>
          <p:cNvSpPr txBox="1">
            <a:spLocks/>
          </p:cNvSpPr>
          <p:nvPr/>
        </p:nvSpPr>
        <p:spPr>
          <a:xfrm>
            <a:off x="2209800" y="237565"/>
            <a:ext cx="8447314" cy="11974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Modules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111823" y="2047495"/>
            <a:ext cx="8958948" cy="43315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077927" indent="-446093" algn="just">
              <a:lnSpc>
                <a:spcPct val="150000"/>
              </a:lnSpc>
              <a:buFont typeface="+mj-lt"/>
              <a:buAutoNum type="arabicPeriod"/>
            </a:pPr>
            <a:endParaRPr lang="en-US" sz="2200" b="1" dirty="0">
              <a:latin typeface="Century Schoolbook" panose="02040604050505020304" pitchFamily="18" charset="0"/>
            </a:endParaRPr>
          </a:p>
          <a:p>
            <a:pPr marL="1077927" indent="-446093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b="1" dirty="0" smtClean="0">
                <a:solidFill>
                  <a:prstClr val="black"/>
                </a:solidFill>
                <a:latin typeface="Century Schoolbook" panose="02040604050505020304" pitchFamily="18" charset="0"/>
              </a:rPr>
              <a:t>Security </a:t>
            </a:r>
            <a:r>
              <a:rPr lang="en-US" sz="2200" b="1" dirty="0">
                <a:solidFill>
                  <a:prstClr val="black"/>
                </a:solidFill>
                <a:latin typeface="Century Schoolbook" panose="02040604050505020304" pitchFamily="18" charset="0"/>
              </a:rPr>
              <a:t>And </a:t>
            </a:r>
            <a:r>
              <a:rPr lang="en-US" sz="2200" b="1" dirty="0" smtClean="0">
                <a:solidFill>
                  <a:prstClr val="black"/>
                </a:solidFill>
                <a:latin typeface="Century Schoolbook" panose="02040604050505020304" pitchFamily="18" charset="0"/>
              </a:rPr>
              <a:t>Authentication</a:t>
            </a:r>
          </a:p>
          <a:p>
            <a:pPr marL="1077927" indent="-446093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b="1" dirty="0" smtClean="0">
                <a:solidFill>
                  <a:prstClr val="black"/>
                </a:solidFill>
                <a:latin typeface="Century Schoolbook" panose="02040604050505020304" pitchFamily="18" charset="0"/>
              </a:rPr>
              <a:t>QR </a:t>
            </a:r>
            <a:r>
              <a:rPr lang="en-US" sz="2200" b="1" dirty="0">
                <a:solidFill>
                  <a:prstClr val="black"/>
                </a:solidFill>
                <a:latin typeface="Century Schoolbook" panose="02040604050505020304" pitchFamily="18" charset="0"/>
              </a:rPr>
              <a:t>Code Generator and </a:t>
            </a:r>
            <a:r>
              <a:rPr lang="en-US" sz="2200" b="1" dirty="0" err="1" smtClean="0">
                <a:solidFill>
                  <a:prstClr val="black"/>
                </a:solidFill>
                <a:latin typeface="Century Schoolbook" panose="02040604050505020304" pitchFamily="18" charset="0"/>
              </a:rPr>
              <a:t>Decryptor</a:t>
            </a:r>
            <a:endParaRPr lang="en-US" sz="2200" b="1" dirty="0">
              <a:solidFill>
                <a:prstClr val="black"/>
              </a:solidFill>
              <a:latin typeface="Century Schoolbook" panose="02040604050505020304" pitchFamily="18" charset="0"/>
            </a:endParaRPr>
          </a:p>
          <a:p>
            <a:pPr marL="1077927" indent="-446093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b="1" dirty="0" smtClean="0">
                <a:solidFill>
                  <a:prstClr val="black"/>
                </a:solidFill>
                <a:latin typeface="Century Schoolbook" panose="02040604050505020304" pitchFamily="18" charset="0"/>
              </a:rPr>
              <a:t>History </a:t>
            </a:r>
            <a:r>
              <a:rPr lang="en-US" sz="2200" b="1" dirty="0">
                <a:solidFill>
                  <a:prstClr val="black"/>
                </a:solidFill>
                <a:latin typeface="Century Schoolbook" panose="02040604050505020304" pitchFamily="18" charset="0"/>
              </a:rPr>
              <a:t>And User Data </a:t>
            </a:r>
            <a:r>
              <a:rPr lang="en-US" sz="2200" b="1" dirty="0" smtClean="0">
                <a:solidFill>
                  <a:prstClr val="black"/>
                </a:solidFill>
                <a:latin typeface="Century Schoolbook" panose="02040604050505020304" pitchFamily="18" charset="0"/>
              </a:rPr>
              <a:t>Management</a:t>
            </a:r>
          </a:p>
          <a:p>
            <a:pPr marL="1077927" indent="-446093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b="1" dirty="0" smtClean="0">
                <a:solidFill>
                  <a:prstClr val="black"/>
                </a:solidFill>
                <a:latin typeface="Century Schoolbook" panose="02040604050505020304" pitchFamily="18" charset="0"/>
              </a:rPr>
              <a:t>Recommendation Engine</a:t>
            </a:r>
          </a:p>
          <a:p>
            <a:pPr marL="1077927" indent="-446093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b="1" dirty="0" smtClean="0">
                <a:solidFill>
                  <a:prstClr val="black"/>
                </a:solidFill>
                <a:latin typeface="Century Schoolbook" panose="02040604050505020304" pitchFamily="18" charset="0"/>
              </a:rPr>
              <a:t>Result </a:t>
            </a:r>
            <a:r>
              <a:rPr lang="en-US" sz="2200" b="1" dirty="0">
                <a:solidFill>
                  <a:prstClr val="black"/>
                </a:solidFill>
                <a:latin typeface="Century Schoolbook" panose="02040604050505020304" pitchFamily="18" charset="0"/>
              </a:rPr>
              <a:t>Optimization &amp; Generation</a:t>
            </a:r>
          </a:p>
          <a:p>
            <a:pPr marL="1077927" indent="-446093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200" b="1" dirty="0">
              <a:latin typeface="Century Schoolbook" panose="02040604050505020304" pitchFamily="18" charset="0"/>
            </a:endParaRPr>
          </a:p>
          <a:p>
            <a:pPr marL="631833" algn="just">
              <a:lnSpc>
                <a:spcPct val="150000"/>
              </a:lnSpc>
            </a:pPr>
            <a:endParaRPr lang="en-US" sz="2200" b="1" dirty="0">
              <a:latin typeface="Century Schoolbook" panose="02040604050505020304" pitchFamily="18" charset="0"/>
            </a:endParaRPr>
          </a:p>
          <a:p>
            <a:pPr marL="1077927" indent="-446093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200" b="1" dirty="0">
              <a:latin typeface="Century Schoolbook" panose="02040604050505020304" pitchFamily="18" charset="0"/>
            </a:endParaRPr>
          </a:p>
          <a:p>
            <a:pPr algn="just"/>
            <a:endParaRPr lang="en-IN" sz="2200" b="1" dirty="0">
              <a:latin typeface="Century Schoolbook" panose="020406040505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111823" y="1534886"/>
            <a:ext cx="82296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5187-10DE-47E5-89A7-2D18AB8C32FC}" type="datetime4">
              <a:rPr lang="en-US" smtClean="0">
                <a:solidFill>
                  <a:srgbClr val="D2533C"/>
                </a:solidFill>
              </a:rPr>
              <a:t>June 3, 2017</a:t>
            </a:fld>
            <a:endParaRPr lang="en-US">
              <a:solidFill>
                <a:srgbClr val="D2533C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FF861-0692-4C02-AB0E-EA68AC086C3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0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0"/>
          <p:cNvSpPr txBox="1">
            <a:spLocks/>
          </p:cNvSpPr>
          <p:nvPr/>
        </p:nvSpPr>
        <p:spPr>
          <a:xfrm>
            <a:off x="2209800" y="228600"/>
            <a:ext cx="8447314" cy="11974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Security &amp; Authentication 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111823" y="2047495"/>
            <a:ext cx="8958948" cy="43315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077927" indent="-446093" algn="just">
              <a:lnSpc>
                <a:spcPct val="150000"/>
              </a:lnSpc>
              <a:buFont typeface="+mj-lt"/>
              <a:buAutoNum type="arabicPeriod"/>
            </a:pPr>
            <a:endParaRPr lang="en-US" sz="2200" b="1" dirty="0">
              <a:latin typeface="Century Schoolbook" panose="02040604050505020304" pitchFamily="18" charset="0"/>
            </a:endParaRPr>
          </a:p>
          <a:p>
            <a:pPr marL="1077927" indent="-446093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b="1" dirty="0">
                <a:latin typeface="Century Schoolbook" panose="02040604050505020304" pitchFamily="18" charset="0"/>
              </a:rPr>
              <a:t>Client-Server Architecture</a:t>
            </a:r>
          </a:p>
          <a:p>
            <a:pPr marL="1077927" indent="-446093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b="1" dirty="0">
                <a:latin typeface="Century Schoolbook" panose="02040604050505020304" pitchFamily="18" charset="0"/>
              </a:rPr>
              <a:t>Avoid unauthorized access</a:t>
            </a:r>
          </a:p>
          <a:p>
            <a:pPr marL="1077927" indent="-446093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b="1" dirty="0" smtClean="0">
                <a:latin typeface="Century Schoolbook" panose="02040604050505020304" pitchFamily="18" charset="0"/>
              </a:rPr>
              <a:t>Numbers are assigned according to the user roles.</a:t>
            </a:r>
            <a:endParaRPr lang="en-US" sz="2200" b="1" dirty="0">
              <a:latin typeface="Century Schoolbook" panose="02040604050505020304" pitchFamily="18" charset="0"/>
            </a:endParaRPr>
          </a:p>
          <a:p>
            <a:pPr marL="1077927" indent="-446093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b="1" dirty="0" smtClean="0">
                <a:latin typeface="Century Schoolbook" panose="02040604050505020304" pitchFamily="18" charset="0"/>
              </a:rPr>
              <a:t>QR </a:t>
            </a:r>
            <a:r>
              <a:rPr lang="en-US" sz="2200" b="1" dirty="0">
                <a:latin typeface="Century Schoolbook" panose="02040604050505020304" pitchFamily="18" charset="0"/>
              </a:rPr>
              <a:t>Code as identification</a:t>
            </a:r>
          </a:p>
          <a:p>
            <a:pPr marL="1077927" indent="-446093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200" b="1" dirty="0">
              <a:latin typeface="Century Schoolbook" panose="02040604050505020304" pitchFamily="18" charset="0"/>
            </a:endParaRPr>
          </a:p>
          <a:p>
            <a:pPr marL="1077927" indent="-446093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200" b="1" dirty="0">
              <a:latin typeface="Century Schoolbook" panose="02040604050505020304" pitchFamily="18" charset="0"/>
            </a:endParaRPr>
          </a:p>
          <a:p>
            <a:pPr marL="631833" algn="just">
              <a:lnSpc>
                <a:spcPct val="150000"/>
              </a:lnSpc>
            </a:pPr>
            <a:endParaRPr lang="en-US" sz="2200" b="1" dirty="0">
              <a:latin typeface="Century Schoolbook" panose="02040604050505020304" pitchFamily="18" charset="0"/>
            </a:endParaRPr>
          </a:p>
          <a:p>
            <a:pPr marL="1077927" indent="-446093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200" b="1" dirty="0">
              <a:latin typeface="Century Schoolbook" panose="02040604050505020304" pitchFamily="18" charset="0"/>
            </a:endParaRPr>
          </a:p>
          <a:p>
            <a:pPr algn="just"/>
            <a:endParaRPr lang="en-IN" sz="2200" b="1" dirty="0">
              <a:latin typeface="Century Schoolbook" panose="020406040505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111823" y="1534886"/>
            <a:ext cx="82296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5187-10DE-47E5-89A7-2D18AB8C32FC}" type="datetime4">
              <a:rPr lang="en-US" smtClean="0">
                <a:solidFill>
                  <a:srgbClr val="D2533C"/>
                </a:solidFill>
              </a:rPr>
              <a:t>June 3, 2017</a:t>
            </a:fld>
            <a:endParaRPr lang="en-US">
              <a:solidFill>
                <a:srgbClr val="D2533C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FF861-0692-4C02-AB0E-EA68AC086C3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182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2932</TotalTime>
  <Words>804</Words>
  <Application>Microsoft Office PowerPoint</Application>
  <PresentationFormat>Widescreen</PresentationFormat>
  <Paragraphs>291</Paragraphs>
  <Slides>32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3" baseType="lpstr">
      <vt:lpstr>SimSun</vt:lpstr>
      <vt:lpstr>Arial</vt:lpstr>
      <vt:lpstr>Calibri</vt:lpstr>
      <vt:lpstr>Century Gothic</vt:lpstr>
      <vt:lpstr>Century Schoolbook</vt:lpstr>
      <vt:lpstr>Courier New</vt:lpstr>
      <vt:lpstr>Symbol</vt:lpstr>
      <vt:lpstr>Times New Roman</vt:lpstr>
      <vt:lpstr>Wingdings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Mathematical Model</vt:lpstr>
      <vt:lpstr>UML Diagrams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Personalised Product Recommendation System Combining Content Based and Collaborative filtering using Hybrid Approach</dc:title>
  <dc:creator>admin</dc:creator>
  <cp:lastModifiedBy>Shubham Kothari</cp:lastModifiedBy>
  <cp:revision>154</cp:revision>
  <dcterms:created xsi:type="dcterms:W3CDTF">2016-08-16T05:48:45Z</dcterms:created>
  <dcterms:modified xsi:type="dcterms:W3CDTF">2017-06-03T06:41:03Z</dcterms:modified>
</cp:coreProperties>
</file>