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35"/>
  </p:notesMasterIdLst>
  <p:handoutMasterIdLst>
    <p:handoutMasterId r:id="rId36"/>
  </p:handoutMasterIdLst>
  <p:sldIdLst>
    <p:sldId id="256" r:id="rId5"/>
    <p:sldId id="266" r:id="rId6"/>
    <p:sldId id="276" r:id="rId7"/>
    <p:sldId id="277" r:id="rId8"/>
    <p:sldId id="280" r:id="rId9"/>
    <p:sldId id="281" r:id="rId10"/>
    <p:sldId id="282" r:id="rId11"/>
    <p:sldId id="279" r:id="rId12"/>
    <p:sldId id="278" r:id="rId13"/>
    <p:sldId id="298" r:id="rId14"/>
    <p:sldId id="283" r:id="rId15"/>
    <p:sldId id="284" r:id="rId16"/>
    <p:sldId id="289" r:id="rId17"/>
    <p:sldId id="285" r:id="rId18"/>
    <p:sldId id="304" r:id="rId19"/>
    <p:sldId id="308" r:id="rId20"/>
    <p:sldId id="309" r:id="rId21"/>
    <p:sldId id="271" r:id="rId22"/>
    <p:sldId id="290" r:id="rId23"/>
    <p:sldId id="270" r:id="rId24"/>
    <p:sldId id="299" r:id="rId25"/>
    <p:sldId id="291" r:id="rId26"/>
    <p:sldId id="294" r:id="rId27"/>
    <p:sldId id="292" r:id="rId28"/>
    <p:sldId id="295" r:id="rId29"/>
    <p:sldId id="297" r:id="rId30"/>
    <p:sldId id="303" r:id="rId31"/>
    <p:sldId id="296" r:id="rId32"/>
    <p:sldId id="310" r:id="rId33"/>
    <p:sldId id="31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18" autoAdjust="0"/>
  </p:normalViewPr>
  <p:slideViewPr>
    <p:cSldViewPr snapToGrid="0">
      <p:cViewPr varScale="1">
        <p:scale>
          <a:sx n="86" d="100"/>
          <a:sy n="86" d="100"/>
        </p:scale>
        <p:origin x="528" y="108"/>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6/3/2021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being here and taking the time to listen to my presentation my name is Prem and I'm a data scientist finishing up my data science career track with springboard data science. The name of this project is younger predicting age with deep learning. </a:t>
            </a: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did we choose convolutional neural networks to approach this problem. Convolutional known neural networks CNN's can achieve state of the art results in image classification in fact </a:t>
            </a:r>
            <a:r>
              <a:rPr lang="en-US" err="1"/>
              <a:t>imagenet</a:t>
            </a:r>
            <a:r>
              <a:rPr lang="en-US"/>
              <a:t> the annual competition for computer vision in classifying images the winners these days our always using convolutional neural networks ever since about 2012 when </a:t>
            </a:r>
            <a:r>
              <a:rPr lang="en-US" err="1"/>
              <a:t>adeep</a:t>
            </a:r>
            <a:r>
              <a:rPr lang="en-US"/>
              <a:t> CNN was used to achieve a 10% increase over the </a:t>
            </a:r>
            <a:r>
              <a:rPr lang="en-US" err="1"/>
              <a:t>the</a:t>
            </a:r>
            <a:r>
              <a:rPr lang="en-US"/>
              <a:t> next competitor. Convolutional neural networks are modeled on the biological visual cortex of animals. CNN's feature multilayered feature extraction where the first layers are extracting simple features such as a diagonal line and higher level layers are extracting features with greater complexities such as an eyeball. Convolutional neural networks are really made </a:t>
            </a:r>
            <a:r>
              <a:rPr lang="en-US" err="1"/>
              <a:t>feasable</a:t>
            </a:r>
            <a:r>
              <a:rPr lang="en-US"/>
              <a:t> and possible by GPU computing so these are graphics cards that allow really fast computation also fed by large datasets or big data the convolutional neural Nets can perform to their Max. Convolved features use matrix multiplication for feature extraction. Transfer learning can expedite related tasks. For example many of the implementations which are used through care OS and tensor flow actually allow for you to use an image net free chain pre trained model directly out of the box which means that you have the benefit of a previously trained network and you can transfer that hard one knowledge to a similar problem such as in this case face identification period </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386862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are the performance metrics when talking about age prediction. The </a:t>
            </a:r>
            <a:r>
              <a:rPr lang="en-US" err="1"/>
              <a:t>defacto</a:t>
            </a:r>
            <a:r>
              <a:rPr lang="en-US"/>
              <a:t> performance metric for age prediction in the literature and in academia is Mae mean absolute error so we will use this as our main performance metric ma E is the mean absolute error so that is all the errors minus the actual values take the absolute value of that and find the mean. Ma E gives a sense of the overall correctness or error of the model. MAPE is mean absolute percentage error and this gives us a sense of relative error in terms of percentages how far are we off the mark. And additionally we will track test set classification accuracy and test set classification loss. In this case our loss function is categorical cross entropy </a:t>
            </a: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979805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developing the model we will set some constants to make it easier to compare different models with one another specifically we will set the number of epoch's to 200 the batch size to 128 the training set is 3525 images and the test set is 1512 images the training set to test set ratio is 70 to 30. </a:t>
            </a: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3189433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went through many different iterations and model variations and permutations. In the end we focused on for models with greater and greater degrees of complexity. The first model is our baseline model which takes advantage of a VGG face architecture directly out of the box meaning </a:t>
            </a:r>
            <a:r>
              <a:rPr lang="en-US" err="1"/>
              <a:t>uncustomized</a:t>
            </a:r>
            <a:r>
              <a:rPr lang="en-US"/>
              <a:t> with an SGD optimizer stochastic gradient descent. The next model we used was a VGG face model with an atom optimizer the next is a VGG face with pre trained weights and finally for CNN four we used a VGG face model with </a:t>
            </a:r>
            <a:r>
              <a:rPr lang="en-US" err="1"/>
              <a:t>adam</a:t>
            </a:r>
            <a:r>
              <a:rPr lang="en-US"/>
              <a:t> optimizer with pre trained weights and data augmentation </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417238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2390565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650226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a:p>
        </p:txBody>
      </p:sp>
    </p:spTree>
    <p:extLst>
      <p:ext uri="{BB962C8B-B14F-4D97-AF65-F5344CB8AC3E}">
        <p14:creationId xmlns:p14="http://schemas.microsoft.com/office/powerpoint/2010/main" val="216795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a:p>
        </p:txBody>
      </p:sp>
    </p:spTree>
    <p:extLst>
      <p:ext uri="{BB962C8B-B14F-4D97-AF65-F5344CB8AC3E}">
        <p14:creationId xmlns:p14="http://schemas.microsoft.com/office/powerpoint/2010/main" val="240273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2018949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a:p>
        </p:txBody>
      </p:sp>
    </p:spTree>
    <p:extLst>
      <p:ext uri="{BB962C8B-B14F-4D97-AF65-F5344CB8AC3E}">
        <p14:creationId xmlns:p14="http://schemas.microsoft.com/office/powerpoint/2010/main" val="2683686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a high-level overview in the form of an executive summary So what is the problem we are trying to solve? The problem is to develop and evaluate image based supervised models to predict the age of a person in a given image using deep neural Nets.</a:t>
            </a:r>
          </a:p>
          <a:p>
            <a:r>
              <a:rPr lang="en-US" dirty="0"/>
              <a:t>The hypothetical stakeholders is a beauty company named younger they've requested an age predictor app to demonstrate the value of their age divine product line.</a:t>
            </a:r>
          </a:p>
          <a:p>
            <a:r>
              <a:rPr lang="en-US" dirty="0"/>
              <a:t>The results using a customized convolutional neural network and transfer learning we were able to estimate a subject page from a photograph with an average error of about seven years. </a:t>
            </a: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346429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a:p>
        </p:txBody>
      </p:sp>
    </p:spTree>
    <p:extLst>
      <p:ext uri="{BB962C8B-B14F-4D97-AF65-F5344CB8AC3E}">
        <p14:creationId xmlns:p14="http://schemas.microsoft.com/office/powerpoint/2010/main" val="1239613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3260521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a:p>
        </p:txBody>
      </p:sp>
    </p:spTree>
    <p:extLst>
      <p:ext uri="{BB962C8B-B14F-4D97-AF65-F5344CB8AC3E}">
        <p14:creationId xmlns:p14="http://schemas.microsoft.com/office/powerpoint/2010/main" val="1031358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a:p>
        </p:txBody>
      </p:sp>
    </p:spTree>
    <p:extLst>
      <p:ext uri="{BB962C8B-B14F-4D97-AF65-F5344CB8AC3E}">
        <p14:creationId xmlns:p14="http://schemas.microsoft.com/office/powerpoint/2010/main" val="228401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a:p>
        </p:txBody>
      </p:sp>
    </p:spTree>
    <p:extLst>
      <p:ext uri="{BB962C8B-B14F-4D97-AF65-F5344CB8AC3E}">
        <p14:creationId xmlns:p14="http://schemas.microsoft.com/office/powerpoint/2010/main" val="229782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a:p>
        </p:txBody>
      </p:sp>
    </p:spTree>
    <p:extLst>
      <p:ext uri="{BB962C8B-B14F-4D97-AF65-F5344CB8AC3E}">
        <p14:creationId xmlns:p14="http://schemas.microsoft.com/office/powerpoint/2010/main" val="1727204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a:p>
        </p:txBody>
      </p:sp>
    </p:spTree>
    <p:extLst>
      <p:ext uri="{BB962C8B-B14F-4D97-AF65-F5344CB8AC3E}">
        <p14:creationId xmlns:p14="http://schemas.microsoft.com/office/powerpoint/2010/main" val="4245871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being here and taking the time to listen to my presentation my name is Prem and I'm a data scientist finishing up my data science career track with springboard data science. The name of this project is younger predicting age with deep learning. </a:t>
            </a:r>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a:p>
        </p:txBody>
      </p:sp>
    </p:spTree>
    <p:extLst>
      <p:ext uri="{BB962C8B-B14F-4D97-AF65-F5344CB8AC3E}">
        <p14:creationId xmlns:p14="http://schemas.microsoft.com/office/powerpoint/2010/main" val="1786536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a:p>
        </p:txBody>
      </p:sp>
    </p:spTree>
    <p:extLst>
      <p:ext uri="{BB962C8B-B14F-4D97-AF65-F5344CB8AC3E}">
        <p14:creationId xmlns:p14="http://schemas.microsoft.com/office/powerpoint/2010/main" val="1698607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29</a:t>
            </a:fld>
            <a:endParaRPr lang="en-US"/>
          </a:p>
        </p:txBody>
      </p:sp>
    </p:spTree>
    <p:extLst>
      <p:ext uri="{BB962C8B-B14F-4D97-AF65-F5344CB8AC3E}">
        <p14:creationId xmlns:p14="http://schemas.microsoft.com/office/powerpoint/2010/main" val="133195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code all of the project code is available on my GitHub repository here at github.com/</a:t>
            </a:r>
            <a:r>
              <a:rPr lang="en-US" err="1"/>
              <a:t>premohnish</a:t>
            </a:r>
            <a:r>
              <a:rPr lang="en-US"/>
              <a:t>/younger. This project was developed in Python using appropriate libraries under Google </a:t>
            </a:r>
            <a:r>
              <a:rPr lang="en-US" err="1"/>
              <a:t>colab</a:t>
            </a:r>
            <a:r>
              <a:rPr lang="en-US"/>
              <a:t> pro to take advantage of their fast GPU based architecture . </a:t>
            </a:r>
            <a:r>
              <a:rPr lang="en-US" err="1"/>
              <a:t>Tensorflow</a:t>
            </a:r>
            <a:r>
              <a:rPr lang="en-US"/>
              <a:t> and </a:t>
            </a:r>
            <a:r>
              <a:rPr lang="en-US" err="1"/>
              <a:t>keras</a:t>
            </a:r>
            <a:r>
              <a:rPr lang="en-US"/>
              <a:t> were used for preprocessing and implementing the convolutional neural network. </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1421663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being here and taking the time to listen to my presentation my name is Prem and I'm a data scientist finishing up my data science career track with springboard data science. The name of this project is younger predicting age with deep learning. </a:t>
            </a:r>
          </a:p>
        </p:txBody>
      </p:sp>
      <p:sp>
        <p:nvSpPr>
          <p:cNvPr id="4" name="Slide Number Placeholder 3"/>
          <p:cNvSpPr>
            <a:spLocks noGrp="1"/>
          </p:cNvSpPr>
          <p:nvPr>
            <p:ph type="sldNum" sz="quarter" idx="5"/>
          </p:nvPr>
        </p:nvSpPr>
        <p:spPr/>
        <p:txBody>
          <a:bodyPr/>
          <a:lstStyle/>
          <a:p>
            <a:fld id="{C6B3AB32-59DF-41F1-9618-EDFBF5049629}" type="slidenum">
              <a:rPr lang="en-US" smtClean="0"/>
              <a:t>30</a:t>
            </a:fld>
            <a:endParaRPr lang="en-US"/>
          </a:p>
        </p:txBody>
      </p:sp>
    </p:spTree>
    <p:extLst>
      <p:ext uri="{BB962C8B-B14F-4D97-AF65-F5344CB8AC3E}">
        <p14:creationId xmlns:p14="http://schemas.microsoft.com/office/powerpoint/2010/main" val="416055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set the data set IMDb wiki 500K plus face images with age and gender labels related to this paper is available for download for academic research only. </a:t>
            </a: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78953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Practical age prediction so when do people actually use age prediction in practice well we have different use cases for example in marketing there are applications where a targeted video ad can be based on age specifically </a:t>
            </a:r>
            <a:r>
              <a:rPr lang="en-US" err="1"/>
              <a:t>Quividi</a:t>
            </a:r>
            <a:r>
              <a:rPr lang="en-US"/>
              <a:t>. Another example where we see age prediction being used or potentially being used is law enforcement so we can estimate age to create the profile of a suspect for example the suspect is a 24 year old male. Another practical use of age prediction is access control for example we were trying to control who can access certain prohibited materials such as alcohol purchasing alcohol I'm going to nightclubs nightclub entrance driving cars you can't drive a car under certain age obviously and curfew enforcement if we have cameras that can automatically detect a person's age it's easier to enforce curfew. </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91887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challenges there are many challenges when dealing with predicting age from an image some of the many factors that affect that effect apparent age include makeup when someone wears makeup they can look a lot younger than they actually are for photo resolution if account if a camera is too high resolution people can look or actually older than they are when there's more detail there and if the photo is too low resolution it's hard to get a good amount of texture and detail which can skew results. Photo processing such as filters if you've ever taken a photo on Instagram you know that there's a lot of filters that are designed to make people look younger specifically more flattering or they take wrinkles away thus making you look younger than your actual age other factors include lighting </a:t>
            </a:r>
            <a:r>
              <a:rPr lang="en-US" err="1"/>
              <a:t>xpression</a:t>
            </a:r>
            <a:r>
              <a:rPr lang="en-US"/>
              <a:t> and the person a person can look a lot older than their age in real life due to lifestyle choices such as smoking can age your person drinking can age a person </a:t>
            </a:r>
            <a:r>
              <a:rPr lang="en-US" err="1"/>
              <a:t>etc</a:t>
            </a:r>
            <a:r>
              <a:rPr lang="en-US"/>
              <a:t> drug use so there are many things  </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1868898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 have this data set that was created and collected by researchers in computer vision and their intention was to create a data set the largest data set about creating age predictions and gender predictions. Some of the challenges of working with this data set like many datasets is this data set is imbalanced as we can see in in the histogram we have over representation of ages 20 to 60 and ages 0 to 7 and ages 81 to 100 are under represented. For the sake of this project we will narrow our focus on predicting for ages 8 to 80 only. In the future we can collect more data for under represented age classes </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255619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this is a computer vision problem we don't go too much into exploratory </a:t>
            </a:r>
            <a:r>
              <a:rPr lang="en-US" err="1"/>
              <a:t>exploratory</a:t>
            </a:r>
            <a:r>
              <a:rPr lang="en-US"/>
              <a:t> data analysis as there is not much exploratory data analysis to do however we can investigate trends or similarities and patterns inherent in the raw images. So to explore commonality‘s among the data set we subset the data set into female images male images and we further subset by age by </a:t>
            </a:r>
            <a:r>
              <a:rPr lang="en-US" err="1"/>
              <a:t>subsetting</a:t>
            </a:r>
            <a:r>
              <a:rPr lang="en-US"/>
              <a:t> we were able to average the pixel values of 1000 female images and we were able to composite an image averaging the pixel values and creating an X exported image and we did the same for male images and we did the same for male and female images age 60 to 69. Upon looking at the faces we can observe a certain femaleness about the female images as one would expect where the face shape is marked by long hair on the side and the lips are lighter in color compared to the male images whereas the lips are darker the hair appears to be slightly darker and their eyebrows parrot appeared to be heavier. In the older 60 to 69 age category we can see what we would associate as elderly features specifically we can see that there is a head shape that is rounder there is evidence of thinner or lighter colored hair. </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08709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did we choose convolutional neural networks to approach this problem. Convolutional known neural networks CNN's can achieve state of the art results in image classification in fact </a:t>
            </a:r>
            <a:r>
              <a:rPr lang="en-US" err="1"/>
              <a:t>imagenet</a:t>
            </a:r>
            <a:r>
              <a:rPr lang="en-US"/>
              <a:t> the annual competition for computer vision in classifying images the winners these days our always using convolutional neural networks ever since about 2012 when </a:t>
            </a:r>
            <a:r>
              <a:rPr lang="en-US" err="1"/>
              <a:t>adeep</a:t>
            </a:r>
            <a:r>
              <a:rPr lang="en-US"/>
              <a:t> CNN was used to achieve a 10% increase over the </a:t>
            </a:r>
            <a:r>
              <a:rPr lang="en-US" err="1"/>
              <a:t>the</a:t>
            </a:r>
            <a:r>
              <a:rPr lang="en-US"/>
              <a:t> next competitor. Convolutional neural networks are modeled on the biological visual cortex of animals. CNN's feature multilayered feature extraction where the first layers are extracting simple features such as a diagonal line and higher level layers are extracting features with greater complexities such as an eyeball. Convolutional neural networks are really made </a:t>
            </a:r>
            <a:r>
              <a:rPr lang="en-US" err="1"/>
              <a:t>feasable</a:t>
            </a:r>
            <a:r>
              <a:rPr lang="en-US"/>
              <a:t> and possible by GPU computing so these are graphics cards that allow really fast computation also fed by large datasets or big data the convolutional neural Nets can perform to their Max. Convolved features use matrix multiplication for feature extraction. Transfer learning can expedite related tasks. For example many of the implementations which are used through care OS and tensor flow actually allow for you to use an image net free chain pre trained model directly out of the box which means that you have the benefit of a previously trained network and you can transfer that hard one knowledge to a similar problem such as in this case face identification period </a:t>
            </a:r>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217529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6A3-371A-4695-B44F-E9A6FA5F8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355DD3-11AB-4B72-B1F5-D0CBD2601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9CFF-AA97-4833-A170-96A57046E1C5}"/>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971FFDE0-000D-44F2-A98D-0CDF43EE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D119F-FA16-41FA-93D1-900738EA53F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6610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B50-C47F-43EE-90BC-4271FF663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525A5-2B32-4FAC-AFF3-323A0FC4A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7FD9E-80C4-4161-94F8-482FDFD808EE}"/>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DC8550CB-148F-4047-8DEE-C794A995B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CE356-7BB0-48CA-AB28-D5AE0A589F6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7984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CC429-FCA2-4849-8725-ABD98A7CD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E86A7-81DD-4C0B-ACAB-EBA52B9F3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E969E-EC4E-4689-9A88-4E2E3779932D}"/>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07DA45C2-1F09-441F-8FD7-D0C9E120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1F871-036E-4813-8F82-EB26AD01E631}"/>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1259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D380-22B8-4701-8CE7-7E412F4C1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79A4F-7E45-407F-9DB3-85281627C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87EC7-7571-4294-8544-AFD9331FC9DF}"/>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9DFF97E6-86CB-45E3-918F-47929462A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DF734-849A-41B9-8E0E-BCC38DF13CE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674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1A59-0B40-493C-84D2-E74426C87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53F299-03FD-47CB-97C6-7EF43670A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C974-CDC3-4174-87E1-F7AD5E608009}"/>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2966901D-CE9E-458D-B4A7-48FE47CF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1BFF4-F910-49A7-B06E-EFF6A837C723}"/>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39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BF49-DFD1-428B-B5DF-79AF0FC52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CCDF8-10B3-46FC-A017-E623E2B51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3652D1-E6E9-452F-83FA-E2B3AE91C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0459B-3839-494B-A0C8-0425CB5C30C3}"/>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6" name="Footer Placeholder 5">
            <a:extLst>
              <a:ext uri="{FF2B5EF4-FFF2-40B4-BE49-F238E27FC236}">
                <a16:creationId xmlns:a16="http://schemas.microsoft.com/office/drawing/2014/main" id="{2D55AA8E-2F3C-4D6F-B38C-F462BA876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F1CB4-D5D4-4D78-8565-17260E593A78}"/>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5660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138B-5F0A-4CD3-A669-DFA171BF6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234227-DBCD-4FBD-B269-DD4483E64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51FD7-0254-4BAF-B7BB-A26D97C7E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466B9-BE5F-4B14-AAF1-B1AD43B81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8E877-5103-4857-A300-3A89D34DA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85C28B-7196-4D96-B758-B8C606BD6BB4}"/>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8" name="Footer Placeholder 7">
            <a:extLst>
              <a:ext uri="{FF2B5EF4-FFF2-40B4-BE49-F238E27FC236}">
                <a16:creationId xmlns:a16="http://schemas.microsoft.com/office/drawing/2014/main" id="{567351DA-E4E8-4F61-9D0E-93A0B55CF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EF646-2015-407B-BE6A-322D184DFCAB}"/>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6588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80BB-7FE3-4024-8A83-B21E2A41D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B3D84-ABDF-488D-A8A9-462CD389C5C4}"/>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4" name="Footer Placeholder 3">
            <a:extLst>
              <a:ext uri="{FF2B5EF4-FFF2-40B4-BE49-F238E27FC236}">
                <a16:creationId xmlns:a16="http://schemas.microsoft.com/office/drawing/2014/main" id="{8E5B0770-D612-4FE2-A293-37066304B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23D30-10EC-4865-8A1F-96597C8F0F8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22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FBBDD3-2726-4738-94C9-592AE2872E1B}"/>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3" name="Footer Placeholder 2">
            <a:extLst>
              <a:ext uri="{FF2B5EF4-FFF2-40B4-BE49-F238E27FC236}">
                <a16:creationId xmlns:a16="http://schemas.microsoft.com/office/drawing/2014/main" id="{D6AB0D3A-A5B2-4136-A177-10EC2DF44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FE59C-862B-4396-88BE-CB5B534DD79D}"/>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7499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3393-F5C7-42E1-9276-ADED2EE48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977D4-6BAE-4917-BD4B-569573A86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D04DB-7767-49DC-AB16-EC7D43CF5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1DB35-13D6-4DEE-876E-50A5576D4339}"/>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6" name="Footer Placeholder 5">
            <a:extLst>
              <a:ext uri="{FF2B5EF4-FFF2-40B4-BE49-F238E27FC236}">
                <a16:creationId xmlns:a16="http://schemas.microsoft.com/office/drawing/2014/main" id="{E9F63F45-ED29-47CF-8B6C-278944799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5B2B5-D6BE-4860-9535-F1A21BDC536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8008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8BC5-4002-4081-B466-BC9BB55B7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7E05F-2F15-410D-BC3F-54E4C30FE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F2C894-6B5E-45BE-857E-8BF76800B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5F6F6-EAF9-4D74-AE2E-6D6ACE40251F}"/>
              </a:ext>
            </a:extLst>
          </p:cNvPr>
          <p:cNvSpPr>
            <a:spLocks noGrp="1"/>
          </p:cNvSpPr>
          <p:nvPr>
            <p:ph type="dt" sz="half" idx="10"/>
          </p:nvPr>
        </p:nvSpPr>
        <p:spPr/>
        <p:txBody>
          <a:bodyPr/>
          <a:lstStyle/>
          <a:p>
            <a:fld id="{B61BEF0D-F0BB-DE4B-95CE-6DB70DBA9567}" type="datetimeFigureOut">
              <a:rPr lang="en-US" smtClean="0"/>
              <a:pPr/>
              <a:t>6/3/2021</a:t>
            </a:fld>
            <a:endParaRPr lang="en-US"/>
          </a:p>
        </p:txBody>
      </p:sp>
      <p:sp>
        <p:nvSpPr>
          <p:cNvPr id="6" name="Footer Placeholder 5">
            <a:extLst>
              <a:ext uri="{FF2B5EF4-FFF2-40B4-BE49-F238E27FC236}">
                <a16:creationId xmlns:a16="http://schemas.microsoft.com/office/drawing/2014/main" id="{983DF3EE-A085-43D5-99E8-55AC3FA0E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2195E-7F85-4F4E-9CBF-3D9CE5C61FB6}"/>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0837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fgClr>
          <a:bgClr>
            <a:schemeClr val="accent4">
              <a:lumMod val="20000"/>
              <a:lumOff val="80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7DCE9-A896-42E5-9408-52F18721D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A0B94-CA38-499E-B62E-9C5575C57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A4F61-65EB-4DA7-A4A5-B116F873C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6/3/2021</a:t>
            </a:fld>
            <a:endParaRPr lang="en-US"/>
          </a:p>
        </p:txBody>
      </p:sp>
      <p:sp>
        <p:nvSpPr>
          <p:cNvPr id="5" name="Footer Placeholder 4">
            <a:extLst>
              <a:ext uri="{FF2B5EF4-FFF2-40B4-BE49-F238E27FC236}">
                <a16:creationId xmlns:a16="http://schemas.microsoft.com/office/drawing/2014/main" id="{A8A245B6-84B9-43A8-88E9-530095542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1AC4E4-FDAE-4C0B-8962-52CD95CA7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4348951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data.vision.ee.ethz.ch/cvl/rrothe/imdb-wiki/"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about:blank" TargetMode="External"/><Relationship Id="rId4" Type="http://schemas.openxmlformats.org/officeDocument/2006/relationships/hyperlink" Target="https://data.vision.ee.ethz.ch/cvl/publications/papers/articles/eth_biwi_01299.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hyperlink" Target="about:blank"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vision.ee.ethz.ch/cvl/rrothe/imdb-wik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066800" y="-684163"/>
            <a:ext cx="10058400" cy="3574778"/>
          </a:xfrm>
          <a:effectLst>
            <a:outerShdw blurRad="50800" dist="38100" dir="2700000" algn="tl" rotWithShape="0">
              <a:prstClr val="black">
                <a:alpha val="40000"/>
              </a:prstClr>
            </a:outerShdw>
          </a:effectLst>
        </p:spPr>
        <p:txBody>
          <a:bodyPr>
            <a:normAutofit/>
          </a:bodyPr>
          <a:lstStyle/>
          <a:p>
            <a:r>
              <a:rPr lang="en-US" sz="9600">
                <a:solidFill>
                  <a:schemeClr val="tx1"/>
                </a:solidFill>
                <a:latin typeface="Aharoni" panose="02010803020104030203" pitchFamily="2" charset="-79"/>
                <a:cs typeface="Aharoni" panose="02010803020104030203" pitchFamily="2" charset="-79"/>
              </a:rPr>
              <a:t>YOUNGER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1066800" y="2787646"/>
            <a:ext cx="10058400" cy="1282707"/>
          </a:xfrm>
          <a:noFill/>
          <a:effectLst>
            <a:outerShdw blurRad="50800" dist="38100" dir="2700000" algn="tl" rotWithShape="0">
              <a:prstClr val="black">
                <a:alpha val="40000"/>
              </a:prstClr>
            </a:outerShdw>
          </a:effectLst>
        </p:spPr>
        <p:txBody>
          <a:bodyPr>
            <a:noAutofit/>
          </a:bodyPr>
          <a:lstStyle/>
          <a:p>
            <a:r>
              <a:rPr lang="en-US" sz="4000">
                <a:solidFill>
                  <a:schemeClr val="tx1"/>
                </a:solidFill>
                <a:latin typeface="Aharoni" panose="02010803020104030203" pitchFamily="2" charset="-79"/>
                <a:cs typeface="Aharoni" panose="02010803020104030203" pitchFamily="2" charset="-79"/>
              </a:rPr>
              <a:t>PREDICTING AGE </a:t>
            </a:r>
          </a:p>
          <a:p>
            <a:r>
              <a:rPr lang="en-US" sz="4000">
                <a:solidFill>
                  <a:schemeClr val="tx1"/>
                </a:solidFill>
                <a:latin typeface="Aharoni" panose="02010803020104030203" pitchFamily="2" charset="-79"/>
                <a:cs typeface="Aharoni" panose="02010803020104030203" pitchFamily="2" charset="-79"/>
              </a:rPr>
              <a:t>WITH DEEP LEARNING</a:t>
            </a:r>
          </a:p>
        </p:txBody>
      </p:sp>
      <p:sp>
        <p:nvSpPr>
          <p:cNvPr id="4" name="TextBox 3">
            <a:extLst>
              <a:ext uri="{FF2B5EF4-FFF2-40B4-BE49-F238E27FC236}">
                <a16:creationId xmlns:a16="http://schemas.microsoft.com/office/drawing/2014/main" id="{72EBCE1E-2D10-441A-AFBE-5779F3093D69}"/>
              </a:ext>
            </a:extLst>
          </p:cNvPr>
          <p:cNvSpPr txBox="1"/>
          <p:nvPr/>
        </p:nvSpPr>
        <p:spPr>
          <a:xfrm>
            <a:off x="8210144" y="5176051"/>
            <a:ext cx="3859721" cy="1569660"/>
          </a:xfrm>
          <a:prstGeom prst="rect">
            <a:avLst/>
          </a:prstGeom>
          <a:noFill/>
        </p:spPr>
        <p:txBody>
          <a:bodyPr wrap="square" rtlCol="0">
            <a:spAutoFit/>
          </a:bodyPr>
          <a:lstStyle/>
          <a:p>
            <a:pPr algn="r"/>
            <a:r>
              <a:rPr lang="en-US" sz="2400" dirty="0">
                <a:latin typeface="Trebuchet MS" panose="020B0603020202020204" pitchFamily="34" charset="0"/>
                <a:cs typeface="Arial" panose="020B0604020202020204" pitchFamily="34" charset="0"/>
              </a:rPr>
              <a:t>Prem Ananda</a:t>
            </a:r>
          </a:p>
          <a:p>
            <a:pPr algn="r"/>
            <a:r>
              <a:rPr lang="en-US" sz="2400" dirty="0">
                <a:latin typeface="Trebuchet MS" panose="020B0603020202020204" pitchFamily="34" charset="0"/>
                <a:cs typeface="Arial" panose="020B0604020202020204" pitchFamily="34" charset="0"/>
              </a:rPr>
              <a:t>Springboard Data Science</a:t>
            </a:r>
          </a:p>
          <a:p>
            <a:pPr algn="r"/>
            <a:r>
              <a:rPr lang="en-US" sz="2400" dirty="0">
                <a:latin typeface="Trebuchet MS" panose="020B0603020202020204" pitchFamily="34" charset="0"/>
                <a:cs typeface="Arial" panose="020B0604020202020204" pitchFamily="34" charset="0"/>
              </a:rPr>
              <a:t>Mentor: AJ Sanchez, Ph.D.</a:t>
            </a:r>
          </a:p>
          <a:p>
            <a:pPr algn="r"/>
            <a:r>
              <a:rPr lang="en-US" sz="2400" dirty="0">
                <a:latin typeface="Trebuchet MS" panose="020B0603020202020204" pitchFamily="34" charset="0"/>
                <a:cs typeface="Arial" panose="020B0604020202020204" pitchFamily="34" charset="0"/>
              </a:rPr>
              <a:t>May 2021</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07198" y="1103801"/>
            <a:ext cx="11435258" cy="2525807"/>
          </a:xfrm>
          <a:effectLst/>
        </p:spPr>
        <p:txBody>
          <a:bodyPr>
            <a:noAutofit/>
          </a:bodyPr>
          <a:lstStyle/>
          <a:p>
            <a:pPr algn="l"/>
            <a:r>
              <a:rPr lang="en-US" dirty="0">
                <a:solidFill>
                  <a:schemeClr val="tx1"/>
                </a:solidFill>
                <a:latin typeface="Aharoni" panose="02010803020104030203" pitchFamily="2" charset="-79"/>
                <a:cs typeface="Aharoni" panose="02010803020104030203" pitchFamily="2" charset="-79"/>
              </a:rPr>
              <a:t>VGG-Face CNN Architecture</a:t>
            </a:r>
          </a:p>
          <a:p>
            <a:pPr marL="457200" indent="-457200" algn="l">
              <a:buFont typeface="Wingdings" panose="05000000000000000000" pitchFamily="2" charset="2"/>
              <a:buChar char="§"/>
            </a:pPr>
            <a:r>
              <a:rPr lang="en-US" dirty="0">
                <a:latin typeface="Trebuchet MS" panose="020B0603020202020204" pitchFamily="34" charset="0"/>
                <a:cs typeface="Aharoni" panose="02010803020104030203" pitchFamily="2" charset="-79"/>
              </a:rPr>
              <a:t>Created for face identity recognition by Oxford’s Visual Geometry Group (VGG)</a:t>
            </a:r>
          </a:p>
          <a:p>
            <a:pPr marL="457200" indent="-457200" algn="l">
              <a:buFont typeface="Wingdings" panose="05000000000000000000" pitchFamily="2" charset="2"/>
              <a:buChar char="§"/>
            </a:pPr>
            <a:r>
              <a:rPr lang="en-US" dirty="0">
                <a:latin typeface="Trebuchet MS" panose="020B0603020202020204" pitchFamily="34" charset="0"/>
                <a:cs typeface="Aharoni" panose="02010803020104030203" pitchFamily="2" charset="-79"/>
              </a:rPr>
              <a:t>Can identify 2,622 faces</a:t>
            </a:r>
          </a:p>
          <a:p>
            <a:pPr marL="457200" indent="-457200" algn="l">
              <a:buFont typeface="Wingdings" panose="05000000000000000000" pitchFamily="2" charset="2"/>
              <a:buChar char="§"/>
            </a:pPr>
            <a:r>
              <a:rPr lang="en-US" dirty="0">
                <a:latin typeface="Trebuchet MS" panose="020B0603020202020204" pitchFamily="34" charset="0"/>
                <a:cs typeface="Aharoni" panose="02010803020104030203" pitchFamily="2" charset="-79"/>
              </a:rPr>
              <a:t>Transfer Learning is possible since the task of age prediction has similar lower-level features (eyes, mouths, noses, head shapes, etc.).</a:t>
            </a:r>
            <a:endParaRPr lang="en-US" dirty="0">
              <a:solidFill>
                <a:schemeClr val="tx1"/>
              </a:solidFill>
              <a:latin typeface="Trebuchet MS" panose="020B0603020202020204" pitchFamily="34" charset="0"/>
              <a:cs typeface="Aharoni" panose="02010803020104030203" pitchFamily="2" charset="-79"/>
            </a:endParaRPr>
          </a:p>
          <a:p>
            <a:pPr algn="l"/>
            <a:endParaRPr lang="en-US" dirty="0">
              <a:solidFill>
                <a:schemeClr val="tx1"/>
              </a:solidFill>
              <a:latin typeface="Trebuchet MS" panose="020B0603020202020204" pitchFamily="34" charset="0"/>
              <a:cs typeface="Aharoni" panose="02010803020104030203" pitchFamily="2" charset="-79"/>
            </a:endParaRPr>
          </a:p>
          <a:p>
            <a:pPr algn="l"/>
            <a:endParaRPr lang="en-US" dirty="0">
              <a:solidFill>
                <a:schemeClr val="tx1"/>
              </a:solidFill>
              <a:latin typeface="Trebuchet MS" panose="020B0603020202020204" pitchFamily="34" charset="0"/>
              <a:cs typeface="Aharoni" panose="02010803020104030203" pitchFamily="2" charset="-79"/>
            </a:endParaRPr>
          </a:p>
          <a:p>
            <a:pPr algn="l"/>
            <a:endParaRPr lang="en-US" dirty="0">
              <a:solidFill>
                <a:schemeClr val="tx1"/>
              </a:solidFill>
              <a:latin typeface="Trebuchet MS" panose="020B0603020202020204" pitchFamily="34" charset="0"/>
              <a:cs typeface="Aharoni" panose="02010803020104030203" pitchFamily="2" charset="-79"/>
            </a:endParaRPr>
          </a:p>
        </p:txBody>
      </p:sp>
      <p:pic>
        <p:nvPicPr>
          <p:cNvPr id="6" name="Picture 5" descr="Chart, waterfall chart&#10;&#10;Description automatically generated">
            <a:extLst>
              <a:ext uri="{FF2B5EF4-FFF2-40B4-BE49-F238E27FC236}">
                <a16:creationId xmlns:a16="http://schemas.microsoft.com/office/drawing/2014/main" id="{96FFCE58-3DBA-4556-B14E-007B0F3248F3}"/>
              </a:ext>
            </a:extLst>
          </p:cNvPr>
          <p:cNvPicPr>
            <a:picLocks noChangeAspect="1"/>
          </p:cNvPicPr>
          <p:nvPr/>
        </p:nvPicPr>
        <p:blipFill>
          <a:blip r:embed="rId3"/>
          <a:stretch>
            <a:fillRect/>
          </a:stretch>
        </p:blipFill>
        <p:spPr>
          <a:xfrm>
            <a:off x="1020514" y="3617890"/>
            <a:ext cx="8915222" cy="2481287"/>
          </a:xfrm>
          <a:prstGeom prst="rect">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5D30B74B-AB28-47EA-A4AC-968A501CDCB2}"/>
              </a:ext>
            </a:extLst>
          </p:cNvPr>
          <p:cNvSpPr txBox="1"/>
          <p:nvPr/>
        </p:nvSpPr>
        <p:spPr>
          <a:xfrm>
            <a:off x="9956002" y="3779122"/>
            <a:ext cx="1606379" cy="2215991"/>
          </a:xfrm>
          <a:prstGeom prst="rect">
            <a:avLst/>
          </a:prstGeom>
          <a:noFill/>
        </p:spPr>
        <p:txBody>
          <a:bodyPr wrap="square" rtlCol="0">
            <a:spAutoFit/>
          </a:bodyPr>
          <a:lstStyle/>
          <a:p>
            <a:r>
              <a:rPr lang="en-US" dirty="0">
                <a:latin typeface="Trebuchet MS" panose="020B0603020202020204" pitchFamily="34" charset="0"/>
              </a:rPr>
              <a:t>VGG-Face Architecture Overview</a:t>
            </a:r>
          </a:p>
          <a:p>
            <a:endParaRPr lang="en-US" dirty="0">
              <a:latin typeface="Trebuchet MS" panose="020B0603020202020204" pitchFamily="34" charset="0"/>
            </a:endParaRPr>
          </a:p>
          <a:p>
            <a:r>
              <a:rPr lang="en-US" sz="1400" dirty="0">
                <a:latin typeface="Aharoni" panose="02010803020104030203" pitchFamily="2" charset="-79"/>
                <a:cs typeface="Aharoni" panose="02010803020104030203" pitchFamily="2" charset="-79"/>
              </a:rPr>
              <a:t>Source: </a:t>
            </a:r>
          </a:p>
          <a:p>
            <a:r>
              <a:rPr lang="en-US" sz="1300" dirty="0">
                <a:latin typeface="Trebuchet MS" panose="020B0603020202020204" pitchFamily="34" charset="0"/>
                <a:cs typeface="Aharoni" panose="02010803020104030203" pitchFamily="2" charset="-79"/>
              </a:rPr>
              <a:t>https://sefiks.com/2018/08/06/deep-face-recognition-with-keras/</a:t>
            </a:r>
          </a:p>
        </p:txBody>
      </p:sp>
      <p:sp>
        <p:nvSpPr>
          <p:cNvPr id="7" name="TextBox 6">
            <a:extLst>
              <a:ext uri="{FF2B5EF4-FFF2-40B4-BE49-F238E27FC236}">
                <a16:creationId xmlns:a16="http://schemas.microsoft.com/office/drawing/2014/main" id="{593FFCC0-F95C-42EC-AEA2-CB5588C5F363}"/>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
        <p:nvSpPr>
          <p:cNvPr id="11" name="Title 1">
            <a:extLst>
              <a:ext uri="{FF2B5EF4-FFF2-40B4-BE49-F238E27FC236}">
                <a16:creationId xmlns:a16="http://schemas.microsoft.com/office/drawing/2014/main" id="{5F8DA329-108D-4261-AAA6-24D6076BACC1}"/>
              </a:ext>
            </a:extLst>
          </p:cNvPr>
          <p:cNvSpPr txBox="1">
            <a:spLocks/>
          </p:cNvSpPr>
          <p:nvPr/>
        </p:nvSpPr>
        <p:spPr>
          <a:xfrm>
            <a:off x="220144" y="202040"/>
            <a:ext cx="11971856" cy="975617"/>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haroni" panose="02010803020104030203" pitchFamily="2" charset="-79"/>
                <a:cs typeface="Aharoni" panose="02010803020104030203" pitchFamily="2" charset="-79"/>
              </a:rPr>
              <a:t>Convolutional Neural Networks</a:t>
            </a:r>
          </a:p>
        </p:txBody>
      </p:sp>
    </p:spTree>
    <p:extLst>
      <p:ext uri="{BB962C8B-B14F-4D97-AF65-F5344CB8AC3E}">
        <p14:creationId xmlns:p14="http://schemas.microsoft.com/office/powerpoint/2010/main" val="225964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20144" y="123563"/>
            <a:ext cx="8503978" cy="915545"/>
          </a:xfrm>
          <a:effectLst>
            <a:outerShdw blurRad="50800" dist="38100" dir="2700000" algn="tl" rotWithShape="0">
              <a:prstClr val="black">
                <a:alpha val="40000"/>
              </a:prstClr>
            </a:outerShdw>
          </a:effectLst>
        </p:spPr>
        <p:txBody>
          <a:bodyPr>
            <a:normAutofit fontScale="90000"/>
          </a:bodyPr>
          <a:lstStyle/>
          <a:p>
            <a:pPr algn="l"/>
            <a:r>
              <a:rPr lang="en-US" dirty="0">
                <a:solidFill>
                  <a:schemeClr val="tx1"/>
                </a:solidFill>
                <a:latin typeface="Aharoni" panose="02010803020104030203" pitchFamily="2" charset="-79"/>
                <a:cs typeface="Aharoni" panose="02010803020104030203" pitchFamily="2" charset="-79"/>
              </a:rPr>
              <a:t>Performance Metrics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76655" y="1346885"/>
            <a:ext cx="7451862" cy="3868927"/>
          </a:xfrm>
          <a:effectLst/>
        </p:spPr>
        <p:txBody>
          <a:bodyPr>
            <a:noAutofit/>
          </a:bodyPr>
          <a:lstStyle/>
          <a:p>
            <a:pPr marL="457200" indent="-457200" algn="l">
              <a:buFont typeface="Arial" panose="020B0604020202020204" pitchFamily="34" charset="0"/>
              <a:buChar char="•"/>
            </a:pPr>
            <a:r>
              <a:rPr lang="en-US" sz="3200" dirty="0">
                <a:solidFill>
                  <a:schemeClr val="tx1"/>
                </a:solidFill>
                <a:latin typeface="Aharoni" panose="02010803020104030203" pitchFamily="2" charset="-79"/>
                <a:cs typeface="Aharoni" panose="02010803020104030203" pitchFamily="2" charset="-79"/>
              </a:rPr>
              <a:t>MAE </a:t>
            </a:r>
            <a:r>
              <a:rPr lang="en-US" sz="2800" dirty="0">
                <a:solidFill>
                  <a:schemeClr val="tx1"/>
                </a:solidFill>
                <a:latin typeface="Trebuchet MS" panose="020B0603020202020204" pitchFamily="34" charset="0"/>
                <a:cs typeface="Aharoni" panose="02010803020104030203" pitchFamily="2" charset="-79"/>
              </a:rPr>
              <a:t>– </a:t>
            </a:r>
            <a:r>
              <a:rPr lang="en-US" sz="2800" i="1" dirty="0">
                <a:solidFill>
                  <a:schemeClr val="tx1"/>
                </a:solidFill>
                <a:latin typeface="Trebuchet MS" panose="020B0603020202020204" pitchFamily="34" charset="0"/>
                <a:cs typeface="Aharoni" panose="02010803020104030203" pitchFamily="2" charset="-79"/>
              </a:rPr>
              <a:t>Mean Absolute Error </a:t>
            </a:r>
            <a:r>
              <a:rPr lang="en-US" sz="2800" dirty="0">
                <a:solidFill>
                  <a:schemeClr val="tx1"/>
                </a:solidFill>
                <a:latin typeface="Trebuchet MS" panose="020B0603020202020204" pitchFamily="34" charset="0"/>
                <a:cs typeface="Aharoni" panose="02010803020104030203" pitchFamily="2" charset="-79"/>
              </a:rPr>
              <a:t>– De facto performance metric for age prediction in literature</a:t>
            </a:r>
            <a:endParaRPr lang="en-US" sz="3200" dirty="0">
              <a:solidFill>
                <a:schemeClr val="tx1"/>
              </a:solidFill>
              <a:latin typeface="Trebuchet MS" panose="020B0603020202020204" pitchFamily="34" charset="0"/>
              <a:cs typeface="Aharoni" panose="02010803020104030203" pitchFamily="2" charset="-79"/>
            </a:endParaRPr>
          </a:p>
          <a:p>
            <a:pPr marL="457200" indent="-457200" algn="l">
              <a:buFont typeface="Arial" panose="020B0604020202020204" pitchFamily="34" charset="0"/>
              <a:buChar char="•"/>
            </a:pPr>
            <a:r>
              <a:rPr lang="en-US" sz="3200" dirty="0">
                <a:solidFill>
                  <a:schemeClr val="tx1"/>
                </a:solidFill>
                <a:latin typeface="Aharoni" panose="02010803020104030203" pitchFamily="2" charset="-79"/>
                <a:cs typeface="Aharoni" panose="02010803020104030203" pitchFamily="2" charset="-79"/>
              </a:rPr>
              <a:t>MAPE </a:t>
            </a:r>
            <a:r>
              <a:rPr lang="en-US" sz="2800" dirty="0">
                <a:solidFill>
                  <a:schemeClr val="tx1"/>
                </a:solidFill>
                <a:latin typeface="Trebuchet MS" panose="020B0603020202020204" pitchFamily="34" charset="0"/>
                <a:cs typeface="Aharoni" panose="02010803020104030203" pitchFamily="2" charset="-79"/>
              </a:rPr>
              <a:t>– Mean Absolute Percentage Error</a:t>
            </a:r>
          </a:p>
          <a:p>
            <a:pPr marL="457200" indent="-457200" algn="l">
              <a:buFont typeface="Arial" panose="020B0604020202020204" pitchFamily="34" charset="0"/>
              <a:buChar char="•"/>
            </a:pPr>
            <a:r>
              <a:rPr lang="en-US" sz="3200" dirty="0">
                <a:solidFill>
                  <a:schemeClr val="tx1"/>
                </a:solidFill>
                <a:latin typeface="Aharoni" panose="02010803020104030203" pitchFamily="2" charset="-79"/>
                <a:cs typeface="Aharoni" panose="02010803020104030203" pitchFamily="2" charset="-79"/>
              </a:rPr>
              <a:t>Test Set Classification Accuracy</a:t>
            </a:r>
          </a:p>
          <a:p>
            <a:pPr marL="457200" indent="-457200" algn="l">
              <a:buFont typeface="Arial" panose="020B0604020202020204" pitchFamily="34" charset="0"/>
              <a:buChar char="•"/>
            </a:pPr>
            <a:r>
              <a:rPr lang="en-US" sz="3200" dirty="0">
                <a:solidFill>
                  <a:schemeClr val="tx1"/>
                </a:solidFill>
                <a:latin typeface="Aharoni" panose="02010803020104030203" pitchFamily="2" charset="-79"/>
                <a:cs typeface="Aharoni" panose="02010803020104030203" pitchFamily="2" charset="-79"/>
              </a:rPr>
              <a:t>Test Set Classification Loss </a:t>
            </a:r>
          </a:p>
          <a:p>
            <a:pPr lvl="1" algn="l"/>
            <a:r>
              <a:rPr lang="en-US" sz="2400" dirty="0">
                <a:solidFill>
                  <a:schemeClr val="tx1"/>
                </a:solidFill>
                <a:latin typeface="Trebuchet MS" panose="020B0603020202020204" pitchFamily="34" charset="0"/>
                <a:cs typeface="Aharoni" panose="02010803020104030203" pitchFamily="2" charset="-79"/>
              </a:rPr>
              <a:t>(categorical cross entropy)</a:t>
            </a:r>
          </a:p>
          <a:p>
            <a:pPr algn="l"/>
            <a:endParaRPr lang="en-US" sz="3200" dirty="0">
              <a:solidFill>
                <a:schemeClr val="tx1"/>
              </a:solidFill>
              <a:latin typeface="Aharoni" panose="02010803020104030203" pitchFamily="2" charset="-79"/>
              <a:cs typeface="Aharoni" panose="02010803020104030203" pitchFamily="2" charset="-79"/>
            </a:endParaRPr>
          </a:p>
        </p:txBody>
      </p:sp>
      <p:pic>
        <p:nvPicPr>
          <p:cNvPr id="6146" name="Picture 2" descr="black tire on ship">
            <a:extLst>
              <a:ext uri="{FF2B5EF4-FFF2-40B4-BE49-F238E27FC236}">
                <a16:creationId xmlns:a16="http://schemas.microsoft.com/office/drawing/2014/main" id="{A5BB0B9D-B79E-4326-B087-ED97DEF8BB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625"/>
          <a:stretch/>
        </p:blipFill>
        <p:spPr bwMode="auto">
          <a:xfrm>
            <a:off x="8656985" y="1346885"/>
            <a:ext cx="3058360" cy="418894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A40260-4CD8-49F4-BA08-BCEF39033E4F}"/>
              </a:ext>
            </a:extLst>
          </p:cNvPr>
          <p:cNvSpPr txBox="1"/>
          <p:nvPr/>
        </p:nvSpPr>
        <p:spPr>
          <a:xfrm>
            <a:off x="8656985" y="5553778"/>
            <a:ext cx="3058360" cy="276999"/>
          </a:xfrm>
          <a:prstGeom prst="rect">
            <a:avLst/>
          </a:prstGeom>
          <a:noFill/>
        </p:spPr>
        <p:txBody>
          <a:bodyPr wrap="square" rtlCol="0">
            <a:spAutoFit/>
          </a:bodyPr>
          <a:lstStyle/>
          <a:p>
            <a:pPr algn="ctr"/>
            <a:r>
              <a:rPr lang="en-US" sz="1200" dirty="0">
                <a:solidFill>
                  <a:schemeClr val="bg1">
                    <a:lumMod val="50000"/>
                  </a:schemeClr>
                </a:solidFill>
                <a:latin typeface="Trebuchet MS" panose="020B0603020202020204" pitchFamily="34" charset="0"/>
              </a:rPr>
              <a:t>Photo by </a:t>
            </a:r>
            <a:r>
              <a:rPr lang="en-US" sz="1200" dirty="0">
                <a:solidFill>
                  <a:schemeClr val="bg1">
                    <a:lumMod val="50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Thom </a:t>
            </a:r>
            <a:r>
              <a:rPr lang="en-US" sz="1200" dirty="0" err="1">
                <a:solidFill>
                  <a:schemeClr val="bg1">
                    <a:lumMod val="50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Milkovic</a:t>
            </a:r>
            <a:r>
              <a:rPr lang="en-US" sz="1200" dirty="0">
                <a:solidFill>
                  <a:schemeClr val="bg1">
                    <a:lumMod val="50000"/>
                  </a:schemeClr>
                </a:solidFill>
                <a:latin typeface="Trebuchet MS" panose="020B0603020202020204" pitchFamily="34" charset="0"/>
              </a:rPr>
              <a:t> on </a:t>
            </a:r>
            <a:r>
              <a:rPr lang="en-US" sz="1200" dirty="0" err="1">
                <a:solidFill>
                  <a:schemeClr val="bg1">
                    <a:lumMod val="50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latin typeface="Trebuchet MS" panose="020B0603020202020204" pitchFamily="34" charset="0"/>
              </a:rPr>
              <a:t> </a:t>
            </a:r>
          </a:p>
        </p:txBody>
      </p:sp>
      <p:sp>
        <p:nvSpPr>
          <p:cNvPr id="7" name="TextBox 6">
            <a:extLst>
              <a:ext uri="{FF2B5EF4-FFF2-40B4-BE49-F238E27FC236}">
                <a16:creationId xmlns:a16="http://schemas.microsoft.com/office/drawing/2014/main" id="{F3A51539-BC46-47A2-8EAF-AE4519393F52}"/>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190605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36884" y="223787"/>
            <a:ext cx="6259003" cy="958795"/>
          </a:xfrm>
          <a:effectLst>
            <a:outerShdw blurRad="50800" dist="38100" dir="2700000" algn="tl" rotWithShape="0">
              <a:prstClr val="black">
                <a:alpha val="40000"/>
              </a:prstClr>
            </a:outerShdw>
          </a:effectLst>
        </p:spPr>
        <p:txBody>
          <a:bodyPr>
            <a:normAutofit/>
          </a:bodyPr>
          <a:lstStyle/>
          <a:p>
            <a:pPr algn="l"/>
            <a:r>
              <a:rPr lang="en-US" dirty="0">
                <a:solidFill>
                  <a:schemeClr val="tx1"/>
                </a:solidFill>
                <a:latin typeface="Aharoni" panose="02010803020104030203" pitchFamily="2" charset="-79"/>
                <a:cs typeface="Aharoni" panose="02010803020104030203" pitchFamily="2" charset="-79"/>
              </a:rPr>
              <a:t>Model Constants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68116" y="1378944"/>
            <a:ext cx="6259003" cy="4100112"/>
          </a:xfrm>
          <a:effectLst/>
        </p:spPr>
        <p:txBody>
          <a:bodyPr>
            <a:noAutofit/>
          </a:bodyPr>
          <a:lstStyle/>
          <a:p>
            <a:pPr algn="l"/>
            <a:r>
              <a:rPr lang="en-US" sz="2800" dirty="0">
                <a:solidFill>
                  <a:schemeClr val="tx1"/>
                </a:solidFill>
                <a:latin typeface="Aharoni" panose="02010803020104030203" pitchFamily="2" charset="-79"/>
                <a:cs typeface="Aharoni" panose="02010803020104030203" pitchFamily="2" charset="-79"/>
              </a:rPr>
              <a:t>Fix constants for model comparison:</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Epochs </a:t>
            </a:r>
            <a:r>
              <a:rPr lang="en-US" sz="2800" dirty="0">
                <a:solidFill>
                  <a:schemeClr val="tx1"/>
                </a:solidFill>
                <a:latin typeface="Trebuchet MS" panose="020B0603020202020204" pitchFamily="34" charset="0"/>
                <a:cs typeface="Aharoni" panose="02010803020104030203" pitchFamily="2" charset="-79"/>
              </a:rPr>
              <a:t>= 200</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Batch Size </a:t>
            </a:r>
            <a:r>
              <a:rPr lang="en-US" sz="2800" dirty="0">
                <a:solidFill>
                  <a:schemeClr val="tx1"/>
                </a:solidFill>
                <a:latin typeface="Trebuchet MS" panose="020B0603020202020204" pitchFamily="34" charset="0"/>
                <a:cs typeface="Aharoni" panose="02010803020104030203" pitchFamily="2" charset="-79"/>
              </a:rPr>
              <a:t>= 128</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Training Set </a:t>
            </a:r>
            <a:r>
              <a:rPr lang="en-US" sz="2800" dirty="0">
                <a:solidFill>
                  <a:schemeClr val="tx1"/>
                </a:solidFill>
                <a:latin typeface="Trebuchet MS" panose="020B0603020202020204" pitchFamily="34" charset="0"/>
                <a:cs typeface="Aharoni" panose="02010803020104030203" pitchFamily="2" charset="-79"/>
              </a:rPr>
              <a:t>= 3,525</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Test Set = </a:t>
            </a:r>
            <a:r>
              <a:rPr lang="en-US" sz="2800" dirty="0">
                <a:solidFill>
                  <a:schemeClr val="tx1"/>
                </a:solidFill>
                <a:latin typeface="Trebuchet MS" panose="020B0603020202020204" pitchFamily="34" charset="0"/>
                <a:cs typeface="Aharoni" panose="02010803020104030203" pitchFamily="2" charset="-79"/>
              </a:rPr>
              <a:t>1,512</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Training Set : Test Set Ratio </a:t>
            </a:r>
            <a:r>
              <a:rPr lang="en-US" sz="2800" dirty="0">
                <a:solidFill>
                  <a:schemeClr val="tx1"/>
                </a:solidFill>
                <a:latin typeface="Trebuchet MS" panose="020B0603020202020204" pitchFamily="34" charset="0"/>
                <a:cs typeface="Aharoni" panose="02010803020104030203" pitchFamily="2" charset="-79"/>
              </a:rPr>
              <a:t>= 70:30</a:t>
            </a:r>
          </a:p>
        </p:txBody>
      </p:sp>
      <p:pic>
        <p:nvPicPr>
          <p:cNvPr id="5122" name="Picture 2" descr="shallow focus photography of black and gray DSLR camera">
            <a:extLst>
              <a:ext uri="{FF2B5EF4-FFF2-40B4-BE49-F238E27FC236}">
                <a16:creationId xmlns:a16="http://schemas.microsoft.com/office/drawing/2014/main" id="{C07D0A96-B73C-451E-A481-8D4495D320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034" b="7734"/>
          <a:stretch/>
        </p:blipFill>
        <p:spPr bwMode="auto">
          <a:xfrm>
            <a:off x="7710519" y="1655943"/>
            <a:ext cx="3996316" cy="34084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9945F1-D2B0-43DB-A317-F35D96326559}"/>
              </a:ext>
            </a:extLst>
          </p:cNvPr>
          <p:cNvSpPr txBox="1"/>
          <p:nvPr/>
        </p:nvSpPr>
        <p:spPr>
          <a:xfrm>
            <a:off x="9477318" y="5064403"/>
            <a:ext cx="2879603" cy="276999"/>
          </a:xfrm>
          <a:prstGeom prst="rect">
            <a:avLst/>
          </a:prstGeom>
          <a:noFill/>
        </p:spPr>
        <p:txBody>
          <a:bodyPr wrap="square" rtlCol="0">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Julius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Drost</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p>
        </p:txBody>
      </p:sp>
      <p:sp>
        <p:nvSpPr>
          <p:cNvPr id="7" name="TextBox 6">
            <a:extLst>
              <a:ext uri="{FF2B5EF4-FFF2-40B4-BE49-F238E27FC236}">
                <a16:creationId xmlns:a16="http://schemas.microsoft.com/office/drawing/2014/main" id="{10BEB8E8-D8B5-4A78-BD8F-46624873C44C}"/>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305593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243621"/>
            <a:ext cx="6519283" cy="941894"/>
          </a:xfrm>
          <a:effectLst>
            <a:outerShdw blurRad="50800" dist="38100" dir="2700000" algn="tl" rotWithShape="0">
              <a:prstClr val="black">
                <a:alpha val="40000"/>
              </a:prstClr>
            </a:outerShdw>
          </a:effectLst>
        </p:spPr>
        <p:txBody>
          <a:bodyPr>
            <a:normAutofit/>
          </a:bodyPr>
          <a:lstStyle/>
          <a:p>
            <a:pPr algn="l"/>
            <a:r>
              <a:rPr lang="en-US" dirty="0">
                <a:solidFill>
                  <a:schemeClr val="tx1"/>
                </a:solidFill>
                <a:latin typeface="Aharoni" panose="02010803020104030203" pitchFamily="2" charset="-79"/>
                <a:cs typeface="Aharoni" panose="02010803020104030203" pitchFamily="2" charset="-79"/>
              </a:rPr>
              <a:t>Model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69009" y="1325799"/>
            <a:ext cx="7572332" cy="3574778"/>
          </a:xfrm>
          <a:effectLst/>
        </p:spPr>
        <p:txBody>
          <a:bodyPr>
            <a:noAutofit/>
          </a:bodyPr>
          <a:lstStyle/>
          <a:p>
            <a:pPr marL="457200" indent="-457200" algn="l">
              <a:buFont typeface="Arial" panose="020B0604020202020204" pitchFamily="34" charset="0"/>
              <a:buChar char="•"/>
            </a:pPr>
            <a:r>
              <a:rPr lang="en-US" sz="3000" dirty="0">
                <a:solidFill>
                  <a:schemeClr val="tx1"/>
                </a:solidFill>
                <a:latin typeface="Arial Black" panose="020B0A04020102020204" pitchFamily="34" charset="0"/>
                <a:cs typeface="Aharoni" panose="02010803020104030203" pitchFamily="2" charset="-79"/>
              </a:rPr>
              <a:t>CNN 1 </a:t>
            </a:r>
            <a:r>
              <a:rPr lang="en-US" sz="3000" dirty="0">
                <a:solidFill>
                  <a:schemeClr val="tx1"/>
                </a:solidFill>
                <a:latin typeface="Trebuchet MS" panose="020B0603020202020204" pitchFamily="34" charset="0"/>
                <a:cs typeface="Aharoni" panose="02010803020104030203" pitchFamily="2" charset="-79"/>
              </a:rPr>
              <a:t>= VGG-Face ‘out of the box’ with SGD optimizer</a:t>
            </a:r>
          </a:p>
          <a:p>
            <a:pPr marL="457200" indent="-457200" algn="l">
              <a:buFont typeface="Arial" panose="020B0604020202020204" pitchFamily="34" charset="0"/>
              <a:buChar char="•"/>
            </a:pPr>
            <a:r>
              <a:rPr lang="en-US" sz="3000" dirty="0">
                <a:solidFill>
                  <a:schemeClr val="tx1"/>
                </a:solidFill>
                <a:latin typeface="Arial Black" panose="020B0A04020102020204" pitchFamily="34" charset="0"/>
                <a:cs typeface="Aharoni" panose="02010803020104030203" pitchFamily="2" charset="-79"/>
              </a:rPr>
              <a:t>CNN 2 </a:t>
            </a:r>
            <a:r>
              <a:rPr lang="en-US" sz="3000" dirty="0">
                <a:solidFill>
                  <a:schemeClr val="tx1"/>
                </a:solidFill>
                <a:latin typeface="Trebuchet MS" panose="020B0603020202020204" pitchFamily="34" charset="0"/>
                <a:cs typeface="Aharoni" panose="02010803020104030203" pitchFamily="2" charset="-79"/>
              </a:rPr>
              <a:t>= VGG-Face with Adam optimizer</a:t>
            </a:r>
          </a:p>
          <a:p>
            <a:pPr marL="457200" indent="-457200" algn="l">
              <a:buFont typeface="Arial" panose="020B0604020202020204" pitchFamily="34" charset="0"/>
              <a:buChar char="•"/>
            </a:pPr>
            <a:r>
              <a:rPr lang="en-US" sz="3000" dirty="0">
                <a:solidFill>
                  <a:schemeClr val="tx1"/>
                </a:solidFill>
                <a:latin typeface="Arial Black" panose="020B0A04020102020204" pitchFamily="34" charset="0"/>
                <a:cs typeface="Aharoni" panose="02010803020104030203" pitchFamily="2" charset="-79"/>
              </a:rPr>
              <a:t>CNN 3 </a:t>
            </a:r>
            <a:r>
              <a:rPr lang="en-US" sz="3000" dirty="0">
                <a:solidFill>
                  <a:schemeClr val="tx1"/>
                </a:solidFill>
                <a:latin typeface="Trebuchet MS" panose="020B0603020202020204" pitchFamily="34" charset="0"/>
                <a:cs typeface="Aharoni" panose="02010803020104030203" pitchFamily="2" charset="-79"/>
              </a:rPr>
              <a:t>= VGG-Face with Adam optimizer with pretrained weights</a:t>
            </a:r>
          </a:p>
          <a:p>
            <a:pPr marL="457200" indent="-457200" algn="l">
              <a:buFont typeface="Arial" panose="020B0604020202020204" pitchFamily="34" charset="0"/>
              <a:buChar char="•"/>
            </a:pPr>
            <a:r>
              <a:rPr lang="en-US" sz="3000" dirty="0">
                <a:solidFill>
                  <a:schemeClr val="tx1"/>
                </a:solidFill>
                <a:latin typeface="Arial Black" panose="020B0A04020102020204" pitchFamily="34" charset="0"/>
                <a:cs typeface="Aharoni" panose="02010803020104030203" pitchFamily="2" charset="-79"/>
              </a:rPr>
              <a:t>CNN 4 </a:t>
            </a:r>
            <a:r>
              <a:rPr lang="en-US" sz="3000" dirty="0">
                <a:solidFill>
                  <a:schemeClr val="tx1"/>
                </a:solidFill>
                <a:latin typeface="Trebuchet MS" panose="020B0603020202020204" pitchFamily="34" charset="0"/>
                <a:cs typeface="Aharoni" panose="02010803020104030203" pitchFamily="2" charset="-79"/>
              </a:rPr>
              <a:t>= VGG-Face with Adam optimizer with pretrained weights &amp; data augmentation</a:t>
            </a:r>
          </a:p>
        </p:txBody>
      </p:sp>
      <p:sp>
        <p:nvSpPr>
          <p:cNvPr id="6" name="TextBox 5">
            <a:extLst>
              <a:ext uri="{FF2B5EF4-FFF2-40B4-BE49-F238E27FC236}">
                <a16:creationId xmlns:a16="http://schemas.microsoft.com/office/drawing/2014/main" id="{494B54F1-0580-48C7-9B72-FBAB4A19DF9E}"/>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2050" name="Picture 2" descr="two girl illustrations">
            <a:extLst>
              <a:ext uri="{FF2B5EF4-FFF2-40B4-BE49-F238E27FC236}">
                <a16:creationId xmlns:a16="http://schemas.microsoft.com/office/drawing/2014/main" id="{633B1E08-1A9B-45AE-883A-31F03D39B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883" y="1671323"/>
            <a:ext cx="2584831" cy="388804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2DF1C4-1FEE-4E41-A23F-3ABC1EB5F158}"/>
              </a:ext>
            </a:extLst>
          </p:cNvPr>
          <p:cNvSpPr txBox="1"/>
          <p:nvPr/>
        </p:nvSpPr>
        <p:spPr>
          <a:xfrm>
            <a:off x="8991605" y="5589091"/>
            <a:ext cx="2584831" cy="276999"/>
          </a:xfrm>
          <a:prstGeom prst="rect">
            <a:avLst/>
          </a:prstGeom>
          <a:noFill/>
        </p:spPr>
        <p:txBody>
          <a:bodyPr wrap="square">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Clarisse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Croset</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p>
        </p:txBody>
      </p:sp>
    </p:spTree>
    <p:extLst>
      <p:ext uri="{BB962C8B-B14F-4D97-AF65-F5344CB8AC3E}">
        <p14:creationId xmlns:p14="http://schemas.microsoft.com/office/powerpoint/2010/main" val="97973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43576" y="199365"/>
            <a:ext cx="8186232" cy="977242"/>
          </a:xfrm>
          <a:effectLst>
            <a:outerShdw blurRad="50800" dist="38100" dir="2700000" algn="tl" rotWithShape="0">
              <a:prstClr val="black">
                <a:alpha val="40000"/>
              </a:prstClr>
            </a:outerShdw>
          </a:effectLst>
        </p:spPr>
        <p:txBody>
          <a:bodyPr>
            <a:normAutofit fontScale="90000"/>
          </a:bodyPr>
          <a:lstStyle/>
          <a:p>
            <a:pPr algn="l"/>
            <a:r>
              <a:rPr lang="en-US" dirty="0">
                <a:solidFill>
                  <a:schemeClr val="tx1"/>
                </a:solidFill>
                <a:latin typeface="Aharoni" panose="02010803020104030203" pitchFamily="2" charset="-79"/>
                <a:cs typeface="Aharoni" panose="02010803020104030203" pitchFamily="2" charset="-79"/>
              </a:rPr>
              <a:t>CNN </a:t>
            </a:r>
            <a:r>
              <a:rPr lang="en-US" sz="8000" dirty="0">
                <a:solidFill>
                  <a:schemeClr val="tx1"/>
                </a:solidFill>
                <a:latin typeface="Aharoni" panose="02010803020104030203" pitchFamily="2" charset="-79"/>
                <a:cs typeface="Aharoni" panose="02010803020104030203" pitchFamily="2" charset="-79"/>
              </a:rPr>
              <a:t>1</a:t>
            </a:r>
            <a:r>
              <a:rPr lang="en-US" dirty="0">
                <a:solidFill>
                  <a:schemeClr val="tx1"/>
                </a:solidFill>
                <a:latin typeface="Aharoni" panose="02010803020104030203" pitchFamily="2" charset="-79"/>
                <a:cs typeface="Aharoni" panose="02010803020104030203" pitchFamily="2" charset="-79"/>
              </a:rPr>
              <a:t> - Baseline Model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43576" y="1195997"/>
            <a:ext cx="10480402" cy="509531"/>
          </a:xfrm>
          <a:effectLst/>
        </p:spPr>
        <p:txBody>
          <a:bodyPr>
            <a:noAutofit/>
          </a:bodyPr>
          <a:lstStyle/>
          <a:p>
            <a:pPr marL="457200" indent="-457200" algn="l">
              <a:buFont typeface="Arial" panose="020B0604020202020204" pitchFamily="34" charset="0"/>
              <a:buChar char="•"/>
            </a:pPr>
            <a:r>
              <a:rPr lang="en-US" sz="2800" dirty="0">
                <a:solidFill>
                  <a:schemeClr val="tx1"/>
                </a:solidFill>
                <a:latin typeface="Arial Black" panose="020B0A04020102020204" pitchFamily="34" charset="0"/>
                <a:cs typeface="Aharoni" panose="02010803020104030203" pitchFamily="2" charset="-79"/>
              </a:rPr>
              <a:t>CNN 1 </a:t>
            </a:r>
            <a:r>
              <a:rPr lang="en-US" sz="2800" dirty="0">
                <a:solidFill>
                  <a:schemeClr val="tx1"/>
                </a:solidFill>
                <a:latin typeface="Trebuchet MS" panose="020B0603020202020204" pitchFamily="34" charset="0"/>
                <a:cs typeface="Aharoni" panose="02010803020104030203" pitchFamily="2" charset="-79"/>
              </a:rPr>
              <a:t>= VGG-Face ‘out of the box’ with SGD optimizer</a:t>
            </a:r>
          </a:p>
          <a:p>
            <a:pPr marL="457200" indent="-457200" algn="l">
              <a:buFont typeface="Arial" panose="020B0604020202020204" pitchFamily="34" charset="0"/>
              <a:buChar char="•"/>
            </a:pPr>
            <a:endParaRPr lang="en-US" sz="4000" dirty="0">
              <a:solidFill>
                <a:schemeClr val="tx1"/>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48106A41-F317-41D8-A8A8-05F498A2494B}"/>
              </a:ext>
            </a:extLst>
          </p:cNvPr>
          <p:cNvSpPr txBox="1"/>
          <p:nvPr/>
        </p:nvSpPr>
        <p:spPr>
          <a:xfrm>
            <a:off x="171449" y="6415385"/>
            <a:ext cx="11906251" cy="369332"/>
          </a:xfrm>
          <a:prstGeom prst="rect">
            <a:avLst/>
          </a:prstGeom>
          <a:noFill/>
        </p:spPr>
        <p:txBody>
          <a:bodyPr wrap="square" rtlCol="0">
            <a:spAutoFit/>
          </a:bodyPr>
          <a:lstStyle/>
          <a:p>
            <a:r>
              <a:rPr lang="en-US">
                <a:latin typeface="Abadi" panose="020B0604020104020204" pitchFamily="34" charset="0"/>
                <a:cs typeface="Aharoni" panose="02010803020104030203" pitchFamily="2" charset="-79"/>
              </a:rPr>
              <a:t>YOUNGER: PREDICTING AGE WITH DEEP LEARNING   	Springboard Data Science          Prem Ananda         May 2021</a:t>
            </a:r>
            <a:endParaRPr lang="en-US" dirty="0">
              <a:latin typeface="Abadi" panose="020B0604020104020204" pitchFamily="34" charset="0"/>
              <a:cs typeface="Aharoni" panose="02010803020104030203" pitchFamily="2" charset="-79"/>
            </a:endParaRPr>
          </a:p>
        </p:txBody>
      </p:sp>
      <p:sp>
        <p:nvSpPr>
          <p:cNvPr id="5" name="Rectangle 1">
            <a:extLst>
              <a:ext uri="{FF2B5EF4-FFF2-40B4-BE49-F238E27FC236}">
                <a16:creationId xmlns:a16="http://schemas.microsoft.com/office/drawing/2014/main" id="{60E3E063-472C-4517-8F25-6387A4364794}"/>
              </a:ext>
            </a:extLst>
          </p:cNvPr>
          <p:cNvSpPr>
            <a:spLocks noChangeArrowheads="1"/>
          </p:cNvSpPr>
          <p:nvPr/>
        </p:nvSpPr>
        <p:spPr bwMode="auto">
          <a:xfrm>
            <a:off x="3087688" y="335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3157B76B-0E93-423D-B6AC-EE16AF4423C8}"/>
              </a:ext>
            </a:extLst>
          </p:cNvPr>
          <p:cNvGraphicFramePr>
            <a:graphicFrameLocks noGrp="1"/>
          </p:cNvGraphicFramePr>
          <p:nvPr>
            <p:extLst>
              <p:ext uri="{D42A27DB-BD31-4B8C-83A1-F6EECF244321}">
                <p14:modId xmlns:p14="http://schemas.microsoft.com/office/powerpoint/2010/main" val="1239880751"/>
              </p:ext>
            </p:extLst>
          </p:nvPr>
        </p:nvGraphicFramePr>
        <p:xfrm>
          <a:off x="5583777" y="3723657"/>
          <a:ext cx="6076339" cy="2468880"/>
        </p:xfrm>
        <a:graphic>
          <a:graphicData uri="http://schemas.openxmlformats.org/drawingml/2006/table">
            <a:tbl>
              <a:tblPr>
                <a:effectLst>
                  <a:outerShdw blurRad="50800" dist="38100" dir="2700000" algn="tl" rotWithShape="0">
                    <a:prstClr val="black">
                      <a:alpha val="40000"/>
                    </a:prstClr>
                  </a:outerShdw>
                </a:effectLst>
              </a:tblPr>
              <a:tblGrid>
                <a:gridCol w="904987">
                  <a:extLst>
                    <a:ext uri="{9D8B030D-6E8A-4147-A177-3AD203B41FA5}">
                      <a16:colId xmlns:a16="http://schemas.microsoft.com/office/drawing/2014/main" val="1952189952"/>
                    </a:ext>
                  </a:extLst>
                </a:gridCol>
                <a:gridCol w="1292838">
                  <a:extLst>
                    <a:ext uri="{9D8B030D-6E8A-4147-A177-3AD203B41FA5}">
                      <a16:colId xmlns:a16="http://schemas.microsoft.com/office/drawing/2014/main" val="2528191373"/>
                    </a:ext>
                  </a:extLst>
                </a:gridCol>
                <a:gridCol w="1292838">
                  <a:extLst>
                    <a:ext uri="{9D8B030D-6E8A-4147-A177-3AD203B41FA5}">
                      <a16:colId xmlns:a16="http://schemas.microsoft.com/office/drawing/2014/main" val="287687251"/>
                    </a:ext>
                  </a:extLst>
                </a:gridCol>
                <a:gridCol w="1292838">
                  <a:extLst>
                    <a:ext uri="{9D8B030D-6E8A-4147-A177-3AD203B41FA5}">
                      <a16:colId xmlns:a16="http://schemas.microsoft.com/office/drawing/2014/main" val="1094062141"/>
                    </a:ext>
                  </a:extLst>
                </a:gridCol>
                <a:gridCol w="1292838">
                  <a:extLst>
                    <a:ext uri="{9D8B030D-6E8A-4147-A177-3AD203B41FA5}">
                      <a16:colId xmlns:a16="http://schemas.microsoft.com/office/drawing/2014/main" val="2455563296"/>
                    </a:ext>
                  </a:extLst>
                </a:gridCol>
              </a:tblGrid>
              <a:tr h="236624">
                <a:tc gridSpan="5">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Set Model Performance Metrics </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2088238"/>
                  </a:ext>
                </a:extLst>
              </a:tr>
              <a:tr h="0">
                <a:tc>
                  <a:txBody>
                    <a:bodyPr/>
                    <a:lstStyle/>
                    <a:p>
                      <a:pPr fontAlgn="t"/>
                      <a:br>
                        <a:rPr lang="en-US" sz="1600" dirty="0">
                          <a:effectLst/>
                          <a:latin typeface="Aharoni" panose="02010803020104030203" pitchFamily="2" charset="-79"/>
                          <a:cs typeface="Aharoni" panose="02010803020104030203" pitchFamily="2" charset="-79"/>
                        </a:rPr>
                      </a:b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MAPE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Aharoni" panose="02010803020104030203" pitchFamily="2" charset="-79"/>
                          <a:cs typeface="Aharoni" panose="02010803020104030203" pitchFamily="2" charset="-79"/>
                        </a:rPr>
                        <a:t>Test Accuracy</a:t>
                      </a:r>
                      <a:endParaRPr lang="en-US" sz="14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Loss</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72492564"/>
                  </a:ext>
                </a:extLst>
              </a:tr>
              <a:tr h="236624">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CNN 1</a:t>
                      </a:r>
                      <a:endParaRPr lang="en-US" sz="1600" dirty="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11.22</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44.43%</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0.04696</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tx1"/>
                          </a:solidFill>
                          <a:effectLst/>
                          <a:latin typeface="Trebuchet MS" panose="020B0603020202020204" pitchFamily="34" charset="0"/>
                          <a:cs typeface="Aharoni" panose="02010803020104030203" pitchFamily="2" charset="-79"/>
                        </a:rPr>
                        <a:t>3.92303</a:t>
                      </a:r>
                      <a:endParaRPr lang="en-US" sz="1600" b="1">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14443796"/>
                  </a:ext>
                </a:extLst>
              </a:tr>
              <a:tr h="236624">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2</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7.94</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25.50%</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0.08466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4.31565</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60763173"/>
                  </a:ext>
                </a:extLst>
              </a:tr>
              <a:tr h="236624">
                <a:tc>
                  <a:txBody>
                    <a:bodyPr/>
                    <a:lstStyle/>
                    <a:p>
                      <a:pPr algn="ctr" rtl="0" fontAlgn="t">
                        <a:spcBef>
                          <a:spcPts val="0"/>
                        </a:spcBef>
                        <a:spcAft>
                          <a:spcPts val="0"/>
                        </a:spcAft>
                      </a:pPr>
                      <a:r>
                        <a:rPr lang="en-US" sz="1600" b="1" i="0" u="none" strike="noStrike">
                          <a:solidFill>
                            <a:schemeClr val="bg1">
                              <a:lumMod val="75000"/>
                            </a:schemeClr>
                          </a:solidFill>
                          <a:effectLst/>
                          <a:latin typeface="Aharoni" panose="02010803020104030203" pitchFamily="2" charset="-79"/>
                          <a:cs typeface="Aharoni" panose="02010803020104030203" pitchFamily="2" charset="-79"/>
                        </a:rPr>
                        <a:t>CNN 3</a:t>
                      </a:r>
                      <a:endParaRPr lang="en-US" sz="160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25.23 %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0.06019</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3.65387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93435766"/>
                  </a:ext>
                </a:extLst>
              </a:tr>
              <a:tr h="236624">
                <a:tc>
                  <a:txBody>
                    <a:bodyPr/>
                    <a:lstStyle/>
                    <a:p>
                      <a:pPr algn="ctr" rtl="0" fontAlgn="t">
                        <a:spcBef>
                          <a:spcPts val="0"/>
                        </a:spcBef>
                        <a:spcAft>
                          <a:spcPts val="0"/>
                        </a:spcAft>
                      </a:pPr>
                      <a:r>
                        <a:rPr lang="en-US" sz="1600" b="1" i="0" u="none" strike="noStrike">
                          <a:solidFill>
                            <a:schemeClr val="bg1">
                              <a:lumMod val="75000"/>
                            </a:schemeClr>
                          </a:solidFill>
                          <a:effectLst/>
                          <a:latin typeface="Aharoni" panose="02010803020104030203" pitchFamily="2" charset="-79"/>
                          <a:cs typeface="Aharoni" panose="02010803020104030203" pitchFamily="2" charset="-79"/>
                        </a:rPr>
                        <a:t>CNN 4</a:t>
                      </a:r>
                      <a:endParaRPr lang="en-US" sz="160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7.54</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24.74 %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0.06878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3.59017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6587178"/>
                  </a:ext>
                </a:extLst>
              </a:tr>
            </a:tbl>
          </a:graphicData>
        </a:graphic>
      </p:graphicFrame>
      <p:sp>
        <p:nvSpPr>
          <p:cNvPr id="7" name="TextBox 6">
            <a:extLst>
              <a:ext uri="{FF2B5EF4-FFF2-40B4-BE49-F238E27FC236}">
                <a16:creationId xmlns:a16="http://schemas.microsoft.com/office/drawing/2014/main" id="{9B5ACB3F-D651-457B-81C2-48C758CFF1D2}"/>
              </a:ext>
            </a:extLst>
          </p:cNvPr>
          <p:cNvSpPr txBox="1"/>
          <p:nvPr/>
        </p:nvSpPr>
        <p:spPr>
          <a:xfrm>
            <a:off x="350315" y="1839524"/>
            <a:ext cx="5043269" cy="3416320"/>
          </a:xfrm>
          <a:prstGeom prst="rect">
            <a:avLst/>
          </a:prstGeom>
          <a:noFill/>
        </p:spPr>
        <p:txBody>
          <a:bodyPr wrap="square" rtlCol="0">
            <a:spAutoFit/>
          </a:bodyPr>
          <a:lstStyle/>
          <a:p>
            <a:pPr algn="just"/>
            <a:r>
              <a:rPr lang="en-US" sz="2400" b="1" dirty="0">
                <a:latin typeface="Arial Black" panose="020B0A04020102020204" pitchFamily="34" charset="0"/>
              </a:rPr>
              <a:t>Observations</a:t>
            </a:r>
          </a:p>
          <a:p>
            <a:pPr marL="342900" indent="-342900">
              <a:buFont typeface="Arial" panose="020B0604020202020204" pitchFamily="34" charset="0"/>
              <a:buChar char="•"/>
            </a:pPr>
            <a:r>
              <a:rPr lang="en-US" sz="2400" dirty="0">
                <a:latin typeface="Trebuchet MS" panose="020B0603020202020204" pitchFamily="34" charset="0"/>
              </a:rPr>
              <a:t>The Baseline model has an MAE of 11.22, MAPE of 44.43%, Test Set Accuracy  of 4.69%, and Test Set Loss of 3.92303.</a:t>
            </a:r>
          </a:p>
          <a:p>
            <a:pPr marL="342900" indent="-342900">
              <a:buFont typeface="Arial" panose="020B0604020202020204" pitchFamily="34" charset="0"/>
              <a:buChar char="•"/>
            </a:pPr>
            <a:r>
              <a:rPr lang="en-US" sz="2400" dirty="0">
                <a:latin typeface="Trebuchet MS" panose="020B0603020202020204" pitchFamily="34" charset="0"/>
              </a:rPr>
              <a:t>We can observe the training set diverge from the validation set on accuracy and loss, possibly indicating </a:t>
            </a:r>
            <a:r>
              <a:rPr lang="en-US" sz="2400" b="1" dirty="0">
                <a:latin typeface="Trebuchet MS" panose="020B0603020202020204" pitchFamily="34" charset="0"/>
              </a:rPr>
              <a:t>overfitting</a:t>
            </a:r>
            <a:r>
              <a:rPr lang="en-US" sz="2400" dirty="0">
                <a:latin typeface="Trebuchet MS" panose="020B0603020202020204" pitchFamily="34" charset="0"/>
              </a:rPr>
              <a:t>.</a:t>
            </a:r>
          </a:p>
        </p:txBody>
      </p:sp>
      <p:pic>
        <p:nvPicPr>
          <p:cNvPr id="1027" name="Picture 3">
            <a:extLst>
              <a:ext uri="{FF2B5EF4-FFF2-40B4-BE49-F238E27FC236}">
                <a16:creationId xmlns:a16="http://schemas.microsoft.com/office/drawing/2014/main" id="{8545028B-17E7-4B55-A44D-8770ABBD1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777" y="1866984"/>
            <a:ext cx="2547500" cy="170809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A2B32B4-EE89-4F2E-AC24-1ADF0C86F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9742" y="1907539"/>
            <a:ext cx="2571750" cy="1685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29BB3C-E45A-4801-AA99-AF1398FD325C}"/>
              </a:ext>
            </a:extLst>
          </p:cNvPr>
          <p:cNvSpPr txBox="1"/>
          <p:nvPr/>
        </p:nvSpPr>
        <p:spPr>
          <a:xfrm>
            <a:off x="5826217" y="1697517"/>
            <a:ext cx="2400156" cy="246221"/>
          </a:xfrm>
          <a:prstGeom prst="rect">
            <a:avLst/>
          </a:prstGeom>
          <a:noFill/>
        </p:spPr>
        <p:txBody>
          <a:bodyPr wrap="square" rtlCol="0">
            <a:spAutoFit/>
          </a:bodyPr>
          <a:lstStyle/>
          <a:p>
            <a:r>
              <a:rPr lang="en-US" sz="1000" dirty="0"/>
              <a:t>Fig 1. CNN1 Training Set / Test Set Loss</a:t>
            </a:r>
          </a:p>
        </p:txBody>
      </p:sp>
      <p:sp>
        <p:nvSpPr>
          <p:cNvPr id="15" name="TextBox 14">
            <a:extLst>
              <a:ext uri="{FF2B5EF4-FFF2-40B4-BE49-F238E27FC236}">
                <a16:creationId xmlns:a16="http://schemas.microsoft.com/office/drawing/2014/main" id="{954865E8-D504-4215-A4C3-EAB3419F370E}"/>
              </a:ext>
            </a:extLst>
          </p:cNvPr>
          <p:cNvSpPr txBox="1"/>
          <p:nvPr/>
        </p:nvSpPr>
        <p:spPr>
          <a:xfrm>
            <a:off x="9269934" y="1740574"/>
            <a:ext cx="2571750" cy="246221"/>
          </a:xfrm>
          <a:prstGeom prst="rect">
            <a:avLst/>
          </a:prstGeom>
          <a:noFill/>
        </p:spPr>
        <p:txBody>
          <a:bodyPr wrap="square">
            <a:spAutoFit/>
          </a:bodyPr>
          <a:lstStyle/>
          <a:p>
            <a:r>
              <a:rPr lang="en-US" sz="1000" dirty="0"/>
              <a:t>Fig 2. CNN1 Training Set / Test Set Accuracy</a:t>
            </a:r>
          </a:p>
        </p:txBody>
      </p:sp>
    </p:spTree>
    <p:extLst>
      <p:ext uri="{BB962C8B-B14F-4D97-AF65-F5344CB8AC3E}">
        <p14:creationId xmlns:p14="http://schemas.microsoft.com/office/powerpoint/2010/main" val="267591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027"/>
                                        </p:tgtEl>
                                      </p:cBhvr>
                                    </p:animEffect>
                                    <p:animScale>
                                      <p:cBhvr>
                                        <p:cTn id="9" dur="250" autoRev="1" fill="hold"/>
                                        <p:tgtEl>
                                          <p:spTgt spid="1027"/>
                                        </p:tgtEl>
                                      </p:cBhvr>
                                      <p:by x="105000" y="105000"/>
                                    </p:animScale>
                                  </p:childTnLst>
                                </p:cTn>
                              </p:par>
                              <p:par>
                                <p:cTn id="10" presetID="26" presetClass="emph" presetSubtype="0" fill="hold" nodeType="withEffect">
                                  <p:stCondLst>
                                    <p:cond delay="0"/>
                                  </p:stCondLst>
                                  <p:childTnLst>
                                    <p:animEffect transition="out" filter="fade">
                                      <p:cBhvr>
                                        <p:cTn id="11" dur="500" tmFilter="0, 0; .2, .5; .8, .5; 1, 0"/>
                                        <p:tgtEl>
                                          <p:spTgt spid="1029"/>
                                        </p:tgtEl>
                                      </p:cBhvr>
                                    </p:animEffect>
                                    <p:animScale>
                                      <p:cBhvr>
                                        <p:cTn id="12" dur="250" autoRev="1" fill="hold"/>
                                        <p:tgtEl>
                                          <p:spTgt spid="102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fill="hold"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71832" y="90284"/>
            <a:ext cx="2489955" cy="1038663"/>
          </a:xfrm>
          <a:effectLst>
            <a:outerShdw blurRad="50800" dist="38100" dir="2700000" algn="tl" rotWithShape="0">
              <a:prstClr val="black">
                <a:alpha val="40000"/>
              </a:prstClr>
            </a:outerShdw>
          </a:effectLst>
        </p:spPr>
        <p:txBody>
          <a:bodyPr>
            <a:normAutofit fontScale="90000"/>
          </a:bodyPr>
          <a:lstStyle/>
          <a:p>
            <a:pPr algn="l"/>
            <a:r>
              <a:rPr lang="en-US" dirty="0">
                <a:solidFill>
                  <a:schemeClr val="tx1"/>
                </a:solidFill>
                <a:latin typeface="Aharoni" panose="02010803020104030203" pitchFamily="2" charset="-79"/>
                <a:cs typeface="Aharoni" panose="02010803020104030203" pitchFamily="2" charset="-79"/>
              </a:rPr>
              <a:t>CNN </a:t>
            </a:r>
            <a:r>
              <a:rPr lang="en-US" sz="8000" dirty="0">
                <a:latin typeface="Aharoni" panose="02010803020104030203" pitchFamily="2" charset="-79"/>
                <a:cs typeface="Aharoni" panose="02010803020104030203" pitchFamily="2" charset="-79"/>
              </a:rPr>
              <a:t>2</a:t>
            </a:r>
            <a:endParaRPr lang="en-US" dirty="0">
              <a:solidFill>
                <a:schemeClr val="tx1"/>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217095" y="1020689"/>
            <a:ext cx="10480402" cy="509531"/>
          </a:xfrm>
          <a:effectLst/>
        </p:spPr>
        <p:txBody>
          <a:bodyPr>
            <a:noAutofit/>
          </a:bodyPr>
          <a:lstStyle/>
          <a:p>
            <a:pPr marL="457200" indent="-457200" algn="l">
              <a:buFont typeface="Arial" panose="020B0604020202020204" pitchFamily="34" charset="0"/>
              <a:buChar char="•"/>
            </a:pPr>
            <a:r>
              <a:rPr lang="en-US" sz="2800" dirty="0">
                <a:solidFill>
                  <a:schemeClr val="tx1"/>
                </a:solidFill>
                <a:latin typeface="Arial Black" panose="020B0A04020102020204" pitchFamily="34" charset="0"/>
                <a:cs typeface="Aharoni" panose="02010803020104030203" pitchFamily="2" charset="-79"/>
              </a:rPr>
              <a:t>CNN 2 </a:t>
            </a:r>
            <a:r>
              <a:rPr lang="en-US" sz="2800" dirty="0">
                <a:solidFill>
                  <a:schemeClr val="tx1"/>
                </a:solidFill>
                <a:latin typeface="Trebuchet MS" panose="020B0603020202020204" pitchFamily="34" charset="0"/>
                <a:cs typeface="Aharoni" panose="02010803020104030203" pitchFamily="2" charset="-79"/>
              </a:rPr>
              <a:t>= VGG-Face with Adam Optimizer</a:t>
            </a:r>
          </a:p>
        </p:txBody>
      </p:sp>
      <p:sp>
        <p:nvSpPr>
          <p:cNvPr id="6" name="TextBox 5">
            <a:extLst>
              <a:ext uri="{FF2B5EF4-FFF2-40B4-BE49-F238E27FC236}">
                <a16:creationId xmlns:a16="http://schemas.microsoft.com/office/drawing/2014/main" id="{48106A41-F317-41D8-A8A8-05F498A2494B}"/>
              </a:ext>
            </a:extLst>
          </p:cNvPr>
          <p:cNvSpPr txBox="1"/>
          <p:nvPr/>
        </p:nvSpPr>
        <p:spPr>
          <a:xfrm>
            <a:off x="171449" y="6415385"/>
            <a:ext cx="11906251" cy="369332"/>
          </a:xfrm>
          <a:prstGeom prst="rect">
            <a:avLst/>
          </a:prstGeom>
          <a:noFill/>
        </p:spPr>
        <p:txBody>
          <a:bodyPr wrap="square" rtlCol="0">
            <a:spAutoFit/>
          </a:bodyPr>
          <a:lstStyle/>
          <a:p>
            <a:r>
              <a:rPr lang="en-US">
                <a:latin typeface="Abadi" panose="020B0604020104020204" pitchFamily="34" charset="0"/>
                <a:cs typeface="Aharoni" panose="02010803020104030203" pitchFamily="2" charset="-79"/>
              </a:rPr>
              <a:t>YOUNGER: PREDICTING AGE WITH DEEP LEARNING   	Springboard Data Science          Prem Ananda         May 2021</a:t>
            </a:r>
            <a:endParaRPr lang="en-US" dirty="0">
              <a:latin typeface="Abadi" panose="020B0604020104020204" pitchFamily="34" charset="0"/>
              <a:cs typeface="Aharoni" panose="02010803020104030203" pitchFamily="2" charset="-79"/>
            </a:endParaRPr>
          </a:p>
        </p:txBody>
      </p:sp>
      <p:sp>
        <p:nvSpPr>
          <p:cNvPr id="5" name="Rectangle 1">
            <a:extLst>
              <a:ext uri="{FF2B5EF4-FFF2-40B4-BE49-F238E27FC236}">
                <a16:creationId xmlns:a16="http://schemas.microsoft.com/office/drawing/2014/main" id="{60E3E063-472C-4517-8F25-6387A4364794}"/>
              </a:ext>
            </a:extLst>
          </p:cNvPr>
          <p:cNvSpPr>
            <a:spLocks noChangeArrowheads="1"/>
          </p:cNvSpPr>
          <p:nvPr/>
        </p:nvSpPr>
        <p:spPr bwMode="auto">
          <a:xfrm>
            <a:off x="3087688" y="335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3157B76B-0E93-423D-B6AC-EE16AF4423C8}"/>
              </a:ext>
            </a:extLst>
          </p:cNvPr>
          <p:cNvGraphicFramePr>
            <a:graphicFrameLocks noGrp="1"/>
          </p:cNvGraphicFramePr>
          <p:nvPr>
            <p:extLst>
              <p:ext uri="{D42A27DB-BD31-4B8C-83A1-F6EECF244321}">
                <p14:modId xmlns:p14="http://schemas.microsoft.com/office/powerpoint/2010/main" val="4210575487"/>
              </p:ext>
            </p:extLst>
          </p:nvPr>
        </p:nvGraphicFramePr>
        <p:xfrm>
          <a:off x="5583777" y="3632217"/>
          <a:ext cx="6076339" cy="2510465"/>
        </p:xfrm>
        <a:graphic>
          <a:graphicData uri="http://schemas.openxmlformats.org/drawingml/2006/table">
            <a:tbl>
              <a:tblPr>
                <a:effectLst>
                  <a:outerShdw blurRad="50800" dist="38100" dir="2700000" algn="tl" rotWithShape="0">
                    <a:prstClr val="black">
                      <a:alpha val="40000"/>
                    </a:prstClr>
                  </a:outerShdw>
                </a:effectLst>
              </a:tblPr>
              <a:tblGrid>
                <a:gridCol w="904987">
                  <a:extLst>
                    <a:ext uri="{9D8B030D-6E8A-4147-A177-3AD203B41FA5}">
                      <a16:colId xmlns:a16="http://schemas.microsoft.com/office/drawing/2014/main" val="1952189952"/>
                    </a:ext>
                  </a:extLst>
                </a:gridCol>
                <a:gridCol w="1292838">
                  <a:extLst>
                    <a:ext uri="{9D8B030D-6E8A-4147-A177-3AD203B41FA5}">
                      <a16:colId xmlns:a16="http://schemas.microsoft.com/office/drawing/2014/main" val="2528191373"/>
                    </a:ext>
                  </a:extLst>
                </a:gridCol>
                <a:gridCol w="1292838">
                  <a:extLst>
                    <a:ext uri="{9D8B030D-6E8A-4147-A177-3AD203B41FA5}">
                      <a16:colId xmlns:a16="http://schemas.microsoft.com/office/drawing/2014/main" val="287687251"/>
                    </a:ext>
                  </a:extLst>
                </a:gridCol>
                <a:gridCol w="1292838">
                  <a:extLst>
                    <a:ext uri="{9D8B030D-6E8A-4147-A177-3AD203B41FA5}">
                      <a16:colId xmlns:a16="http://schemas.microsoft.com/office/drawing/2014/main" val="1094062141"/>
                    </a:ext>
                  </a:extLst>
                </a:gridCol>
                <a:gridCol w="1292838">
                  <a:extLst>
                    <a:ext uri="{9D8B030D-6E8A-4147-A177-3AD203B41FA5}">
                      <a16:colId xmlns:a16="http://schemas.microsoft.com/office/drawing/2014/main" val="2455563296"/>
                    </a:ext>
                  </a:extLst>
                </a:gridCol>
              </a:tblGrid>
              <a:tr h="379157">
                <a:tc gridSpan="5">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Set Model Performance Metrics </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2088238"/>
                  </a:ext>
                </a:extLst>
              </a:tr>
              <a:tr h="389176">
                <a:tc>
                  <a:txBody>
                    <a:bodyPr/>
                    <a:lstStyle/>
                    <a:p>
                      <a:pPr fontAlgn="t"/>
                      <a:br>
                        <a:rPr lang="en-US" sz="1600" dirty="0">
                          <a:effectLst/>
                          <a:latin typeface="Aharoni" panose="02010803020104030203" pitchFamily="2" charset="-79"/>
                          <a:cs typeface="Aharoni" panose="02010803020104030203" pitchFamily="2" charset="-79"/>
                        </a:rPr>
                      </a:b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MAPE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Aharoni" panose="02010803020104030203" pitchFamily="2" charset="-79"/>
                          <a:cs typeface="Aharoni" panose="02010803020104030203" pitchFamily="2" charset="-79"/>
                        </a:rPr>
                        <a:t>Test Accuracy</a:t>
                      </a:r>
                      <a:endParaRPr lang="en-US" sz="14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Loss</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72492564"/>
                  </a:ext>
                </a:extLst>
              </a:tr>
              <a:tr h="379157">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1</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11.22</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44.43%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0.04696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3.92303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14443796"/>
                  </a:ext>
                </a:extLst>
              </a:tr>
              <a:tr h="379157">
                <a:tc>
                  <a:txBody>
                    <a:bodyPr/>
                    <a:lstStyle/>
                    <a:p>
                      <a:pPr algn="ctr" rtl="0" fontAlgn="t">
                        <a:spcBef>
                          <a:spcPts val="0"/>
                        </a:spcBef>
                        <a:spcAft>
                          <a:spcPts val="0"/>
                        </a:spcAft>
                      </a:pPr>
                      <a:r>
                        <a:rPr lang="en-US" sz="1600" b="1" i="0" u="none" strike="noStrike" dirty="0">
                          <a:solidFill>
                            <a:schemeClr val="tx1"/>
                          </a:solidFill>
                          <a:effectLst/>
                          <a:latin typeface="Aharoni" panose="02010803020104030203" pitchFamily="2" charset="-79"/>
                          <a:cs typeface="Aharoni" panose="02010803020104030203" pitchFamily="2" charset="-79"/>
                        </a:rPr>
                        <a:t>CNN 2</a:t>
                      </a:r>
                      <a:endParaRPr lang="en-US" sz="1600" dirty="0">
                        <a:solidFill>
                          <a:schemeClr val="tx1"/>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7.94</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25.50%</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0.08466</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tx1"/>
                          </a:solidFill>
                          <a:effectLst/>
                          <a:latin typeface="Trebuchet MS" panose="020B0603020202020204" pitchFamily="34" charset="0"/>
                          <a:cs typeface="Aharoni" panose="02010803020104030203" pitchFamily="2" charset="-79"/>
                        </a:rPr>
                        <a:t>4.31565</a:t>
                      </a:r>
                      <a:endParaRPr lang="en-US" sz="1600" b="1">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60763173"/>
                  </a:ext>
                </a:extLst>
              </a:tr>
              <a:tr h="379157">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3</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25.23 %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0.06019</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3.65387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93435766"/>
                  </a:ext>
                </a:extLst>
              </a:tr>
              <a:tr h="379157">
                <a:tc>
                  <a:txBody>
                    <a:bodyPr/>
                    <a:lstStyle/>
                    <a:p>
                      <a:pPr algn="ctr" rtl="0" fontAlgn="t">
                        <a:spcBef>
                          <a:spcPts val="0"/>
                        </a:spcBef>
                        <a:spcAft>
                          <a:spcPts val="0"/>
                        </a:spcAft>
                      </a:pPr>
                      <a:r>
                        <a:rPr lang="en-US" sz="1600" b="1" i="0" u="none" strike="noStrike">
                          <a:solidFill>
                            <a:schemeClr val="bg1">
                              <a:lumMod val="75000"/>
                            </a:schemeClr>
                          </a:solidFill>
                          <a:effectLst/>
                          <a:latin typeface="Aharoni" panose="02010803020104030203" pitchFamily="2" charset="-79"/>
                          <a:cs typeface="Aharoni" panose="02010803020104030203" pitchFamily="2" charset="-79"/>
                        </a:rPr>
                        <a:t>CNN 4</a:t>
                      </a:r>
                      <a:endParaRPr lang="en-US" sz="160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7.54</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24.74 %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0.06878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3.59017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6587178"/>
                  </a:ext>
                </a:extLst>
              </a:tr>
            </a:tbl>
          </a:graphicData>
        </a:graphic>
      </p:graphicFrame>
      <p:sp>
        <p:nvSpPr>
          <p:cNvPr id="7" name="TextBox 6">
            <a:extLst>
              <a:ext uri="{FF2B5EF4-FFF2-40B4-BE49-F238E27FC236}">
                <a16:creationId xmlns:a16="http://schemas.microsoft.com/office/drawing/2014/main" id="{9B5ACB3F-D651-457B-81C2-48C758CFF1D2}"/>
              </a:ext>
            </a:extLst>
          </p:cNvPr>
          <p:cNvSpPr txBox="1"/>
          <p:nvPr/>
        </p:nvSpPr>
        <p:spPr>
          <a:xfrm>
            <a:off x="217096" y="1588793"/>
            <a:ext cx="5097137" cy="4832092"/>
          </a:xfrm>
          <a:prstGeom prst="rect">
            <a:avLst/>
          </a:prstGeom>
          <a:noFill/>
        </p:spPr>
        <p:txBody>
          <a:bodyPr wrap="square" rtlCol="0">
            <a:spAutoFit/>
          </a:bodyPr>
          <a:lstStyle/>
          <a:p>
            <a:pPr algn="just"/>
            <a:r>
              <a:rPr lang="en-US" sz="2200" b="1" dirty="0">
                <a:latin typeface="Arial Black" panose="020B0A04020102020204" pitchFamily="34" charset="0"/>
              </a:rPr>
              <a:t>Observations</a:t>
            </a:r>
          </a:p>
          <a:p>
            <a:pPr marL="342900" indent="-342900" algn="just">
              <a:buFont typeface="Arial" panose="020B0604020202020204" pitchFamily="34" charset="0"/>
              <a:buChar char="•"/>
            </a:pPr>
            <a:r>
              <a:rPr lang="en-US" sz="2200" b="0" i="0" u="none" strike="noStrike" dirty="0">
                <a:solidFill>
                  <a:srgbClr val="000000"/>
                </a:solidFill>
                <a:effectLst/>
                <a:latin typeface="Trebuchet MS" panose="020B0603020202020204" pitchFamily="34" charset="0"/>
              </a:rPr>
              <a:t>The CNN 2 model has an MAE of 7.94 and MAPE of 25.50% a vast improvement from the baseline model on both metrics. The Test Set Accuracy is up to 8.466%. </a:t>
            </a:r>
            <a:r>
              <a:rPr lang="en-US" sz="2200" dirty="0">
                <a:solidFill>
                  <a:srgbClr val="000000"/>
                </a:solidFill>
                <a:latin typeface="Trebuchet MS" panose="020B0603020202020204" pitchFamily="34" charset="0"/>
              </a:rPr>
              <a:t>H</a:t>
            </a:r>
            <a:r>
              <a:rPr lang="en-US" sz="2200" b="0" i="0" u="none" strike="noStrike" dirty="0">
                <a:solidFill>
                  <a:srgbClr val="000000"/>
                </a:solidFill>
                <a:effectLst/>
                <a:latin typeface="Trebuchet MS" panose="020B0603020202020204" pitchFamily="34" charset="0"/>
              </a:rPr>
              <a:t>owever, the Test Set loss increased which is not a good sign.</a:t>
            </a:r>
          </a:p>
          <a:p>
            <a:pPr marL="342900" indent="-342900">
              <a:buFont typeface="Arial" panose="020B0604020202020204" pitchFamily="34" charset="0"/>
              <a:buChar char="•"/>
            </a:pPr>
            <a:r>
              <a:rPr lang="en-US" sz="2200" b="0" i="0" u="none" strike="noStrike" dirty="0">
                <a:solidFill>
                  <a:srgbClr val="000000"/>
                </a:solidFill>
                <a:effectLst/>
                <a:latin typeface="Trebuchet MS" panose="020B0603020202020204" pitchFamily="34" charset="0"/>
              </a:rPr>
              <a:t>Observing </a:t>
            </a:r>
            <a:r>
              <a:rPr lang="en-US" sz="2200" i="1" dirty="0">
                <a:solidFill>
                  <a:srgbClr val="000000"/>
                </a:solidFill>
                <a:latin typeface="Trebuchet MS" panose="020B0603020202020204" pitchFamily="34" charset="0"/>
              </a:rPr>
              <a:t>F</a:t>
            </a:r>
            <a:r>
              <a:rPr lang="en-US" sz="2200" b="0" i="1" u="none" strike="noStrike" dirty="0">
                <a:solidFill>
                  <a:srgbClr val="000000"/>
                </a:solidFill>
                <a:effectLst/>
                <a:latin typeface="Trebuchet MS" panose="020B0603020202020204" pitchFamily="34" charset="0"/>
              </a:rPr>
              <a:t>igure 3 </a:t>
            </a:r>
            <a:r>
              <a:rPr lang="en-US" sz="2200" b="0" i="0" u="none" strike="noStrike" dirty="0">
                <a:solidFill>
                  <a:srgbClr val="000000"/>
                </a:solidFill>
                <a:effectLst/>
                <a:latin typeface="Trebuchet MS" panose="020B0603020202020204" pitchFamily="34" charset="0"/>
              </a:rPr>
              <a:t>and </a:t>
            </a:r>
            <a:r>
              <a:rPr lang="en-US" sz="2200" b="0" i="1" u="none" strike="noStrike" dirty="0">
                <a:solidFill>
                  <a:srgbClr val="000000"/>
                </a:solidFill>
                <a:effectLst/>
                <a:latin typeface="Trebuchet MS" panose="020B0603020202020204" pitchFamily="34" charset="0"/>
              </a:rPr>
              <a:t>Figure 4,</a:t>
            </a:r>
            <a:r>
              <a:rPr lang="en-US" sz="2200" b="0" i="0" u="none" strike="noStrike" dirty="0">
                <a:solidFill>
                  <a:srgbClr val="000000"/>
                </a:solidFill>
                <a:effectLst/>
                <a:latin typeface="Trebuchet MS" panose="020B0603020202020204" pitchFamily="34" charset="0"/>
              </a:rPr>
              <a:t> there is an early divergence of the Training </a:t>
            </a:r>
            <a:r>
              <a:rPr lang="en-US" sz="2200" dirty="0">
                <a:solidFill>
                  <a:srgbClr val="000000"/>
                </a:solidFill>
                <a:latin typeface="Trebuchet MS" panose="020B0603020202020204" pitchFamily="34" charset="0"/>
              </a:rPr>
              <a:t>S</a:t>
            </a:r>
            <a:r>
              <a:rPr lang="en-US" sz="2200" b="0" i="0" u="none" strike="noStrike" dirty="0">
                <a:solidFill>
                  <a:srgbClr val="000000"/>
                </a:solidFill>
                <a:effectLst/>
                <a:latin typeface="Trebuchet MS" panose="020B0603020202020204" pitchFamily="34" charset="0"/>
              </a:rPr>
              <a:t>et from the Test Set which may indicate </a:t>
            </a:r>
            <a:r>
              <a:rPr lang="en-US" sz="2200" b="1" i="0" u="none" strike="noStrike" dirty="0">
                <a:solidFill>
                  <a:srgbClr val="000000"/>
                </a:solidFill>
                <a:effectLst/>
                <a:latin typeface="Trebuchet MS" panose="020B0603020202020204" pitchFamily="34" charset="0"/>
              </a:rPr>
              <a:t>more extreme overfitting</a:t>
            </a:r>
            <a:r>
              <a:rPr lang="en-US" sz="2200" b="0" i="0" u="none" strike="noStrike" dirty="0">
                <a:solidFill>
                  <a:srgbClr val="000000"/>
                </a:solidFill>
                <a:effectLst/>
                <a:latin typeface="Trebuchet MS" panose="020B0603020202020204" pitchFamily="34" charset="0"/>
              </a:rPr>
              <a:t> than the baseline model. </a:t>
            </a:r>
            <a:endParaRPr lang="en-US" sz="2200" dirty="0">
              <a:latin typeface="Trebuchet MS" panose="020B0603020202020204" pitchFamily="34" charset="0"/>
            </a:endParaRPr>
          </a:p>
        </p:txBody>
      </p:sp>
      <p:pic>
        <p:nvPicPr>
          <p:cNvPr id="1027" name="Picture 3">
            <a:extLst>
              <a:ext uri="{FF2B5EF4-FFF2-40B4-BE49-F238E27FC236}">
                <a16:creationId xmlns:a16="http://schemas.microsoft.com/office/drawing/2014/main" id="{8545028B-17E7-4B55-A44D-8770ABBD1957}"/>
              </a:ext>
            </a:extLst>
          </p:cNvPr>
          <p:cNvPicPr>
            <a:picLocks noChangeAspect="1" noChangeArrowheads="1"/>
          </p:cNvPicPr>
          <p:nvPr/>
        </p:nvPicPr>
        <p:blipFill>
          <a:blip r:embed="rId3"/>
          <a:srcRect/>
          <a:stretch/>
        </p:blipFill>
        <p:spPr bwMode="auto">
          <a:xfrm>
            <a:off x="5583777" y="1777000"/>
            <a:ext cx="2547500" cy="170518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A2B32B4-EE89-4F2E-AC24-1ADF0C86F20C}"/>
              </a:ext>
            </a:extLst>
          </p:cNvPr>
          <p:cNvPicPr>
            <a:picLocks noChangeAspect="1" noChangeArrowheads="1"/>
          </p:cNvPicPr>
          <p:nvPr/>
        </p:nvPicPr>
        <p:blipFill>
          <a:blip r:embed="rId4"/>
          <a:srcRect/>
          <a:stretch/>
        </p:blipFill>
        <p:spPr bwMode="auto">
          <a:xfrm>
            <a:off x="8759789" y="1807377"/>
            <a:ext cx="2528887" cy="1685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29BB3C-E45A-4801-AA99-AF1398FD325C}"/>
              </a:ext>
            </a:extLst>
          </p:cNvPr>
          <p:cNvSpPr txBox="1"/>
          <p:nvPr/>
        </p:nvSpPr>
        <p:spPr>
          <a:xfrm>
            <a:off x="5836933" y="1588793"/>
            <a:ext cx="2400156" cy="246221"/>
          </a:xfrm>
          <a:prstGeom prst="rect">
            <a:avLst/>
          </a:prstGeom>
          <a:noFill/>
        </p:spPr>
        <p:txBody>
          <a:bodyPr wrap="square" rtlCol="0">
            <a:spAutoFit/>
          </a:bodyPr>
          <a:lstStyle/>
          <a:p>
            <a:r>
              <a:rPr lang="en-US" sz="1000" dirty="0"/>
              <a:t>Fig 3. CNN2 Training Set / Test Set Loss</a:t>
            </a:r>
          </a:p>
        </p:txBody>
      </p:sp>
      <p:sp>
        <p:nvSpPr>
          <p:cNvPr id="15" name="TextBox 14">
            <a:extLst>
              <a:ext uri="{FF2B5EF4-FFF2-40B4-BE49-F238E27FC236}">
                <a16:creationId xmlns:a16="http://schemas.microsoft.com/office/drawing/2014/main" id="{954865E8-D504-4215-A4C3-EAB3419F370E}"/>
              </a:ext>
            </a:extLst>
          </p:cNvPr>
          <p:cNvSpPr txBox="1"/>
          <p:nvPr/>
        </p:nvSpPr>
        <p:spPr>
          <a:xfrm>
            <a:off x="8865601" y="1577434"/>
            <a:ext cx="2571750" cy="246221"/>
          </a:xfrm>
          <a:prstGeom prst="rect">
            <a:avLst/>
          </a:prstGeom>
          <a:noFill/>
        </p:spPr>
        <p:txBody>
          <a:bodyPr wrap="square">
            <a:spAutoFit/>
          </a:bodyPr>
          <a:lstStyle/>
          <a:p>
            <a:r>
              <a:rPr lang="en-US" sz="1000" dirty="0"/>
              <a:t>Fig 4. CNN2 Training Set / Test Set Accuracy</a:t>
            </a:r>
          </a:p>
        </p:txBody>
      </p:sp>
    </p:spTree>
    <p:extLst>
      <p:ext uri="{BB962C8B-B14F-4D97-AF65-F5344CB8AC3E}">
        <p14:creationId xmlns:p14="http://schemas.microsoft.com/office/powerpoint/2010/main" val="428955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027"/>
                                        </p:tgtEl>
                                      </p:cBhvr>
                                    </p:animEffect>
                                    <p:animScale>
                                      <p:cBhvr>
                                        <p:cTn id="9" dur="250" autoRev="1" fill="hold"/>
                                        <p:tgtEl>
                                          <p:spTgt spid="1027"/>
                                        </p:tgtEl>
                                      </p:cBhvr>
                                      <p:by x="105000" y="105000"/>
                                    </p:animScale>
                                  </p:childTnLst>
                                </p:cTn>
                              </p:par>
                              <p:par>
                                <p:cTn id="10" presetID="26" presetClass="emph" presetSubtype="0" fill="hold" nodeType="withEffect">
                                  <p:stCondLst>
                                    <p:cond delay="0"/>
                                  </p:stCondLst>
                                  <p:childTnLst>
                                    <p:animEffect transition="out" filter="fade">
                                      <p:cBhvr>
                                        <p:cTn id="11" dur="500" tmFilter="0, 0; .2, .5; .8, .5; 1, 0"/>
                                        <p:tgtEl>
                                          <p:spTgt spid="1029"/>
                                        </p:tgtEl>
                                      </p:cBhvr>
                                    </p:animEffect>
                                    <p:animScale>
                                      <p:cBhvr>
                                        <p:cTn id="12" dur="250" autoRev="1" fill="hold"/>
                                        <p:tgtEl>
                                          <p:spTgt spid="102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fill="hold"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217094" y="1020689"/>
            <a:ext cx="11443021" cy="509531"/>
          </a:xfrm>
          <a:effectLst/>
        </p:spPr>
        <p:txBody>
          <a:bodyPr>
            <a:noAutofit/>
          </a:bodyPr>
          <a:lstStyle/>
          <a:p>
            <a:pPr marL="457200" indent="-457200" algn="l">
              <a:buFont typeface="Arial" panose="020B0604020202020204" pitchFamily="34" charset="0"/>
              <a:buChar char="•"/>
            </a:pPr>
            <a:r>
              <a:rPr lang="en-US" sz="2800" dirty="0">
                <a:solidFill>
                  <a:schemeClr val="tx1"/>
                </a:solidFill>
                <a:latin typeface="Arial Black" panose="020B0A04020102020204" pitchFamily="34" charset="0"/>
                <a:cs typeface="Aharoni" panose="02010803020104030203" pitchFamily="2" charset="-79"/>
              </a:rPr>
              <a:t>CNN 3 </a:t>
            </a:r>
            <a:r>
              <a:rPr lang="en-US" sz="2800" dirty="0">
                <a:solidFill>
                  <a:schemeClr val="tx1"/>
                </a:solidFill>
                <a:latin typeface="Trebuchet MS" panose="020B0603020202020204" pitchFamily="34" charset="0"/>
                <a:cs typeface="Aharoni" panose="02010803020104030203" pitchFamily="2" charset="-79"/>
              </a:rPr>
              <a:t>= VGG-Face with Adam Optimizer with pretrained weights</a:t>
            </a:r>
          </a:p>
        </p:txBody>
      </p:sp>
      <p:sp>
        <p:nvSpPr>
          <p:cNvPr id="6" name="TextBox 5">
            <a:extLst>
              <a:ext uri="{FF2B5EF4-FFF2-40B4-BE49-F238E27FC236}">
                <a16:creationId xmlns:a16="http://schemas.microsoft.com/office/drawing/2014/main" id="{48106A41-F317-41D8-A8A8-05F498A2494B}"/>
              </a:ext>
            </a:extLst>
          </p:cNvPr>
          <p:cNvSpPr txBox="1"/>
          <p:nvPr/>
        </p:nvSpPr>
        <p:spPr>
          <a:xfrm>
            <a:off x="171449" y="6415385"/>
            <a:ext cx="11906251" cy="369332"/>
          </a:xfrm>
          <a:prstGeom prst="rect">
            <a:avLst/>
          </a:prstGeom>
          <a:noFill/>
        </p:spPr>
        <p:txBody>
          <a:bodyPr wrap="square" rtlCol="0">
            <a:spAutoFit/>
          </a:bodyPr>
          <a:lstStyle/>
          <a:p>
            <a:r>
              <a:rPr lang="en-US">
                <a:latin typeface="Abadi" panose="020B0604020104020204" pitchFamily="34" charset="0"/>
                <a:cs typeface="Aharoni" panose="02010803020104030203" pitchFamily="2" charset="-79"/>
              </a:rPr>
              <a:t>YOUNGER: PREDICTING AGE WITH DEEP LEARNING   	Springboard Data Science          Prem Ananda         May 2021</a:t>
            </a:r>
            <a:endParaRPr lang="en-US" dirty="0">
              <a:latin typeface="Abadi" panose="020B0604020104020204" pitchFamily="34" charset="0"/>
              <a:cs typeface="Aharoni" panose="02010803020104030203" pitchFamily="2" charset="-79"/>
            </a:endParaRPr>
          </a:p>
        </p:txBody>
      </p:sp>
      <p:sp>
        <p:nvSpPr>
          <p:cNvPr id="5" name="Rectangle 1">
            <a:extLst>
              <a:ext uri="{FF2B5EF4-FFF2-40B4-BE49-F238E27FC236}">
                <a16:creationId xmlns:a16="http://schemas.microsoft.com/office/drawing/2014/main" id="{60E3E063-472C-4517-8F25-6387A4364794}"/>
              </a:ext>
            </a:extLst>
          </p:cNvPr>
          <p:cNvSpPr>
            <a:spLocks noChangeArrowheads="1"/>
          </p:cNvSpPr>
          <p:nvPr/>
        </p:nvSpPr>
        <p:spPr bwMode="auto">
          <a:xfrm>
            <a:off x="3087688" y="335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3157B76B-0E93-423D-B6AC-EE16AF4423C8}"/>
              </a:ext>
            </a:extLst>
          </p:cNvPr>
          <p:cNvGraphicFramePr>
            <a:graphicFrameLocks noGrp="1"/>
          </p:cNvGraphicFramePr>
          <p:nvPr>
            <p:extLst>
              <p:ext uri="{D42A27DB-BD31-4B8C-83A1-F6EECF244321}">
                <p14:modId xmlns:p14="http://schemas.microsoft.com/office/powerpoint/2010/main" val="1456905265"/>
              </p:ext>
            </p:extLst>
          </p:nvPr>
        </p:nvGraphicFramePr>
        <p:xfrm>
          <a:off x="5583777" y="3655077"/>
          <a:ext cx="6076339" cy="2510465"/>
        </p:xfrm>
        <a:graphic>
          <a:graphicData uri="http://schemas.openxmlformats.org/drawingml/2006/table">
            <a:tbl>
              <a:tblPr>
                <a:effectLst>
                  <a:outerShdw blurRad="50800" dist="38100" dir="2700000" algn="tl" rotWithShape="0">
                    <a:prstClr val="black">
                      <a:alpha val="40000"/>
                    </a:prstClr>
                  </a:outerShdw>
                </a:effectLst>
              </a:tblPr>
              <a:tblGrid>
                <a:gridCol w="904987">
                  <a:extLst>
                    <a:ext uri="{9D8B030D-6E8A-4147-A177-3AD203B41FA5}">
                      <a16:colId xmlns:a16="http://schemas.microsoft.com/office/drawing/2014/main" val="1952189952"/>
                    </a:ext>
                  </a:extLst>
                </a:gridCol>
                <a:gridCol w="1292838">
                  <a:extLst>
                    <a:ext uri="{9D8B030D-6E8A-4147-A177-3AD203B41FA5}">
                      <a16:colId xmlns:a16="http://schemas.microsoft.com/office/drawing/2014/main" val="2528191373"/>
                    </a:ext>
                  </a:extLst>
                </a:gridCol>
                <a:gridCol w="1292838">
                  <a:extLst>
                    <a:ext uri="{9D8B030D-6E8A-4147-A177-3AD203B41FA5}">
                      <a16:colId xmlns:a16="http://schemas.microsoft.com/office/drawing/2014/main" val="287687251"/>
                    </a:ext>
                  </a:extLst>
                </a:gridCol>
                <a:gridCol w="1292838">
                  <a:extLst>
                    <a:ext uri="{9D8B030D-6E8A-4147-A177-3AD203B41FA5}">
                      <a16:colId xmlns:a16="http://schemas.microsoft.com/office/drawing/2014/main" val="1094062141"/>
                    </a:ext>
                  </a:extLst>
                </a:gridCol>
                <a:gridCol w="1292838">
                  <a:extLst>
                    <a:ext uri="{9D8B030D-6E8A-4147-A177-3AD203B41FA5}">
                      <a16:colId xmlns:a16="http://schemas.microsoft.com/office/drawing/2014/main" val="2455563296"/>
                    </a:ext>
                  </a:extLst>
                </a:gridCol>
              </a:tblGrid>
              <a:tr h="379157">
                <a:tc gridSpan="5">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Set Model Performance Metrics </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2088238"/>
                  </a:ext>
                </a:extLst>
              </a:tr>
              <a:tr h="209392">
                <a:tc>
                  <a:txBody>
                    <a:bodyPr/>
                    <a:lstStyle/>
                    <a:p>
                      <a:pPr fontAlgn="t"/>
                      <a:br>
                        <a:rPr lang="en-US" sz="1600" dirty="0">
                          <a:effectLst/>
                          <a:latin typeface="Aharoni" panose="02010803020104030203" pitchFamily="2" charset="-79"/>
                          <a:cs typeface="Aharoni" panose="02010803020104030203" pitchFamily="2" charset="-79"/>
                        </a:rPr>
                      </a:b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MAPE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Aharoni" panose="02010803020104030203" pitchFamily="2" charset="-79"/>
                          <a:cs typeface="Aharoni" panose="02010803020104030203" pitchFamily="2" charset="-79"/>
                        </a:rPr>
                        <a:t>Test Accuracy</a:t>
                      </a:r>
                      <a:endParaRPr lang="en-US" sz="14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Loss</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72492564"/>
                  </a:ext>
                </a:extLst>
              </a:tr>
              <a:tr h="379157">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1</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11.22</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44.43%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0.04696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3.92303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14443796"/>
                  </a:ext>
                </a:extLst>
              </a:tr>
              <a:tr h="379157">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2</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7.94</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25.50%</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0.08466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4.31565</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60763173"/>
                  </a:ext>
                </a:extLst>
              </a:tr>
              <a:tr h="379157">
                <a:tc>
                  <a:txBody>
                    <a:bodyPr/>
                    <a:lstStyle/>
                    <a:p>
                      <a:pPr algn="ctr" rtl="0" fontAlgn="t">
                        <a:spcBef>
                          <a:spcPts val="0"/>
                        </a:spcBef>
                        <a:spcAft>
                          <a:spcPts val="0"/>
                        </a:spcAft>
                      </a:pPr>
                      <a:r>
                        <a:rPr lang="en-US" sz="1600" b="1" i="0" u="none" strike="noStrike" dirty="0">
                          <a:solidFill>
                            <a:schemeClr val="tx1"/>
                          </a:solidFill>
                          <a:effectLst/>
                          <a:latin typeface="Aharoni" panose="02010803020104030203" pitchFamily="2" charset="-79"/>
                          <a:cs typeface="Aharoni" panose="02010803020104030203" pitchFamily="2" charset="-79"/>
                        </a:rPr>
                        <a:t>CNN 3</a:t>
                      </a:r>
                      <a:endParaRPr lang="en-US" sz="1600" dirty="0">
                        <a:solidFill>
                          <a:schemeClr val="tx1"/>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7.78</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25.23 %</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0.06019</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3.65387</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93435766"/>
                  </a:ext>
                </a:extLst>
              </a:tr>
              <a:tr h="379157">
                <a:tc>
                  <a:txBody>
                    <a:bodyPr/>
                    <a:lstStyle/>
                    <a:p>
                      <a:pPr algn="ctr" rtl="0" fontAlgn="t">
                        <a:spcBef>
                          <a:spcPts val="0"/>
                        </a:spcBef>
                        <a:spcAft>
                          <a:spcPts val="0"/>
                        </a:spcAft>
                      </a:pPr>
                      <a:r>
                        <a:rPr lang="en-US" sz="1600" b="1" i="0" u="none" strike="noStrike">
                          <a:solidFill>
                            <a:schemeClr val="bg1">
                              <a:lumMod val="75000"/>
                            </a:schemeClr>
                          </a:solidFill>
                          <a:effectLst/>
                          <a:latin typeface="Aharoni" panose="02010803020104030203" pitchFamily="2" charset="-79"/>
                          <a:cs typeface="Aharoni" panose="02010803020104030203" pitchFamily="2" charset="-79"/>
                        </a:rPr>
                        <a:t>CNN 4</a:t>
                      </a:r>
                      <a:endParaRPr lang="en-US" sz="160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7.54</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24.74 %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0.06878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3.59017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6587178"/>
                  </a:ext>
                </a:extLst>
              </a:tr>
            </a:tbl>
          </a:graphicData>
        </a:graphic>
      </p:graphicFrame>
      <p:sp>
        <p:nvSpPr>
          <p:cNvPr id="7" name="TextBox 6">
            <a:extLst>
              <a:ext uri="{FF2B5EF4-FFF2-40B4-BE49-F238E27FC236}">
                <a16:creationId xmlns:a16="http://schemas.microsoft.com/office/drawing/2014/main" id="{9B5ACB3F-D651-457B-81C2-48C758CFF1D2}"/>
              </a:ext>
            </a:extLst>
          </p:cNvPr>
          <p:cNvSpPr txBox="1"/>
          <p:nvPr/>
        </p:nvSpPr>
        <p:spPr>
          <a:xfrm>
            <a:off x="271832" y="1875158"/>
            <a:ext cx="5100321" cy="3416320"/>
          </a:xfrm>
          <a:prstGeom prst="rect">
            <a:avLst/>
          </a:prstGeom>
          <a:noFill/>
        </p:spPr>
        <p:txBody>
          <a:bodyPr wrap="square" rtlCol="0">
            <a:spAutoFit/>
          </a:bodyPr>
          <a:lstStyle/>
          <a:p>
            <a:r>
              <a:rPr lang="en-US" sz="2400" b="1" dirty="0">
                <a:latin typeface="Arial Black" panose="020B0A04020102020204" pitchFamily="34" charset="0"/>
              </a:rPr>
              <a:t>Observations</a:t>
            </a:r>
          </a:p>
          <a:p>
            <a:pPr marL="342900" indent="-342900">
              <a:buFont typeface="Arial" panose="020B0604020202020204" pitchFamily="34" charset="0"/>
              <a:buChar char="•"/>
            </a:pPr>
            <a:r>
              <a:rPr lang="en-US" sz="2400" b="0" i="0" u="none" strike="noStrike" dirty="0">
                <a:solidFill>
                  <a:srgbClr val="000000"/>
                </a:solidFill>
                <a:effectLst/>
                <a:latin typeface="Trebuchet MS" panose="020B0603020202020204" pitchFamily="34" charset="0"/>
              </a:rPr>
              <a:t>The CNN 3 model has a slightly improved MAE of 7.78, MAPE of 25.23% and Test Set Loss of 3.65387. However, the Test Set Accuracy has decreased to 6.019%.</a:t>
            </a:r>
          </a:p>
          <a:p>
            <a:pPr marL="342900" indent="-342900">
              <a:buFont typeface="Arial" panose="020B0604020202020204" pitchFamily="34" charset="0"/>
              <a:buChar char="•"/>
            </a:pPr>
            <a:r>
              <a:rPr lang="en-US" sz="2400" b="0" i="0" u="none" strike="noStrike" dirty="0">
                <a:solidFill>
                  <a:srgbClr val="000000"/>
                </a:solidFill>
                <a:effectLst/>
                <a:latin typeface="Trebuchet MS" panose="020B0603020202020204" pitchFamily="34" charset="0"/>
              </a:rPr>
              <a:t>Again, </a:t>
            </a:r>
            <a:r>
              <a:rPr lang="en-US" sz="2400" b="0" i="1" u="none" strike="noStrike" dirty="0">
                <a:solidFill>
                  <a:srgbClr val="000000"/>
                </a:solidFill>
                <a:effectLst/>
                <a:latin typeface="Trebuchet MS" panose="020B0603020202020204" pitchFamily="34" charset="0"/>
              </a:rPr>
              <a:t>Figures 5 </a:t>
            </a:r>
            <a:r>
              <a:rPr lang="en-US" sz="2400" b="0" i="0" u="none" strike="noStrike" dirty="0">
                <a:solidFill>
                  <a:srgbClr val="000000"/>
                </a:solidFill>
                <a:effectLst/>
                <a:latin typeface="Trebuchet MS" panose="020B0603020202020204" pitchFamily="34" charset="0"/>
              </a:rPr>
              <a:t>and </a:t>
            </a:r>
            <a:r>
              <a:rPr lang="en-US" sz="2400" b="0" i="1" u="none" strike="noStrike" dirty="0">
                <a:solidFill>
                  <a:srgbClr val="000000"/>
                </a:solidFill>
                <a:effectLst/>
                <a:latin typeface="Trebuchet MS" panose="020B0603020202020204" pitchFamily="34" charset="0"/>
              </a:rPr>
              <a:t>6 </a:t>
            </a:r>
            <a:r>
              <a:rPr lang="en-US" sz="2400" b="0" i="0" u="none" strike="noStrike" dirty="0">
                <a:solidFill>
                  <a:srgbClr val="000000"/>
                </a:solidFill>
                <a:effectLst/>
                <a:latin typeface="Trebuchet MS" panose="020B0603020202020204" pitchFamily="34" charset="0"/>
              </a:rPr>
              <a:t>indicate </a:t>
            </a:r>
            <a:r>
              <a:rPr lang="en-US" sz="2400" b="1" i="0" u="none" strike="noStrike" dirty="0">
                <a:solidFill>
                  <a:srgbClr val="000000"/>
                </a:solidFill>
                <a:effectLst/>
                <a:latin typeface="Trebuchet MS" panose="020B0603020202020204" pitchFamily="34" charset="0"/>
              </a:rPr>
              <a:t>overfitting</a:t>
            </a:r>
            <a:r>
              <a:rPr lang="en-US" sz="2400" b="0" i="0" u="none" strike="noStrike" dirty="0">
                <a:solidFill>
                  <a:srgbClr val="000000"/>
                </a:solidFill>
                <a:effectLst/>
                <a:latin typeface="Trebuchet MS" panose="020B0603020202020204" pitchFamily="34" charset="0"/>
              </a:rPr>
              <a:t>.</a:t>
            </a:r>
            <a:endParaRPr lang="en-US" sz="2800" dirty="0">
              <a:latin typeface="Trebuchet MS" panose="020B0603020202020204" pitchFamily="34" charset="0"/>
            </a:endParaRPr>
          </a:p>
        </p:txBody>
      </p:sp>
      <p:pic>
        <p:nvPicPr>
          <p:cNvPr id="1027" name="Picture 3">
            <a:extLst>
              <a:ext uri="{FF2B5EF4-FFF2-40B4-BE49-F238E27FC236}">
                <a16:creationId xmlns:a16="http://schemas.microsoft.com/office/drawing/2014/main" id="{8545028B-17E7-4B55-A44D-8770ABBD1957}"/>
              </a:ext>
            </a:extLst>
          </p:cNvPr>
          <p:cNvPicPr>
            <a:picLocks noChangeAspect="1" noChangeArrowheads="1"/>
          </p:cNvPicPr>
          <p:nvPr/>
        </p:nvPicPr>
        <p:blipFill>
          <a:blip r:embed="rId3"/>
          <a:srcRect/>
          <a:stretch/>
        </p:blipFill>
        <p:spPr bwMode="auto">
          <a:xfrm>
            <a:off x="5583777" y="1803284"/>
            <a:ext cx="2547500" cy="16983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A2B32B4-EE89-4F2E-AC24-1ADF0C86F20C}"/>
              </a:ext>
            </a:extLst>
          </p:cNvPr>
          <p:cNvPicPr>
            <a:picLocks noChangeAspect="1" noChangeArrowheads="1"/>
          </p:cNvPicPr>
          <p:nvPr/>
        </p:nvPicPr>
        <p:blipFill>
          <a:blip r:embed="rId4"/>
          <a:srcRect/>
          <a:stretch/>
        </p:blipFill>
        <p:spPr bwMode="auto">
          <a:xfrm>
            <a:off x="9101173" y="1838959"/>
            <a:ext cx="2528887" cy="16859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29BB3C-E45A-4801-AA99-AF1398FD325C}"/>
              </a:ext>
            </a:extLst>
          </p:cNvPr>
          <p:cNvSpPr txBox="1"/>
          <p:nvPr/>
        </p:nvSpPr>
        <p:spPr>
          <a:xfrm>
            <a:off x="5826217" y="1628937"/>
            <a:ext cx="2400156" cy="246221"/>
          </a:xfrm>
          <a:prstGeom prst="rect">
            <a:avLst/>
          </a:prstGeom>
          <a:noFill/>
        </p:spPr>
        <p:txBody>
          <a:bodyPr wrap="square" rtlCol="0">
            <a:spAutoFit/>
          </a:bodyPr>
          <a:lstStyle/>
          <a:p>
            <a:r>
              <a:rPr lang="en-US" sz="1000" dirty="0"/>
              <a:t>Fig 5. CNN3 Training Set / Test Set Loss</a:t>
            </a:r>
          </a:p>
        </p:txBody>
      </p:sp>
      <p:sp>
        <p:nvSpPr>
          <p:cNvPr id="15" name="TextBox 14">
            <a:extLst>
              <a:ext uri="{FF2B5EF4-FFF2-40B4-BE49-F238E27FC236}">
                <a16:creationId xmlns:a16="http://schemas.microsoft.com/office/drawing/2014/main" id="{954865E8-D504-4215-A4C3-EAB3419F370E}"/>
              </a:ext>
            </a:extLst>
          </p:cNvPr>
          <p:cNvSpPr txBox="1"/>
          <p:nvPr/>
        </p:nvSpPr>
        <p:spPr>
          <a:xfrm>
            <a:off x="9269934" y="1671994"/>
            <a:ext cx="2571750" cy="246221"/>
          </a:xfrm>
          <a:prstGeom prst="rect">
            <a:avLst/>
          </a:prstGeom>
          <a:noFill/>
        </p:spPr>
        <p:txBody>
          <a:bodyPr wrap="square">
            <a:spAutoFit/>
          </a:bodyPr>
          <a:lstStyle/>
          <a:p>
            <a:r>
              <a:rPr lang="en-US" sz="1000" dirty="0"/>
              <a:t>Fig 6. CNN3 Training Set / Test Set Accuracy</a:t>
            </a:r>
          </a:p>
        </p:txBody>
      </p:sp>
      <p:sp>
        <p:nvSpPr>
          <p:cNvPr id="14" name="Title 1">
            <a:extLst>
              <a:ext uri="{FF2B5EF4-FFF2-40B4-BE49-F238E27FC236}">
                <a16:creationId xmlns:a16="http://schemas.microsoft.com/office/drawing/2014/main" id="{1E1A90B2-2FB5-459E-9B7E-1CCD4D46FF50}"/>
              </a:ext>
            </a:extLst>
          </p:cNvPr>
          <p:cNvSpPr txBox="1">
            <a:spLocks/>
          </p:cNvSpPr>
          <p:nvPr/>
        </p:nvSpPr>
        <p:spPr>
          <a:xfrm>
            <a:off x="271832" y="90284"/>
            <a:ext cx="2489955" cy="1038663"/>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haroni" panose="02010803020104030203" pitchFamily="2" charset="-79"/>
                <a:cs typeface="Aharoni" panose="02010803020104030203" pitchFamily="2" charset="-79"/>
              </a:rPr>
              <a:t>CNN </a:t>
            </a:r>
            <a:r>
              <a:rPr lang="en-US" sz="8000" dirty="0">
                <a:latin typeface="Aharoni" panose="02010803020104030203" pitchFamily="2" charset="-79"/>
                <a:cs typeface="Aharoni" panose="02010803020104030203" pitchFamily="2" charset="-79"/>
              </a:rPr>
              <a:t>3</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4729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027"/>
                                        </p:tgtEl>
                                      </p:cBhvr>
                                    </p:animEffect>
                                    <p:animScale>
                                      <p:cBhvr>
                                        <p:cTn id="9" dur="250" autoRev="1" fill="hold"/>
                                        <p:tgtEl>
                                          <p:spTgt spid="1027"/>
                                        </p:tgtEl>
                                      </p:cBhvr>
                                      <p:by x="105000" y="105000"/>
                                    </p:animScale>
                                  </p:childTnLst>
                                </p:cTn>
                              </p:par>
                              <p:par>
                                <p:cTn id="10" presetID="26" presetClass="emph" presetSubtype="0" fill="hold" nodeType="withEffect">
                                  <p:stCondLst>
                                    <p:cond delay="0"/>
                                  </p:stCondLst>
                                  <p:childTnLst>
                                    <p:animEffect transition="out" filter="fade">
                                      <p:cBhvr>
                                        <p:cTn id="11" dur="500" tmFilter="0, 0; .2, .5; .8, .5; 1, 0"/>
                                        <p:tgtEl>
                                          <p:spTgt spid="1029"/>
                                        </p:tgtEl>
                                      </p:cBhvr>
                                    </p:animEffect>
                                    <p:animScale>
                                      <p:cBhvr>
                                        <p:cTn id="12" dur="250" autoRev="1" fill="hold"/>
                                        <p:tgtEl>
                                          <p:spTgt spid="102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fill="hold"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217094" y="1020689"/>
            <a:ext cx="11443021" cy="509531"/>
          </a:xfrm>
          <a:effectLst/>
        </p:spPr>
        <p:txBody>
          <a:bodyPr>
            <a:noAutofit/>
          </a:bodyPr>
          <a:lstStyle/>
          <a:p>
            <a:pPr marL="457200" indent="-457200" algn="l">
              <a:buFont typeface="Arial" panose="020B0604020202020204" pitchFamily="34" charset="0"/>
              <a:buChar char="•"/>
            </a:pPr>
            <a:r>
              <a:rPr lang="en-US" sz="2800" dirty="0">
                <a:solidFill>
                  <a:schemeClr val="tx1"/>
                </a:solidFill>
                <a:latin typeface="Arial Black" panose="020B0A04020102020204" pitchFamily="34" charset="0"/>
                <a:cs typeface="Aharoni" panose="02010803020104030203" pitchFamily="2" charset="-79"/>
              </a:rPr>
              <a:t>CNN 4 </a:t>
            </a:r>
            <a:r>
              <a:rPr lang="en-US" sz="2800" dirty="0">
                <a:solidFill>
                  <a:schemeClr val="tx1"/>
                </a:solidFill>
                <a:latin typeface="Trebuchet MS" panose="020B0603020202020204" pitchFamily="34" charset="0"/>
                <a:cs typeface="Aharoni" panose="02010803020104030203" pitchFamily="2" charset="-79"/>
              </a:rPr>
              <a:t>= VGG-Face with Adam Optimizer with pretrained weights &amp; data augmentation</a:t>
            </a:r>
          </a:p>
        </p:txBody>
      </p:sp>
      <p:sp>
        <p:nvSpPr>
          <p:cNvPr id="6" name="TextBox 5">
            <a:extLst>
              <a:ext uri="{FF2B5EF4-FFF2-40B4-BE49-F238E27FC236}">
                <a16:creationId xmlns:a16="http://schemas.microsoft.com/office/drawing/2014/main" id="{48106A41-F317-41D8-A8A8-05F498A2494B}"/>
              </a:ext>
            </a:extLst>
          </p:cNvPr>
          <p:cNvSpPr txBox="1"/>
          <p:nvPr/>
        </p:nvSpPr>
        <p:spPr>
          <a:xfrm>
            <a:off x="171449" y="6415385"/>
            <a:ext cx="11906251" cy="369332"/>
          </a:xfrm>
          <a:prstGeom prst="rect">
            <a:avLst/>
          </a:prstGeom>
          <a:noFill/>
        </p:spPr>
        <p:txBody>
          <a:bodyPr wrap="square" rtlCol="0">
            <a:spAutoFit/>
          </a:bodyPr>
          <a:lstStyle/>
          <a:p>
            <a:r>
              <a:rPr lang="en-US">
                <a:latin typeface="Abadi" panose="020B0604020104020204" pitchFamily="34" charset="0"/>
                <a:cs typeface="Aharoni" panose="02010803020104030203" pitchFamily="2" charset="-79"/>
              </a:rPr>
              <a:t>YOUNGER: PREDICTING AGE WITH DEEP LEARNING   	Springboard Data Science          Prem Ananda         May 2021</a:t>
            </a:r>
            <a:endParaRPr lang="en-US" dirty="0">
              <a:latin typeface="Abadi" panose="020B0604020104020204" pitchFamily="34" charset="0"/>
              <a:cs typeface="Aharoni" panose="02010803020104030203" pitchFamily="2" charset="-79"/>
            </a:endParaRPr>
          </a:p>
        </p:txBody>
      </p:sp>
      <p:sp>
        <p:nvSpPr>
          <p:cNvPr id="5" name="Rectangle 1">
            <a:extLst>
              <a:ext uri="{FF2B5EF4-FFF2-40B4-BE49-F238E27FC236}">
                <a16:creationId xmlns:a16="http://schemas.microsoft.com/office/drawing/2014/main" id="{60E3E063-472C-4517-8F25-6387A4364794}"/>
              </a:ext>
            </a:extLst>
          </p:cNvPr>
          <p:cNvSpPr>
            <a:spLocks noChangeArrowheads="1"/>
          </p:cNvSpPr>
          <p:nvPr/>
        </p:nvSpPr>
        <p:spPr bwMode="auto">
          <a:xfrm>
            <a:off x="3087688" y="335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3157B76B-0E93-423D-B6AC-EE16AF4423C8}"/>
              </a:ext>
            </a:extLst>
          </p:cNvPr>
          <p:cNvGraphicFramePr>
            <a:graphicFrameLocks noGrp="1"/>
          </p:cNvGraphicFramePr>
          <p:nvPr>
            <p:extLst>
              <p:ext uri="{D42A27DB-BD31-4B8C-83A1-F6EECF244321}">
                <p14:modId xmlns:p14="http://schemas.microsoft.com/office/powerpoint/2010/main" val="2127944041"/>
              </p:ext>
            </p:extLst>
          </p:nvPr>
        </p:nvGraphicFramePr>
        <p:xfrm>
          <a:off x="5583777" y="3666507"/>
          <a:ext cx="6076339" cy="2468880"/>
        </p:xfrm>
        <a:graphic>
          <a:graphicData uri="http://schemas.openxmlformats.org/drawingml/2006/table">
            <a:tbl>
              <a:tblPr>
                <a:effectLst>
                  <a:outerShdw blurRad="50800" dist="38100" dir="2700000" algn="tl" rotWithShape="0">
                    <a:prstClr val="black">
                      <a:alpha val="40000"/>
                    </a:prstClr>
                  </a:outerShdw>
                </a:effectLst>
              </a:tblPr>
              <a:tblGrid>
                <a:gridCol w="904987">
                  <a:extLst>
                    <a:ext uri="{9D8B030D-6E8A-4147-A177-3AD203B41FA5}">
                      <a16:colId xmlns:a16="http://schemas.microsoft.com/office/drawing/2014/main" val="1952189952"/>
                    </a:ext>
                  </a:extLst>
                </a:gridCol>
                <a:gridCol w="1292838">
                  <a:extLst>
                    <a:ext uri="{9D8B030D-6E8A-4147-A177-3AD203B41FA5}">
                      <a16:colId xmlns:a16="http://schemas.microsoft.com/office/drawing/2014/main" val="2528191373"/>
                    </a:ext>
                  </a:extLst>
                </a:gridCol>
                <a:gridCol w="1292838">
                  <a:extLst>
                    <a:ext uri="{9D8B030D-6E8A-4147-A177-3AD203B41FA5}">
                      <a16:colId xmlns:a16="http://schemas.microsoft.com/office/drawing/2014/main" val="287687251"/>
                    </a:ext>
                  </a:extLst>
                </a:gridCol>
                <a:gridCol w="1292838">
                  <a:extLst>
                    <a:ext uri="{9D8B030D-6E8A-4147-A177-3AD203B41FA5}">
                      <a16:colId xmlns:a16="http://schemas.microsoft.com/office/drawing/2014/main" val="1094062141"/>
                    </a:ext>
                  </a:extLst>
                </a:gridCol>
                <a:gridCol w="1292838">
                  <a:extLst>
                    <a:ext uri="{9D8B030D-6E8A-4147-A177-3AD203B41FA5}">
                      <a16:colId xmlns:a16="http://schemas.microsoft.com/office/drawing/2014/main" val="2455563296"/>
                    </a:ext>
                  </a:extLst>
                </a:gridCol>
              </a:tblGrid>
              <a:tr h="256500">
                <a:tc gridSpan="5">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Set Model Performance Metrics </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2088238"/>
                  </a:ext>
                </a:extLst>
              </a:tr>
              <a:tr h="415832">
                <a:tc>
                  <a:txBody>
                    <a:bodyPr/>
                    <a:lstStyle/>
                    <a:p>
                      <a:pPr fontAlgn="t"/>
                      <a:br>
                        <a:rPr lang="en-US" sz="1600" dirty="0">
                          <a:effectLst/>
                          <a:latin typeface="Aharoni" panose="02010803020104030203" pitchFamily="2" charset="-79"/>
                          <a:cs typeface="Aharoni" panose="02010803020104030203" pitchFamily="2" charset="-79"/>
                        </a:rPr>
                      </a:br>
                      <a:endParaRPr lang="en-US" sz="1600" dirty="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MAPE</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400" b="1" i="0" u="none" strike="noStrike" dirty="0">
                          <a:solidFill>
                            <a:srgbClr val="000000"/>
                          </a:solidFill>
                          <a:effectLst/>
                          <a:latin typeface="Aharoni" panose="02010803020104030203" pitchFamily="2" charset="-79"/>
                          <a:cs typeface="Aharoni" panose="02010803020104030203" pitchFamily="2" charset="-79"/>
                        </a:rPr>
                        <a:t>Test Accuracy</a:t>
                      </a:r>
                      <a:endParaRPr lang="en-US" sz="14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rgbClr val="000000"/>
                          </a:solidFill>
                          <a:effectLst/>
                          <a:latin typeface="Aharoni" panose="02010803020104030203" pitchFamily="2" charset="-79"/>
                          <a:cs typeface="Aharoni" panose="02010803020104030203" pitchFamily="2" charset="-79"/>
                        </a:rPr>
                        <a:t>Test Loss</a:t>
                      </a:r>
                      <a:endParaRPr lang="en-US" sz="1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72492564"/>
                  </a:ext>
                </a:extLst>
              </a:tr>
              <a:tr h="256500">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1</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11.22</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44.43%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0.04696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3.92303</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14443796"/>
                  </a:ext>
                </a:extLst>
              </a:tr>
              <a:tr h="256500">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2</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7.94</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25.50%</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0.08466</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a:solidFill>
                            <a:schemeClr val="bg1">
                              <a:lumMod val="75000"/>
                            </a:schemeClr>
                          </a:solidFill>
                          <a:effectLst/>
                          <a:latin typeface="Trebuchet MS" panose="020B0603020202020204" pitchFamily="34" charset="0"/>
                          <a:cs typeface="Aharoni" panose="02010803020104030203" pitchFamily="2" charset="-79"/>
                        </a:rPr>
                        <a:t>4.31565</a:t>
                      </a:r>
                      <a:endParaRPr lang="en-US" sz="1600" b="1">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60763173"/>
                  </a:ext>
                </a:extLst>
              </a:tr>
              <a:tr h="256500">
                <a:tc>
                  <a:txBody>
                    <a:bodyPr/>
                    <a:lstStyle/>
                    <a:p>
                      <a:pPr algn="ctr" rtl="0" fontAlgn="t">
                        <a:spcBef>
                          <a:spcPts val="0"/>
                        </a:spcBef>
                        <a:spcAft>
                          <a:spcPts val="0"/>
                        </a:spcAft>
                      </a:pPr>
                      <a:r>
                        <a:rPr lang="en-US" sz="1600" b="1" i="0" u="none" strike="noStrike" dirty="0">
                          <a:solidFill>
                            <a:schemeClr val="bg1">
                              <a:lumMod val="75000"/>
                            </a:schemeClr>
                          </a:solidFill>
                          <a:effectLst/>
                          <a:latin typeface="Aharoni" panose="02010803020104030203" pitchFamily="2" charset="-79"/>
                          <a:cs typeface="Aharoni" panose="02010803020104030203" pitchFamily="2" charset="-79"/>
                        </a:rPr>
                        <a:t>CNN 3</a:t>
                      </a:r>
                      <a:endParaRPr lang="en-US" sz="1600" dirty="0">
                        <a:solidFill>
                          <a:schemeClr val="bg1">
                            <a:lumMod val="75000"/>
                          </a:schemeClr>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7.78</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25.23 %</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0.06019</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bg1">
                              <a:lumMod val="75000"/>
                            </a:schemeClr>
                          </a:solidFill>
                          <a:effectLst/>
                          <a:latin typeface="Trebuchet MS" panose="020B0603020202020204" pitchFamily="34" charset="0"/>
                          <a:cs typeface="Aharoni" panose="02010803020104030203" pitchFamily="2" charset="-79"/>
                        </a:rPr>
                        <a:t>3.65387</a:t>
                      </a:r>
                      <a:endParaRPr lang="en-US" sz="1600" b="1" dirty="0">
                        <a:solidFill>
                          <a:schemeClr val="bg1">
                            <a:lumMod val="75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93435766"/>
                  </a:ext>
                </a:extLst>
              </a:tr>
              <a:tr h="256500">
                <a:tc>
                  <a:txBody>
                    <a:bodyPr/>
                    <a:lstStyle/>
                    <a:p>
                      <a:pPr algn="ctr" rtl="0" fontAlgn="t">
                        <a:spcBef>
                          <a:spcPts val="0"/>
                        </a:spcBef>
                        <a:spcAft>
                          <a:spcPts val="0"/>
                        </a:spcAft>
                      </a:pPr>
                      <a:r>
                        <a:rPr lang="en-US" sz="1600" b="1" i="0" u="none" strike="noStrike" dirty="0">
                          <a:solidFill>
                            <a:schemeClr val="tx1"/>
                          </a:solidFill>
                          <a:effectLst/>
                          <a:latin typeface="Aharoni" panose="02010803020104030203" pitchFamily="2" charset="-79"/>
                          <a:cs typeface="Aharoni" panose="02010803020104030203" pitchFamily="2" charset="-79"/>
                        </a:rPr>
                        <a:t>CNN 4</a:t>
                      </a:r>
                      <a:endParaRPr lang="en-US" sz="1600" dirty="0">
                        <a:solidFill>
                          <a:schemeClr val="tx1"/>
                        </a:solidFill>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7.54</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24.74 %</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0.06878</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1600" b="1" i="0" u="none" strike="noStrike" dirty="0">
                          <a:solidFill>
                            <a:schemeClr val="tx1"/>
                          </a:solidFill>
                          <a:effectLst/>
                          <a:latin typeface="Trebuchet MS" panose="020B0603020202020204" pitchFamily="34" charset="0"/>
                          <a:cs typeface="Aharoni" panose="02010803020104030203" pitchFamily="2" charset="-79"/>
                        </a:rPr>
                        <a:t>3.59017</a:t>
                      </a:r>
                      <a:endParaRPr lang="en-US" sz="1600" b="1" dirty="0">
                        <a:solidFill>
                          <a:schemeClr val="tx1"/>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6587178"/>
                  </a:ext>
                </a:extLst>
              </a:tr>
            </a:tbl>
          </a:graphicData>
        </a:graphic>
      </p:graphicFrame>
      <p:sp>
        <p:nvSpPr>
          <p:cNvPr id="7" name="TextBox 6">
            <a:extLst>
              <a:ext uri="{FF2B5EF4-FFF2-40B4-BE49-F238E27FC236}">
                <a16:creationId xmlns:a16="http://schemas.microsoft.com/office/drawing/2014/main" id="{9B5ACB3F-D651-457B-81C2-48C758CFF1D2}"/>
              </a:ext>
            </a:extLst>
          </p:cNvPr>
          <p:cNvSpPr txBox="1"/>
          <p:nvPr/>
        </p:nvSpPr>
        <p:spPr>
          <a:xfrm>
            <a:off x="271832" y="1859040"/>
            <a:ext cx="5232306" cy="4293483"/>
          </a:xfrm>
          <a:prstGeom prst="rect">
            <a:avLst/>
          </a:prstGeom>
          <a:noFill/>
        </p:spPr>
        <p:txBody>
          <a:bodyPr wrap="square" rtlCol="0">
            <a:spAutoFit/>
          </a:bodyPr>
          <a:lstStyle/>
          <a:p>
            <a:pPr algn="just"/>
            <a:r>
              <a:rPr lang="en-US" sz="1950" b="1" dirty="0">
                <a:latin typeface="Arial Black" panose="020B0A04020102020204" pitchFamily="34" charset="0"/>
              </a:rPr>
              <a:t>Observations</a:t>
            </a:r>
          </a:p>
          <a:p>
            <a:pPr marL="342900" indent="-342900" algn="just">
              <a:buFont typeface="Arial" panose="020B0604020202020204" pitchFamily="34" charset="0"/>
              <a:buChar char="•"/>
            </a:pPr>
            <a:r>
              <a:rPr lang="en-US" sz="1950" b="0" i="0" u="none" strike="noStrike" dirty="0">
                <a:solidFill>
                  <a:srgbClr val="000000"/>
                </a:solidFill>
                <a:effectLst/>
                <a:latin typeface="Trebuchet MS" panose="020B0603020202020204" pitchFamily="34" charset="0"/>
              </a:rPr>
              <a:t>The CNN 4 model has an improved MAE of 7.54, MAPE of 24.74% and Test Set Loss of 3.59017. The Test Set Accuracy has improved to 6.878%.</a:t>
            </a:r>
          </a:p>
          <a:p>
            <a:pPr marL="342900" indent="-342900" algn="just">
              <a:buFont typeface="Arial" panose="020B0604020202020204" pitchFamily="34" charset="0"/>
              <a:buChar char="•"/>
            </a:pPr>
            <a:r>
              <a:rPr lang="en-US" sz="1950" b="0" i="0" u="none" strike="noStrike" dirty="0">
                <a:solidFill>
                  <a:srgbClr val="000000"/>
                </a:solidFill>
                <a:effectLst/>
                <a:latin typeface="Trebuchet MS" panose="020B0603020202020204" pitchFamily="34" charset="0"/>
              </a:rPr>
              <a:t>In </a:t>
            </a:r>
            <a:r>
              <a:rPr lang="en-US" sz="1950" b="0" i="1" u="none" strike="noStrike" dirty="0">
                <a:solidFill>
                  <a:srgbClr val="000000"/>
                </a:solidFill>
                <a:effectLst/>
                <a:latin typeface="Trebuchet MS" panose="020B0603020202020204" pitchFamily="34" charset="0"/>
              </a:rPr>
              <a:t>Figure 7, </a:t>
            </a:r>
            <a:r>
              <a:rPr lang="en-US" sz="1950" b="0" i="0" u="none" strike="noStrike" dirty="0">
                <a:solidFill>
                  <a:srgbClr val="000000"/>
                </a:solidFill>
                <a:effectLst/>
                <a:latin typeface="Trebuchet MS" panose="020B0603020202020204" pitchFamily="34" charset="0"/>
              </a:rPr>
              <a:t>the Training </a:t>
            </a:r>
            <a:r>
              <a:rPr lang="en-US" sz="1950" dirty="0">
                <a:solidFill>
                  <a:srgbClr val="000000"/>
                </a:solidFill>
                <a:latin typeface="Trebuchet MS" panose="020B0603020202020204" pitchFamily="34" charset="0"/>
              </a:rPr>
              <a:t>S</a:t>
            </a:r>
            <a:r>
              <a:rPr lang="en-US" sz="1950" b="0" i="0" u="none" strike="noStrike" dirty="0">
                <a:solidFill>
                  <a:srgbClr val="000000"/>
                </a:solidFill>
                <a:effectLst/>
                <a:latin typeface="Trebuchet MS" panose="020B0603020202020204" pitchFamily="34" charset="0"/>
              </a:rPr>
              <a:t>et </a:t>
            </a:r>
            <a:r>
              <a:rPr lang="en-US" sz="1950" dirty="0">
                <a:solidFill>
                  <a:srgbClr val="000000"/>
                </a:solidFill>
                <a:latin typeface="Trebuchet MS" panose="020B0603020202020204" pitchFamily="34" charset="0"/>
              </a:rPr>
              <a:t>Ac</a:t>
            </a:r>
            <a:r>
              <a:rPr lang="en-US" sz="1950" b="0" i="0" u="none" strike="noStrike" dirty="0">
                <a:solidFill>
                  <a:srgbClr val="000000"/>
                </a:solidFill>
                <a:effectLst/>
                <a:latin typeface="Trebuchet MS" panose="020B0603020202020204" pitchFamily="34" charset="0"/>
              </a:rPr>
              <a:t>curacy and the </a:t>
            </a:r>
            <a:r>
              <a:rPr lang="en-US" sz="1950" dirty="0">
                <a:solidFill>
                  <a:srgbClr val="000000"/>
                </a:solidFill>
                <a:latin typeface="Trebuchet MS" panose="020B0603020202020204" pitchFamily="34" charset="0"/>
              </a:rPr>
              <a:t>T</a:t>
            </a:r>
            <a:r>
              <a:rPr lang="en-US" sz="1950" b="0" i="0" u="none" strike="noStrike" dirty="0">
                <a:solidFill>
                  <a:srgbClr val="000000"/>
                </a:solidFill>
                <a:effectLst/>
                <a:latin typeface="Trebuchet MS" panose="020B0603020202020204" pitchFamily="34" charset="0"/>
              </a:rPr>
              <a:t>est </a:t>
            </a:r>
            <a:r>
              <a:rPr lang="en-US" sz="1950" dirty="0">
                <a:solidFill>
                  <a:srgbClr val="000000"/>
                </a:solidFill>
                <a:latin typeface="Trebuchet MS" panose="020B0603020202020204" pitchFamily="34" charset="0"/>
              </a:rPr>
              <a:t>S</a:t>
            </a:r>
            <a:r>
              <a:rPr lang="en-US" sz="1950" b="0" i="0" u="none" strike="noStrike" dirty="0">
                <a:solidFill>
                  <a:srgbClr val="000000"/>
                </a:solidFill>
                <a:effectLst/>
                <a:latin typeface="Trebuchet MS" panose="020B0603020202020204" pitchFamily="34" charset="0"/>
              </a:rPr>
              <a:t>et Accuracy moving together.</a:t>
            </a:r>
          </a:p>
          <a:p>
            <a:pPr marL="342900" indent="-342900" algn="just">
              <a:buFont typeface="Arial" panose="020B0604020202020204" pitchFamily="34" charset="0"/>
              <a:buChar char="•"/>
            </a:pPr>
            <a:r>
              <a:rPr lang="en-US" sz="1950" b="0" i="0" u="none" strike="noStrike" dirty="0">
                <a:solidFill>
                  <a:srgbClr val="000000"/>
                </a:solidFill>
                <a:effectLst/>
                <a:latin typeface="Trebuchet MS" panose="020B0603020202020204" pitchFamily="34" charset="0"/>
              </a:rPr>
              <a:t>Similarly, in </a:t>
            </a:r>
            <a:r>
              <a:rPr lang="en-US" sz="1950" b="0" i="1" u="none" strike="noStrike" dirty="0">
                <a:solidFill>
                  <a:srgbClr val="000000"/>
                </a:solidFill>
                <a:effectLst/>
                <a:latin typeface="Trebuchet MS" panose="020B0603020202020204" pitchFamily="34" charset="0"/>
              </a:rPr>
              <a:t>Figure 8,</a:t>
            </a:r>
            <a:r>
              <a:rPr lang="en-US" sz="1950" b="0" i="0" u="none" strike="noStrike" dirty="0">
                <a:solidFill>
                  <a:srgbClr val="000000"/>
                </a:solidFill>
                <a:effectLst/>
                <a:latin typeface="Trebuchet MS" panose="020B0603020202020204" pitchFamily="34" charset="0"/>
              </a:rPr>
              <a:t> the Training </a:t>
            </a:r>
            <a:r>
              <a:rPr lang="en-US" sz="1950" dirty="0">
                <a:solidFill>
                  <a:srgbClr val="000000"/>
                </a:solidFill>
                <a:latin typeface="Trebuchet MS" panose="020B0603020202020204" pitchFamily="34" charset="0"/>
              </a:rPr>
              <a:t>S</a:t>
            </a:r>
            <a:r>
              <a:rPr lang="en-US" sz="1950" b="0" i="0" u="none" strike="noStrike" dirty="0">
                <a:solidFill>
                  <a:srgbClr val="000000"/>
                </a:solidFill>
                <a:effectLst/>
                <a:latin typeface="Trebuchet MS" panose="020B0603020202020204" pitchFamily="34" charset="0"/>
              </a:rPr>
              <a:t>et </a:t>
            </a:r>
            <a:r>
              <a:rPr lang="en-US" sz="1950" dirty="0">
                <a:solidFill>
                  <a:srgbClr val="000000"/>
                </a:solidFill>
                <a:latin typeface="Trebuchet MS" panose="020B0603020202020204" pitchFamily="34" charset="0"/>
              </a:rPr>
              <a:t>L</a:t>
            </a:r>
            <a:r>
              <a:rPr lang="en-US" sz="1950" b="0" i="0" u="none" strike="noStrike" dirty="0">
                <a:solidFill>
                  <a:srgbClr val="000000"/>
                </a:solidFill>
                <a:effectLst/>
                <a:latin typeface="Trebuchet MS" panose="020B0603020202020204" pitchFamily="34" charset="0"/>
              </a:rPr>
              <a:t>oss and the Test </a:t>
            </a:r>
            <a:r>
              <a:rPr lang="en-US" sz="1950" dirty="0">
                <a:solidFill>
                  <a:srgbClr val="000000"/>
                </a:solidFill>
                <a:latin typeface="Trebuchet MS" panose="020B0603020202020204" pitchFamily="34" charset="0"/>
              </a:rPr>
              <a:t>S</a:t>
            </a:r>
            <a:r>
              <a:rPr lang="en-US" sz="1950" b="0" i="0" u="none" strike="noStrike" dirty="0">
                <a:solidFill>
                  <a:srgbClr val="000000"/>
                </a:solidFill>
                <a:effectLst/>
                <a:latin typeface="Trebuchet MS" panose="020B0603020202020204" pitchFamily="34" charset="0"/>
              </a:rPr>
              <a:t>et </a:t>
            </a:r>
            <a:r>
              <a:rPr lang="en-US" sz="1950" dirty="0">
                <a:solidFill>
                  <a:srgbClr val="000000"/>
                </a:solidFill>
                <a:latin typeface="Trebuchet MS" panose="020B0603020202020204" pitchFamily="34" charset="0"/>
              </a:rPr>
              <a:t>L</a:t>
            </a:r>
            <a:r>
              <a:rPr lang="en-US" sz="1950" b="0" i="0" u="none" strike="noStrike" dirty="0">
                <a:solidFill>
                  <a:srgbClr val="000000"/>
                </a:solidFill>
                <a:effectLst/>
                <a:latin typeface="Trebuchet MS" panose="020B0603020202020204" pitchFamily="34" charset="0"/>
              </a:rPr>
              <a:t>oss moving together until around 100 epochs</a:t>
            </a:r>
            <a:r>
              <a:rPr lang="en-US" sz="1950" dirty="0">
                <a:solidFill>
                  <a:srgbClr val="000000"/>
                </a:solidFill>
                <a:latin typeface="Trebuchet MS" panose="020B0603020202020204" pitchFamily="34" charset="0"/>
              </a:rPr>
              <a:t>.</a:t>
            </a:r>
          </a:p>
          <a:p>
            <a:pPr marL="342900" indent="-342900" algn="just">
              <a:buFont typeface="Arial" panose="020B0604020202020204" pitchFamily="34" charset="0"/>
              <a:buChar char="•"/>
            </a:pPr>
            <a:r>
              <a:rPr lang="en-US" sz="1950" b="0" i="0" u="none" strike="noStrike" dirty="0">
                <a:solidFill>
                  <a:srgbClr val="000000"/>
                </a:solidFill>
                <a:effectLst/>
                <a:latin typeface="Trebuchet MS" panose="020B0603020202020204" pitchFamily="34" charset="0"/>
              </a:rPr>
              <a:t>These are good signals that the </a:t>
            </a:r>
            <a:r>
              <a:rPr lang="en-US" sz="1950" b="1" i="0" u="none" strike="noStrike" dirty="0">
                <a:solidFill>
                  <a:srgbClr val="000000"/>
                </a:solidFill>
                <a:effectLst/>
                <a:latin typeface="Trebuchet MS" panose="020B0603020202020204" pitchFamily="34" charset="0"/>
              </a:rPr>
              <a:t>model is not overfitting</a:t>
            </a:r>
            <a:r>
              <a:rPr lang="en-US" sz="1950" b="0" i="0" u="none" strike="noStrike" dirty="0">
                <a:solidFill>
                  <a:srgbClr val="000000"/>
                </a:solidFill>
                <a:effectLst/>
                <a:latin typeface="Trebuchet MS" panose="020B0603020202020204" pitchFamily="34" charset="0"/>
              </a:rPr>
              <a:t>.</a:t>
            </a:r>
          </a:p>
          <a:p>
            <a:pPr marL="342900" indent="-342900" algn="just">
              <a:buFont typeface="Arial" panose="020B0604020202020204" pitchFamily="34" charset="0"/>
              <a:buChar char="•"/>
            </a:pPr>
            <a:r>
              <a:rPr lang="en-US" sz="1950" b="0" i="0" u="none" strike="noStrike" dirty="0">
                <a:solidFill>
                  <a:srgbClr val="000000"/>
                </a:solidFill>
                <a:effectLst/>
                <a:latin typeface="Trebuchet MS" panose="020B0603020202020204" pitchFamily="34" charset="0"/>
              </a:rPr>
              <a:t>We selected this as our </a:t>
            </a:r>
            <a:r>
              <a:rPr lang="en-US" sz="1950" b="1" i="0" u="none" strike="noStrike" dirty="0">
                <a:solidFill>
                  <a:srgbClr val="000000"/>
                </a:solidFill>
                <a:effectLst/>
                <a:latin typeface="Trebuchet MS" panose="020B0603020202020204" pitchFamily="34" charset="0"/>
              </a:rPr>
              <a:t>“best” model </a:t>
            </a:r>
            <a:r>
              <a:rPr lang="en-US" sz="1950" b="0" i="0" u="none" strike="noStrike" dirty="0">
                <a:solidFill>
                  <a:srgbClr val="000000"/>
                </a:solidFill>
                <a:effectLst/>
                <a:latin typeface="Trebuchet MS" panose="020B0603020202020204" pitchFamily="34" charset="0"/>
              </a:rPr>
              <a:t>to solve our age prediction problem.</a:t>
            </a:r>
            <a:endParaRPr lang="en-US" sz="1950" dirty="0">
              <a:latin typeface="Trebuchet MS" panose="020B0603020202020204" pitchFamily="34" charset="0"/>
            </a:endParaRPr>
          </a:p>
        </p:txBody>
      </p:sp>
      <p:pic>
        <p:nvPicPr>
          <p:cNvPr id="1027" name="Picture 3">
            <a:extLst>
              <a:ext uri="{FF2B5EF4-FFF2-40B4-BE49-F238E27FC236}">
                <a16:creationId xmlns:a16="http://schemas.microsoft.com/office/drawing/2014/main" id="{8545028B-17E7-4B55-A44D-8770ABBD1957}"/>
              </a:ext>
            </a:extLst>
          </p:cNvPr>
          <p:cNvPicPr>
            <a:picLocks noChangeAspect="1" noChangeArrowheads="1"/>
          </p:cNvPicPr>
          <p:nvPr/>
        </p:nvPicPr>
        <p:blipFill>
          <a:blip r:embed="rId3"/>
          <a:srcRect/>
          <a:stretch/>
        </p:blipFill>
        <p:spPr bwMode="auto">
          <a:xfrm>
            <a:off x="5583777" y="1814714"/>
            <a:ext cx="2547499" cy="169833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A2B32B4-EE89-4F2E-AC24-1ADF0C86F20C}"/>
              </a:ext>
            </a:extLst>
          </p:cNvPr>
          <p:cNvPicPr>
            <a:picLocks noChangeAspect="1" noChangeArrowheads="1"/>
          </p:cNvPicPr>
          <p:nvPr/>
        </p:nvPicPr>
        <p:blipFill>
          <a:blip r:embed="rId4"/>
          <a:srcRect/>
          <a:stretch/>
        </p:blipFill>
        <p:spPr bwMode="auto">
          <a:xfrm>
            <a:off x="9101173" y="1863769"/>
            <a:ext cx="2528887" cy="16591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29BB3C-E45A-4801-AA99-AF1398FD325C}"/>
              </a:ext>
            </a:extLst>
          </p:cNvPr>
          <p:cNvSpPr txBox="1"/>
          <p:nvPr/>
        </p:nvSpPr>
        <p:spPr>
          <a:xfrm>
            <a:off x="5826217" y="1640367"/>
            <a:ext cx="2400156" cy="246221"/>
          </a:xfrm>
          <a:prstGeom prst="rect">
            <a:avLst/>
          </a:prstGeom>
          <a:noFill/>
        </p:spPr>
        <p:txBody>
          <a:bodyPr wrap="square" rtlCol="0">
            <a:spAutoFit/>
          </a:bodyPr>
          <a:lstStyle/>
          <a:p>
            <a:r>
              <a:rPr lang="en-US" sz="1000" dirty="0"/>
              <a:t>Fig 7. CNN4 Training Set / Test Set Loss</a:t>
            </a:r>
          </a:p>
        </p:txBody>
      </p:sp>
      <p:sp>
        <p:nvSpPr>
          <p:cNvPr id="15" name="TextBox 14">
            <a:extLst>
              <a:ext uri="{FF2B5EF4-FFF2-40B4-BE49-F238E27FC236}">
                <a16:creationId xmlns:a16="http://schemas.microsoft.com/office/drawing/2014/main" id="{954865E8-D504-4215-A4C3-EAB3419F370E}"/>
              </a:ext>
            </a:extLst>
          </p:cNvPr>
          <p:cNvSpPr txBox="1"/>
          <p:nvPr/>
        </p:nvSpPr>
        <p:spPr>
          <a:xfrm>
            <a:off x="9269934" y="1683424"/>
            <a:ext cx="2571750" cy="246221"/>
          </a:xfrm>
          <a:prstGeom prst="rect">
            <a:avLst/>
          </a:prstGeom>
          <a:noFill/>
        </p:spPr>
        <p:txBody>
          <a:bodyPr wrap="square">
            <a:spAutoFit/>
          </a:bodyPr>
          <a:lstStyle/>
          <a:p>
            <a:r>
              <a:rPr lang="en-US" sz="1000" dirty="0"/>
              <a:t>Fig 8. CNN4 Training Set / Test Set Accuracy</a:t>
            </a:r>
          </a:p>
        </p:txBody>
      </p:sp>
      <p:sp>
        <p:nvSpPr>
          <p:cNvPr id="14" name="Title 1">
            <a:extLst>
              <a:ext uri="{FF2B5EF4-FFF2-40B4-BE49-F238E27FC236}">
                <a16:creationId xmlns:a16="http://schemas.microsoft.com/office/drawing/2014/main" id="{092386F3-DFD2-4D0B-904E-D4E044E56FEC}"/>
              </a:ext>
            </a:extLst>
          </p:cNvPr>
          <p:cNvSpPr txBox="1">
            <a:spLocks/>
          </p:cNvSpPr>
          <p:nvPr/>
        </p:nvSpPr>
        <p:spPr>
          <a:xfrm>
            <a:off x="271832" y="90284"/>
            <a:ext cx="2489955" cy="1038663"/>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Aharoni" panose="02010803020104030203" pitchFamily="2" charset="-79"/>
                <a:cs typeface="Aharoni" panose="02010803020104030203" pitchFamily="2" charset="-79"/>
              </a:rPr>
              <a:t>CNN </a:t>
            </a:r>
            <a:r>
              <a:rPr lang="en-US" sz="8000" dirty="0">
                <a:latin typeface="Aharoni" panose="02010803020104030203" pitchFamily="2" charset="-79"/>
                <a:cs typeface="Aharoni" panose="02010803020104030203" pitchFamily="2" charset="-79"/>
              </a:rPr>
              <a:t>4</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1555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1027"/>
                                        </p:tgtEl>
                                      </p:cBhvr>
                                    </p:animEffect>
                                    <p:animScale>
                                      <p:cBhvr>
                                        <p:cTn id="9" dur="250" autoRev="1" fill="hold"/>
                                        <p:tgtEl>
                                          <p:spTgt spid="1027"/>
                                        </p:tgtEl>
                                      </p:cBhvr>
                                      <p:by x="105000" y="105000"/>
                                    </p:animScale>
                                  </p:childTnLst>
                                </p:cTn>
                              </p:par>
                              <p:par>
                                <p:cTn id="10" presetID="26" presetClass="emph" presetSubtype="0" fill="hold" nodeType="withEffect">
                                  <p:stCondLst>
                                    <p:cond delay="0"/>
                                  </p:stCondLst>
                                  <p:childTnLst>
                                    <p:animEffect transition="out" filter="fade">
                                      <p:cBhvr>
                                        <p:cTn id="11" dur="500" tmFilter="0, 0; .2, .5; .8, .5; 1, 0"/>
                                        <p:tgtEl>
                                          <p:spTgt spid="1029"/>
                                        </p:tgtEl>
                                      </p:cBhvr>
                                    </p:animEffect>
                                    <p:animScale>
                                      <p:cBhvr>
                                        <p:cTn id="12" dur="250" autoRev="1" fill="hold"/>
                                        <p:tgtEl>
                                          <p:spTgt spid="1029"/>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6" presetClass="emph" presetSubtype="0" fill="hold" nodeType="withEffect">
                                  <p:stCondLst>
                                    <p:cond delay="0"/>
                                  </p:stCondLst>
                                  <p:childTnLst>
                                    <p:animEffect transition="out" filter="fade">
                                      <p:cBhvr>
                                        <p:cTn id="18" dur="500" tmFilter="0, 0; .2, .5; .8, .5; 1, 0"/>
                                        <p:tgtEl>
                                          <p:spTgt spid="9"/>
                                        </p:tgtEl>
                                      </p:cBhvr>
                                    </p:animEffect>
                                    <p:animScale>
                                      <p:cBhvr>
                                        <p:cTn id="1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8" y="182657"/>
            <a:ext cx="11906251" cy="907793"/>
          </a:xfrm>
          <a:effectLst>
            <a:outerShdw blurRad="50800" dist="38100" dir="2700000" algn="tl" rotWithShape="0">
              <a:prstClr val="black">
                <a:alpha val="40000"/>
              </a:prstClr>
            </a:outerShdw>
          </a:effectLst>
        </p:spPr>
        <p:txBody>
          <a:bodyPr>
            <a:normAutofit fontScale="90000"/>
          </a:bodyPr>
          <a:lstStyle/>
          <a:p>
            <a:r>
              <a:rPr lang="en-US" sz="6600" dirty="0">
                <a:solidFill>
                  <a:schemeClr val="tx1"/>
                </a:solidFill>
                <a:latin typeface="Aharoni" panose="02010803020104030203" pitchFamily="2" charset="-79"/>
                <a:cs typeface="Aharoni" panose="02010803020104030203" pitchFamily="2" charset="-79"/>
              </a:rPr>
              <a:t>Model Performance Comparison</a:t>
            </a:r>
          </a:p>
        </p:txBody>
      </p:sp>
      <p:graphicFrame>
        <p:nvGraphicFramePr>
          <p:cNvPr id="8" name="Table 7">
            <a:extLst>
              <a:ext uri="{FF2B5EF4-FFF2-40B4-BE49-F238E27FC236}">
                <a16:creationId xmlns:a16="http://schemas.microsoft.com/office/drawing/2014/main" id="{1B556531-F846-41F8-97B7-710EB418A0C3}"/>
              </a:ext>
            </a:extLst>
          </p:cNvPr>
          <p:cNvGraphicFramePr>
            <a:graphicFrameLocks noGrp="1"/>
          </p:cNvGraphicFramePr>
          <p:nvPr>
            <p:extLst>
              <p:ext uri="{D42A27DB-BD31-4B8C-83A1-F6EECF244321}">
                <p14:modId xmlns:p14="http://schemas.microsoft.com/office/powerpoint/2010/main" val="1253846414"/>
              </p:ext>
            </p:extLst>
          </p:nvPr>
        </p:nvGraphicFramePr>
        <p:xfrm>
          <a:off x="1794432" y="1190800"/>
          <a:ext cx="8603135" cy="3591560"/>
        </p:xfrm>
        <a:graphic>
          <a:graphicData uri="http://schemas.openxmlformats.org/drawingml/2006/table">
            <a:tbl>
              <a:tblPr>
                <a:effectLst>
                  <a:outerShdw blurRad="50800" dist="38100" dir="2700000" algn="tl" rotWithShape="0">
                    <a:prstClr val="black">
                      <a:alpha val="40000"/>
                    </a:prstClr>
                  </a:outerShdw>
                </a:effectLst>
              </a:tblPr>
              <a:tblGrid>
                <a:gridCol w="1281319">
                  <a:extLst>
                    <a:ext uri="{9D8B030D-6E8A-4147-A177-3AD203B41FA5}">
                      <a16:colId xmlns:a16="http://schemas.microsoft.com/office/drawing/2014/main" val="1952189952"/>
                    </a:ext>
                  </a:extLst>
                </a:gridCol>
                <a:gridCol w="1830454">
                  <a:extLst>
                    <a:ext uri="{9D8B030D-6E8A-4147-A177-3AD203B41FA5}">
                      <a16:colId xmlns:a16="http://schemas.microsoft.com/office/drawing/2014/main" val="2528191373"/>
                    </a:ext>
                  </a:extLst>
                </a:gridCol>
                <a:gridCol w="1830454">
                  <a:extLst>
                    <a:ext uri="{9D8B030D-6E8A-4147-A177-3AD203B41FA5}">
                      <a16:colId xmlns:a16="http://schemas.microsoft.com/office/drawing/2014/main" val="287687251"/>
                    </a:ext>
                  </a:extLst>
                </a:gridCol>
                <a:gridCol w="1830454">
                  <a:extLst>
                    <a:ext uri="{9D8B030D-6E8A-4147-A177-3AD203B41FA5}">
                      <a16:colId xmlns:a16="http://schemas.microsoft.com/office/drawing/2014/main" val="1094062141"/>
                    </a:ext>
                  </a:extLst>
                </a:gridCol>
                <a:gridCol w="1830454">
                  <a:extLst>
                    <a:ext uri="{9D8B030D-6E8A-4147-A177-3AD203B41FA5}">
                      <a16:colId xmlns:a16="http://schemas.microsoft.com/office/drawing/2014/main" val="2455563296"/>
                    </a:ext>
                  </a:extLst>
                </a:gridCol>
              </a:tblGrid>
              <a:tr h="391642">
                <a:tc gridSpan="5">
                  <a:txBody>
                    <a:bodyPr/>
                    <a:lstStyle/>
                    <a:p>
                      <a:pPr algn="ctr" rtl="0" fontAlgn="t">
                        <a:spcBef>
                          <a:spcPts val="600"/>
                        </a:spcBef>
                        <a:spcAft>
                          <a:spcPts val="0"/>
                        </a:spcAft>
                      </a:pPr>
                      <a:r>
                        <a:rPr lang="en-US" sz="2600" b="1" i="0" u="none" strike="noStrike" dirty="0">
                          <a:solidFill>
                            <a:srgbClr val="000000"/>
                          </a:solidFill>
                          <a:effectLst/>
                          <a:latin typeface="Aharoni" panose="02010803020104030203" pitchFamily="2" charset="-79"/>
                          <a:cs typeface="Aharoni" panose="02010803020104030203" pitchFamily="2" charset="-79"/>
                        </a:rPr>
                        <a:t>Test Set Model Performance Metrics </a:t>
                      </a:r>
                      <a:endParaRPr lang="en-US" sz="2600" dirty="0">
                        <a:effectLst/>
                        <a:latin typeface="Aharoni" panose="02010803020104030203" pitchFamily="2" charset="-79"/>
                        <a:cs typeface="Aharoni" panose="02010803020104030203" pitchFamily="2" charset="-79"/>
                      </a:endParaRPr>
                    </a:p>
                  </a:txBody>
                  <a:tcPr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2088238"/>
                  </a:ext>
                </a:extLst>
              </a:tr>
              <a:tr h="629891">
                <a:tc>
                  <a:txBody>
                    <a:bodyPr/>
                    <a:lstStyle/>
                    <a:p>
                      <a:pPr fontAlgn="t"/>
                      <a:br>
                        <a:rPr lang="en-US" sz="2600" dirty="0">
                          <a:effectLst/>
                          <a:latin typeface="Aharoni" panose="02010803020104030203" pitchFamily="2" charset="-79"/>
                          <a:cs typeface="Aharoni" panose="02010803020104030203" pitchFamily="2" charset="-79"/>
                        </a:rPr>
                      </a:br>
                      <a:endParaRPr lang="en-US" sz="2600" dirty="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Aharoni" panose="02010803020104030203" pitchFamily="2" charset="-79"/>
                          <a:cs typeface="Aharoni" panose="02010803020104030203" pitchFamily="2" charset="-79"/>
                        </a:rPr>
                        <a:t>MAE</a:t>
                      </a:r>
                      <a:endParaRPr lang="en-US" sz="2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Aharoni" panose="02010803020104030203" pitchFamily="2" charset="-79"/>
                          <a:cs typeface="Aharoni" panose="02010803020104030203" pitchFamily="2" charset="-79"/>
                        </a:rPr>
                        <a:t>MAPE</a:t>
                      </a:r>
                      <a:endParaRPr lang="en-US" sz="2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Aharoni" panose="02010803020104030203" pitchFamily="2" charset="-79"/>
                          <a:cs typeface="Aharoni" panose="02010803020104030203" pitchFamily="2" charset="-79"/>
                        </a:rPr>
                        <a:t>Test Accuracy</a:t>
                      </a:r>
                      <a:endParaRPr lang="en-US" sz="2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Aharoni" panose="02010803020104030203" pitchFamily="2" charset="-79"/>
                          <a:cs typeface="Aharoni" panose="02010803020104030203" pitchFamily="2" charset="-79"/>
                        </a:rPr>
                        <a:t>Test Loss</a:t>
                      </a:r>
                      <a:endParaRPr lang="en-US" sz="2600" dirty="0">
                        <a:effectLst/>
                        <a:latin typeface="Aharoni" panose="02010803020104030203" pitchFamily="2" charset="-79"/>
                        <a:cs typeface="Aharoni" panose="02010803020104030203" pitchFamily="2" charset="-79"/>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72492564"/>
                  </a:ext>
                </a:extLst>
              </a:tr>
              <a:tr h="355741">
                <a:tc>
                  <a:txBody>
                    <a:bodyPr/>
                    <a:lstStyle/>
                    <a:p>
                      <a:pPr algn="ctr" rtl="0" fontAlgn="t">
                        <a:spcBef>
                          <a:spcPts val="0"/>
                        </a:spcBef>
                        <a:spcAft>
                          <a:spcPts val="0"/>
                        </a:spcAft>
                      </a:pPr>
                      <a:r>
                        <a:rPr lang="en-US" sz="2600" b="1" i="0" u="none" strike="noStrike">
                          <a:solidFill>
                            <a:srgbClr val="000000"/>
                          </a:solidFill>
                          <a:effectLst/>
                          <a:latin typeface="Aharoni" panose="02010803020104030203" pitchFamily="2" charset="-79"/>
                          <a:cs typeface="Aharoni" panose="02010803020104030203" pitchFamily="2" charset="-79"/>
                        </a:rPr>
                        <a:t>CNN 1</a:t>
                      </a:r>
                      <a:endParaRPr lang="en-US" sz="260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tx1">
                              <a:lumMod val="50000"/>
                              <a:lumOff val="50000"/>
                            </a:schemeClr>
                          </a:solidFill>
                          <a:effectLst/>
                          <a:latin typeface="Trebuchet MS" panose="020B0603020202020204" pitchFamily="34" charset="0"/>
                          <a:cs typeface="Aharoni" panose="02010803020104030203" pitchFamily="2" charset="-79"/>
                        </a:rPr>
                        <a:t>11.22</a:t>
                      </a:r>
                      <a:endParaRPr lang="en-US" sz="2600" dirty="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tx1">
                              <a:lumMod val="50000"/>
                              <a:lumOff val="50000"/>
                            </a:schemeClr>
                          </a:solidFill>
                          <a:effectLst/>
                          <a:latin typeface="Trebuchet MS" panose="020B0603020202020204" pitchFamily="34" charset="0"/>
                          <a:cs typeface="Aharoni" panose="02010803020104030203" pitchFamily="2" charset="-79"/>
                        </a:rPr>
                        <a:t>44.43%</a:t>
                      </a:r>
                      <a:endParaRPr lang="en-US" sz="2600" dirty="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a:solidFill>
                            <a:schemeClr val="bg2">
                              <a:lumMod val="50000"/>
                            </a:schemeClr>
                          </a:solidFill>
                          <a:effectLst/>
                          <a:latin typeface="Trebuchet MS" panose="020B0603020202020204" pitchFamily="34" charset="0"/>
                          <a:cs typeface="Aharoni" panose="02010803020104030203" pitchFamily="2" charset="-79"/>
                        </a:rPr>
                        <a:t>0.04696</a:t>
                      </a:r>
                      <a:endParaRPr lang="en-US" sz="260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bg2">
                              <a:lumMod val="50000"/>
                            </a:schemeClr>
                          </a:solidFill>
                          <a:effectLst/>
                          <a:latin typeface="Trebuchet MS" panose="020B0603020202020204" pitchFamily="34" charset="0"/>
                          <a:cs typeface="Aharoni" panose="02010803020104030203" pitchFamily="2" charset="-79"/>
                        </a:rPr>
                        <a:t>3.92303</a:t>
                      </a:r>
                      <a:endParaRPr lang="en-US" sz="2600" dirty="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14443796"/>
                  </a:ext>
                </a:extLst>
              </a:tr>
              <a:tr h="355741">
                <a:tc>
                  <a:txBody>
                    <a:bodyPr/>
                    <a:lstStyle/>
                    <a:p>
                      <a:pPr algn="ctr" rtl="0" fontAlgn="t">
                        <a:spcBef>
                          <a:spcPts val="0"/>
                        </a:spcBef>
                        <a:spcAft>
                          <a:spcPts val="0"/>
                        </a:spcAft>
                      </a:pPr>
                      <a:r>
                        <a:rPr lang="en-US" sz="2600" b="1" i="0" u="none" strike="noStrike">
                          <a:solidFill>
                            <a:srgbClr val="000000"/>
                          </a:solidFill>
                          <a:effectLst/>
                          <a:latin typeface="Aharoni" panose="02010803020104030203" pitchFamily="2" charset="-79"/>
                          <a:cs typeface="Aharoni" panose="02010803020104030203" pitchFamily="2" charset="-79"/>
                        </a:rPr>
                        <a:t>CNN 2</a:t>
                      </a:r>
                      <a:endParaRPr lang="en-US" sz="260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a:solidFill>
                            <a:schemeClr val="tx1">
                              <a:lumMod val="50000"/>
                              <a:lumOff val="50000"/>
                            </a:schemeClr>
                          </a:solidFill>
                          <a:effectLst/>
                          <a:latin typeface="Trebuchet MS" panose="020B0603020202020204" pitchFamily="34" charset="0"/>
                          <a:cs typeface="Aharoni" panose="02010803020104030203" pitchFamily="2" charset="-79"/>
                        </a:rPr>
                        <a:t>7.94</a:t>
                      </a:r>
                      <a:endParaRPr lang="en-US" sz="260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tx1">
                              <a:lumMod val="50000"/>
                              <a:lumOff val="50000"/>
                            </a:schemeClr>
                          </a:solidFill>
                          <a:effectLst/>
                          <a:latin typeface="Trebuchet MS" panose="020B0603020202020204" pitchFamily="34" charset="0"/>
                          <a:cs typeface="Aharoni" panose="02010803020104030203" pitchFamily="2" charset="-79"/>
                        </a:rPr>
                        <a:t>25.50%</a:t>
                      </a:r>
                      <a:endParaRPr lang="en-US" sz="2600" dirty="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Trebuchet MS" panose="020B0603020202020204" pitchFamily="34" charset="0"/>
                          <a:cs typeface="Aharoni" panose="02010803020104030203" pitchFamily="2" charset="-79"/>
                        </a:rPr>
                        <a:t>0.08466</a:t>
                      </a:r>
                      <a:endParaRPr lang="en-US" sz="2600" dirty="0">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a:solidFill>
                            <a:schemeClr val="bg2">
                              <a:lumMod val="50000"/>
                            </a:schemeClr>
                          </a:solidFill>
                          <a:effectLst/>
                          <a:latin typeface="Trebuchet MS" panose="020B0603020202020204" pitchFamily="34" charset="0"/>
                          <a:cs typeface="Aharoni" panose="02010803020104030203" pitchFamily="2" charset="-79"/>
                        </a:rPr>
                        <a:t>4.31565</a:t>
                      </a:r>
                      <a:endParaRPr lang="en-US" sz="260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60763173"/>
                  </a:ext>
                </a:extLst>
              </a:tr>
              <a:tr h="355741">
                <a:tc>
                  <a:txBody>
                    <a:bodyPr/>
                    <a:lstStyle/>
                    <a:p>
                      <a:pPr algn="ctr" rtl="0" fontAlgn="t">
                        <a:spcBef>
                          <a:spcPts val="0"/>
                        </a:spcBef>
                        <a:spcAft>
                          <a:spcPts val="0"/>
                        </a:spcAft>
                      </a:pPr>
                      <a:r>
                        <a:rPr lang="en-US" sz="2600" b="1" i="0" u="none" strike="noStrike">
                          <a:solidFill>
                            <a:srgbClr val="000000"/>
                          </a:solidFill>
                          <a:effectLst/>
                          <a:latin typeface="Aharoni" panose="02010803020104030203" pitchFamily="2" charset="-79"/>
                          <a:cs typeface="Aharoni" panose="02010803020104030203" pitchFamily="2" charset="-79"/>
                        </a:rPr>
                        <a:t>CNN 3</a:t>
                      </a:r>
                      <a:endParaRPr lang="en-US" sz="260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a:solidFill>
                            <a:schemeClr val="tx1">
                              <a:lumMod val="50000"/>
                              <a:lumOff val="50000"/>
                            </a:schemeClr>
                          </a:solidFill>
                          <a:effectLst/>
                          <a:latin typeface="Trebuchet MS" panose="020B0603020202020204" pitchFamily="34" charset="0"/>
                          <a:cs typeface="Aharoni" panose="02010803020104030203" pitchFamily="2" charset="-79"/>
                        </a:rPr>
                        <a:t>7.78</a:t>
                      </a:r>
                      <a:endParaRPr lang="en-US" sz="260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a:solidFill>
                            <a:schemeClr val="tx1">
                              <a:lumMod val="50000"/>
                              <a:lumOff val="50000"/>
                            </a:schemeClr>
                          </a:solidFill>
                          <a:effectLst/>
                          <a:latin typeface="Trebuchet MS" panose="020B0603020202020204" pitchFamily="34" charset="0"/>
                          <a:cs typeface="Aharoni" panose="02010803020104030203" pitchFamily="2" charset="-79"/>
                        </a:rPr>
                        <a:t>25.23 %</a:t>
                      </a:r>
                      <a:endParaRPr lang="en-US" sz="2600">
                        <a:solidFill>
                          <a:schemeClr val="tx1">
                            <a:lumMod val="50000"/>
                            <a:lumOff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bg2">
                              <a:lumMod val="50000"/>
                            </a:schemeClr>
                          </a:solidFill>
                          <a:effectLst/>
                          <a:latin typeface="Trebuchet MS" panose="020B0603020202020204" pitchFamily="34" charset="0"/>
                          <a:cs typeface="Aharoni" panose="02010803020104030203" pitchFamily="2" charset="-79"/>
                        </a:rPr>
                        <a:t>0.06019</a:t>
                      </a:r>
                      <a:endParaRPr lang="en-US" sz="2600" dirty="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bg2">
                              <a:lumMod val="50000"/>
                            </a:schemeClr>
                          </a:solidFill>
                          <a:effectLst/>
                          <a:latin typeface="Trebuchet MS" panose="020B0603020202020204" pitchFamily="34" charset="0"/>
                          <a:cs typeface="Aharoni" panose="02010803020104030203" pitchFamily="2" charset="-79"/>
                        </a:rPr>
                        <a:t>3.65387</a:t>
                      </a:r>
                      <a:endParaRPr lang="en-US" sz="2600" dirty="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93435766"/>
                  </a:ext>
                </a:extLst>
              </a:tr>
              <a:tr h="355741">
                <a:tc>
                  <a:txBody>
                    <a:bodyPr/>
                    <a:lstStyle/>
                    <a:p>
                      <a:pPr algn="ctr" rtl="0" fontAlgn="t">
                        <a:spcBef>
                          <a:spcPts val="0"/>
                        </a:spcBef>
                        <a:spcAft>
                          <a:spcPts val="0"/>
                        </a:spcAft>
                      </a:pPr>
                      <a:r>
                        <a:rPr lang="en-US" sz="2600" b="1" i="0" u="none" strike="noStrike">
                          <a:solidFill>
                            <a:srgbClr val="000000"/>
                          </a:solidFill>
                          <a:effectLst/>
                          <a:latin typeface="Aharoni" panose="02010803020104030203" pitchFamily="2" charset="-79"/>
                          <a:cs typeface="Aharoni" panose="02010803020104030203" pitchFamily="2" charset="-79"/>
                        </a:rPr>
                        <a:t>CNN 4</a:t>
                      </a:r>
                      <a:endParaRPr lang="en-US" sz="2600">
                        <a:effectLst/>
                        <a:latin typeface="Aharoni" panose="02010803020104030203" pitchFamily="2" charset="-79"/>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a:solidFill>
                            <a:srgbClr val="000000"/>
                          </a:solidFill>
                          <a:effectLst/>
                          <a:latin typeface="Trebuchet MS" panose="020B0603020202020204" pitchFamily="34" charset="0"/>
                          <a:cs typeface="Aharoni" panose="02010803020104030203" pitchFamily="2" charset="-79"/>
                        </a:rPr>
                        <a:t>7.54</a:t>
                      </a:r>
                      <a:endParaRPr lang="en-US" sz="2600">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Trebuchet MS" panose="020B0603020202020204" pitchFamily="34" charset="0"/>
                          <a:cs typeface="Aharoni" panose="02010803020104030203" pitchFamily="2" charset="-79"/>
                        </a:rPr>
                        <a:t>24.74 %</a:t>
                      </a:r>
                      <a:endParaRPr lang="en-US" sz="2600" dirty="0">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0" i="0" u="none" strike="noStrike" dirty="0">
                          <a:solidFill>
                            <a:schemeClr val="bg2">
                              <a:lumMod val="50000"/>
                            </a:schemeClr>
                          </a:solidFill>
                          <a:effectLst/>
                          <a:latin typeface="Trebuchet MS" panose="020B0603020202020204" pitchFamily="34" charset="0"/>
                          <a:cs typeface="Aharoni" panose="02010803020104030203" pitchFamily="2" charset="-79"/>
                        </a:rPr>
                        <a:t>0.06878</a:t>
                      </a:r>
                      <a:endParaRPr lang="en-US" sz="2600" dirty="0">
                        <a:solidFill>
                          <a:schemeClr val="bg2">
                            <a:lumMod val="50000"/>
                          </a:schemeClr>
                        </a:solidFill>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rtl="0" fontAlgn="t">
                        <a:spcBef>
                          <a:spcPts val="0"/>
                        </a:spcBef>
                        <a:spcAft>
                          <a:spcPts val="0"/>
                        </a:spcAft>
                      </a:pPr>
                      <a:r>
                        <a:rPr lang="en-US" sz="2600" b="1" i="0" u="none" strike="noStrike" dirty="0">
                          <a:solidFill>
                            <a:srgbClr val="000000"/>
                          </a:solidFill>
                          <a:effectLst/>
                          <a:latin typeface="Trebuchet MS" panose="020B0603020202020204" pitchFamily="34" charset="0"/>
                          <a:cs typeface="Aharoni" panose="02010803020104030203" pitchFamily="2" charset="-79"/>
                        </a:rPr>
                        <a:t>3.59017</a:t>
                      </a:r>
                      <a:endParaRPr lang="en-US" sz="2600" dirty="0">
                        <a:effectLst/>
                        <a:latin typeface="Trebuchet MS" panose="020B0603020202020204" pitchFamily="34" charset="0"/>
                        <a:cs typeface="Aharoni" panose="02010803020104030203" pitchFamily="2" charset="-79"/>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46587178"/>
                  </a:ext>
                </a:extLst>
              </a:tr>
            </a:tbl>
          </a:graphicData>
        </a:graphic>
      </p:graphicFrame>
      <p:sp>
        <p:nvSpPr>
          <p:cNvPr id="10" name="TextBox 9">
            <a:extLst>
              <a:ext uri="{FF2B5EF4-FFF2-40B4-BE49-F238E27FC236}">
                <a16:creationId xmlns:a16="http://schemas.microsoft.com/office/drawing/2014/main" id="{A444C1A1-6E8B-4FB7-94B4-01EFB6904160}"/>
              </a:ext>
            </a:extLst>
          </p:cNvPr>
          <p:cNvSpPr txBox="1"/>
          <p:nvPr/>
        </p:nvSpPr>
        <p:spPr>
          <a:xfrm>
            <a:off x="1691506" y="4853004"/>
            <a:ext cx="8999950" cy="830997"/>
          </a:xfrm>
          <a:prstGeom prst="rect">
            <a:avLst/>
          </a:prstGeom>
          <a:noFill/>
        </p:spPr>
        <p:txBody>
          <a:bodyPr wrap="square" rtlCol="0">
            <a:spAutoFit/>
          </a:bodyPr>
          <a:lstStyle/>
          <a:p>
            <a:r>
              <a:rPr lang="en-US" sz="2400" dirty="0">
                <a:latin typeface="Trebuchet MS" panose="020B0603020202020204" pitchFamily="34" charset="0"/>
                <a:cs typeface="Aharoni" panose="02010803020104030203" pitchFamily="2" charset="-79"/>
              </a:rPr>
              <a:t>CNN 4 demonstrates the best performance on all metrics </a:t>
            </a:r>
            <a:r>
              <a:rPr lang="en-US" sz="2400" i="1" dirty="0">
                <a:latin typeface="Trebuchet MS" panose="020B0603020202020204" pitchFamily="34" charset="0"/>
                <a:cs typeface="Aharoni" panose="02010803020104030203" pitchFamily="2" charset="-79"/>
              </a:rPr>
              <a:t>except</a:t>
            </a:r>
            <a:r>
              <a:rPr lang="en-US" sz="2400" dirty="0">
                <a:latin typeface="Trebuchet MS" panose="020B0603020202020204" pitchFamily="34" charset="0"/>
                <a:cs typeface="Aharoni" panose="02010803020104030203" pitchFamily="2" charset="-79"/>
              </a:rPr>
              <a:t> Test Accuracy where CNN 2 performs best.</a:t>
            </a:r>
          </a:p>
        </p:txBody>
      </p:sp>
      <p:sp>
        <p:nvSpPr>
          <p:cNvPr id="6" name="TextBox 5">
            <a:extLst>
              <a:ext uri="{FF2B5EF4-FFF2-40B4-BE49-F238E27FC236}">
                <a16:creationId xmlns:a16="http://schemas.microsoft.com/office/drawing/2014/main" id="{0BD33CE9-12E4-4916-8BEE-F930DF69A3A2}"/>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19385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01094" y="190053"/>
            <a:ext cx="7721938" cy="1176453"/>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Business Results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10816" y="1393584"/>
            <a:ext cx="8097926" cy="4507961"/>
          </a:xfrm>
          <a:effectLst/>
        </p:spPr>
        <p:txBody>
          <a:bodyPr>
            <a:noAutofit/>
          </a:bodyPr>
          <a:lstStyle/>
          <a:p>
            <a:pPr marL="571500" indent="-5715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CNN 4 achieved an MAE of 7.54 years. </a:t>
            </a:r>
          </a:p>
          <a:p>
            <a:pPr marL="571500" indent="-5715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The average age prediction is 7.54 years away from the actual value. </a:t>
            </a:r>
          </a:p>
          <a:p>
            <a:pPr marL="571500" indent="-5715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The estimator can be improved with more balanced training data.</a:t>
            </a:r>
          </a:p>
        </p:txBody>
      </p:sp>
      <p:sp>
        <p:nvSpPr>
          <p:cNvPr id="6" name="TextBox 5">
            <a:extLst>
              <a:ext uri="{FF2B5EF4-FFF2-40B4-BE49-F238E27FC236}">
                <a16:creationId xmlns:a16="http://schemas.microsoft.com/office/drawing/2014/main" id="{F74DEB5B-DBA7-4BBF-9CF0-2990A6E6FF1B}"/>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3074" name="Picture 2" descr="close-up photo of black camera lens">
            <a:extLst>
              <a:ext uri="{FF2B5EF4-FFF2-40B4-BE49-F238E27FC236}">
                <a16:creationId xmlns:a16="http://schemas.microsoft.com/office/drawing/2014/main" id="{AB4592DD-017F-4120-B309-65773B24B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49"/>
          <a:stretch/>
        </p:blipFill>
        <p:spPr bwMode="auto">
          <a:xfrm>
            <a:off x="8808087" y="1393584"/>
            <a:ext cx="2498476" cy="339359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455725-AC05-46C3-99AE-A4B1F83808B4}"/>
              </a:ext>
            </a:extLst>
          </p:cNvPr>
          <p:cNvSpPr txBox="1"/>
          <p:nvPr/>
        </p:nvSpPr>
        <p:spPr>
          <a:xfrm>
            <a:off x="8953053" y="4787183"/>
            <a:ext cx="2728131" cy="553998"/>
          </a:xfrm>
          <a:prstGeom prst="rect">
            <a:avLst/>
          </a:prstGeom>
          <a:noFill/>
        </p:spPr>
        <p:txBody>
          <a:bodyPr wrap="square" rtlCol="0">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Markus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Spiske</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endParaRPr lang="en-US" sz="1200" dirty="0">
              <a:solidFill>
                <a:schemeClr val="bg1">
                  <a:lumMod val="50000"/>
                </a:schemeClr>
              </a:solidFill>
              <a:latin typeface="Trebuchet MS" panose="020B0603020202020204" pitchFamily="34" charset="0"/>
            </a:endParaRPr>
          </a:p>
          <a:p>
            <a:endParaRPr lang="en-US" dirty="0">
              <a:solidFill>
                <a:schemeClr val="bg1">
                  <a:lumMod val="50000"/>
                </a:schemeClr>
              </a:solidFill>
            </a:endParaRPr>
          </a:p>
        </p:txBody>
      </p:sp>
    </p:spTree>
    <p:extLst>
      <p:ext uri="{BB962C8B-B14F-4D97-AF65-F5344CB8AC3E}">
        <p14:creationId xmlns:p14="http://schemas.microsoft.com/office/powerpoint/2010/main" val="41741979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82946" y="181911"/>
            <a:ext cx="8788400" cy="968927"/>
          </a:xfrm>
          <a:effectLst>
            <a:outerShdw blurRad="50800" dist="38100" dir="5400000" algn="t"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Executive Summary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42072" y="1344545"/>
            <a:ext cx="7820621" cy="1058188"/>
          </a:xfrm>
          <a:noFill/>
          <a:effectLst/>
        </p:spPr>
        <p:txBody>
          <a:bodyPr vert="horz" lIns="91440" tIns="45720" rIns="91440" bIns="45720" rtlCol="0" anchor="t">
            <a:noAutofit/>
          </a:bodyPr>
          <a:lstStyle/>
          <a:p>
            <a:pPr marL="457200" indent="-457200" algn="l">
              <a:buFont typeface="Wingdings" panose="05000000000000000000" pitchFamily="2" charset="2"/>
              <a:buChar char="§"/>
            </a:pPr>
            <a:r>
              <a:rPr lang="en-US" b="1" dirty="0">
                <a:latin typeface="Arial Black" panose="020B0A04020102020204" pitchFamily="34" charset="0"/>
                <a:cs typeface="Aharoni" panose="02010803020104030203" pitchFamily="2" charset="-79"/>
              </a:rPr>
              <a:t>Problem: </a:t>
            </a:r>
            <a:r>
              <a:rPr lang="en-US" dirty="0">
                <a:solidFill>
                  <a:srgbClr val="000000"/>
                </a:solidFill>
                <a:latin typeface="Trebuchet MS"/>
                <a:cs typeface="Aharoni"/>
              </a:rPr>
              <a:t>to develop and evaluate image-based supervised models to predict the age of the person in a given image, using deep neural nets.</a:t>
            </a:r>
            <a:endParaRPr lang="en-US" dirty="0">
              <a:latin typeface="Aharoni"/>
              <a:cs typeface="Aharoni"/>
            </a:endParaRPr>
          </a:p>
          <a:p>
            <a:pPr algn="l"/>
            <a:endParaRPr lang="en-US" dirty="0">
              <a:solidFill>
                <a:schemeClr val="tx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8255FA85-6A5C-438D-8A2A-F9612C016E39}"/>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8" name="Picture 7" descr="A person in a suit&#10;&#10;Description automatically generated with medium confidence">
            <a:extLst>
              <a:ext uri="{FF2B5EF4-FFF2-40B4-BE49-F238E27FC236}">
                <a16:creationId xmlns:a16="http://schemas.microsoft.com/office/drawing/2014/main" id="{9B13B3DD-455C-4C09-BF5C-2C8B44446E1B}"/>
              </a:ext>
            </a:extLst>
          </p:cNvPr>
          <p:cNvPicPr>
            <a:picLocks noChangeAspect="1"/>
          </p:cNvPicPr>
          <p:nvPr/>
        </p:nvPicPr>
        <p:blipFill>
          <a:blip r:embed="rId4"/>
          <a:stretch>
            <a:fillRect/>
          </a:stretch>
        </p:blipFill>
        <p:spPr>
          <a:xfrm>
            <a:off x="9175177" y="1344545"/>
            <a:ext cx="2762636" cy="3372321"/>
          </a:xfrm>
          <a:prstGeom prst="rect">
            <a:avLst/>
          </a:prstGeom>
          <a:effectLst>
            <a:outerShdw blurRad="50800" dist="38100" dir="2700000" algn="tl" rotWithShape="0">
              <a:prstClr val="black">
                <a:alpha val="40000"/>
              </a:prstClr>
            </a:outerShdw>
          </a:effectLst>
        </p:spPr>
      </p:pic>
      <p:sp>
        <p:nvSpPr>
          <p:cNvPr id="11" name="Subtitle 2">
            <a:extLst>
              <a:ext uri="{FF2B5EF4-FFF2-40B4-BE49-F238E27FC236}">
                <a16:creationId xmlns:a16="http://schemas.microsoft.com/office/drawing/2014/main" id="{F1EFE702-AF41-4AC2-B4B0-0EED0C178A9A}"/>
              </a:ext>
            </a:extLst>
          </p:cNvPr>
          <p:cNvSpPr txBox="1">
            <a:spLocks/>
          </p:cNvSpPr>
          <p:nvPr/>
        </p:nvSpPr>
        <p:spPr>
          <a:xfrm>
            <a:off x="342072" y="2599947"/>
            <a:ext cx="8590056" cy="1512112"/>
          </a:xfrm>
          <a:prstGeom prst="rect">
            <a:avLst/>
          </a:prstGeom>
          <a:noFill/>
          <a:effectLst/>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dirty="0">
                <a:latin typeface="Arial Black" panose="020B0A04020102020204" pitchFamily="34" charset="0"/>
                <a:cs typeface="Aharoni"/>
              </a:rPr>
              <a:t>Hypothetical Stakeholder: </a:t>
            </a:r>
            <a:r>
              <a:rPr lang="en-US" dirty="0">
                <a:latin typeface="Trebuchet MS" panose="020B0603020202020204" pitchFamily="34" charset="0"/>
                <a:cs typeface="Aharoni"/>
              </a:rPr>
              <a:t>A beauty company, ‘Younger’, requested an age predictor app to demonstrate the value of their ‘age-defying’ product line. </a:t>
            </a:r>
            <a:endParaRPr lang="en-US" dirty="0">
              <a:latin typeface="Aharoni" panose="02010803020104030203" pitchFamily="2" charset="-79"/>
              <a:cs typeface="Aharoni" panose="02010803020104030203" pitchFamily="2" charset="-79"/>
            </a:endParaRPr>
          </a:p>
          <a:p>
            <a:pPr algn="l"/>
            <a:endParaRPr lang="en-US" dirty="0">
              <a:latin typeface="Aharoni" panose="02010803020104030203" pitchFamily="2" charset="-79"/>
              <a:cs typeface="Aharoni" panose="02010803020104030203" pitchFamily="2" charset="-79"/>
            </a:endParaRPr>
          </a:p>
        </p:txBody>
      </p:sp>
      <p:sp>
        <p:nvSpPr>
          <p:cNvPr id="12" name="Subtitle 2">
            <a:extLst>
              <a:ext uri="{FF2B5EF4-FFF2-40B4-BE49-F238E27FC236}">
                <a16:creationId xmlns:a16="http://schemas.microsoft.com/office/drawing/2014/main" id="{1CD0D5AD-D1CB-4695-9416-623A30144CFC}"/>
              </a:ext>
            </a:extLst>
          </p:cNvPr>
          <p:cNvSpPr txBox="1">
            <a:spLocks/>
          </p:cNvSpPr>
          <p:nvPr/>
        </p:nvSpPr>
        <p:spPr>
          <a:xfrm>
            <a:off x="342072" y="4017165"/>
            <a:ext cx="8788400" cy="1512112"/>
          </a:xfrm>
          <a:prstGeom prst="rect">
            <a:avLst/>
          </a:prstGeom>
          <a:noFill/>
          <a:effectLst/>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dirty="0">
                <a:latin typeface="Arial Black" panose="020B0A04020102020204" pitchFamily="34" charset="0"/>
                <a:cs typeface="Aharoni"/>
              </a:rPr>
              <a:t>Results: </a:t>
            </a:r>
            <a:r>
              <a:rPr lang="en-US" dirty="0">
                <a:latin typeface="Trebuchet MS" panose="020B0603020202020204" pitchFamily="34" charset="0"/>
                <a:cs typeface="Aharoni"/>
              </a:rPr>
              <a:t>Using a customized Convolutional Neural Network (CNN) and Transfer Learning, we were able to estimate a subject’s age from a photograph with an average error of about 7 years. </a:t>
            </a:r>
            <a:endParaRPr lang="en-US" dirty="0">
              <a:latin typeface="Aharoni" panose="02010803020104030203" pitchFamily="2" charset="-79"/>
              <a:cs typeface="Aharoni" panose="02010803020104030203" pitchFamily="2" charset="-79"/>
            </a:endParaRPr>
          </a:p>
        </p:txBody>
      </p:sp>
    </p:spTree>
    <p:custDataLst>
      <p:tags r:id="rId1"/>
    </p:custDataLst>
    <p:extLst>
      <p:ext uri="{BB962C8B-B14F-4D97-AF65-F5344CB8AC3E}">
        <p14:creationId xmlns:p14="http://schemas.microsoft.com/office/powerpoint/2010/main" val="1928686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34760" y="192327"/>
            <a:ext cx="5256458" cy="1156063"/>
          </a:xfrm>
          <a:effectLst>
            <a:outerShdw blurRad="50800" dist="38100" dir="2700000" algn="tl" rotWithShape="0">
              <a:prstClr val="black">
                <a:alpha val="40000"/>
              </a:prstClr>
            </a:outerShdw>
          </a:effectLst>
        </p:spPr>
        <p:txBody>
          <a:bodyPr>
            <a:normAutofit/>
          </a:bodyPr>
          <a:lstStyle/>
          <a:p>
            <a:r>
              <a:rPr lang="en-US" sz="7200">
                <a:solidFill>
                  <a:schemeClr val="tx1"/>
                </a:solidFill>
                <a:latin typeface="Aharoni" panose="02010803020104030203" pitchFamily="2" charset="-79"/>
                <a:cs typeface="Aharoni" panose="02010803020104030203" pitchFamily="2" charset="-79"/>
              </a:rPr>
              <a:t>App Demo</a:t>
            </a:r>
          </a:p>
        </p:txBody>
      </p:sp>
      <p:pic>
        <p:nvPicPr>
          <p:cNvPr id="6" name="Picture 5" descr="Graphical user interface, application&#10;&#10;Description automatically generated">
            <a:extLst>
              <a:ext uri="{FF2B5EF4-FFF2-40B4-BE49-F238E27FC236}">
                <a16:creationId xmlns:a16="http://schemas.microsoft.com/office/drawing/2014/main" id="{540A007A-B554-42E6-A4BB-FFB1ABDC0430}"/>
              </a:ext>
            </a:extLst>
          </p:cNvPr>
          <p:cNvPicPr>
            <a:picLocks noChangeAspect="1"/>
          </p:cNvPicPr>
          <p:nvPr/>
        </p:nvPicPr>
        <p:blipFill rotWithShape="1">
          <a:blip r:embed="rId3"/>
          <a:srcRect l="1019" t="1501" r="1015" b="2022"/>
          <a:stretch/>
        </p:blipFill>
        <p:spPr>
          <a:xfrm>
            <a:off x="1148575" y="1489825"/>
            <a:ext cx="9894849" cy="4078566"/>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C51A7E1D-9B9B-4335-864D-E03E36B3C9F5}"/>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40789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DA8949B5-BFF2-471B-B502-3F8853E8B296}"/>
              </a:ext>
            </a:extLst>
          </p:cNvPr>
          <p:cNvPicPr>
            <a:picLocks noChangeAspect="1"/>
          </p:cNvPicPr>
          <p:nvPr/>
        </p:nvPicPr>
        <p:blipFill rotWithShape="1">
          <a:blip r:embed="rId3"/>
          <a:srcRect l="697" t="1228" r="836" b="1232"/>
          <a:stretch/>
        </p:blipFill>
        <p:spPr>
          <a:xfrm>
            <a:off x="1657006" y="1348390"/>
            <a:ext cx="8877987" cy="4472291"/>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2F5B299F-6AB7-4007-B221-CAF9B550973F}"/>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
        <p:nvSpPr>
          <p:cNvPr id="10" name="Title 1">
            <a:extLst>
              <a:ext uri="{FF2B5EF4-FFF2-40B4-BE49-F238E27FC236}">
                <a16:creationId xmlns:a16="http://schemas.microsoft.com/office/drawing/2014/main" id="{43CA9A6D-D9C6-4ED3-8DFD-0BE7E9034EAC}"/>
              </a:ext>
            </a:extLst>
          </p:cNvPr>
          <p:cNvSpPr>
            <a:spLocks noGrp="1"/>
          </p:cNvSpPr>
          <p:nvPr>
            <p:ph type="ctrTitle"/>
          </p:nvPr>
        </p:nvSpPr>
        <p:spPr>
          <a:xfrm>
            <a:off x="334760" y="192327"/>
            <a:ext cx="5256458" cy="1156063"/>
          </a:xfrm>
          <a:effectLst>
            <a:outerShdw blurRad="50800" dist="38100" dir="2700000" algn="tl" rotWithShape="0">
              <a:prstClr val="black">
                <a:alpha val="40000"/>
              </a:prstClr>
            </a:outerShdw>
          </a:effectLst>
        </p:spPr>
        <p:txBody>
          <a:bodyPr>
            <a:normAutofit/>
          </a:bodyPr>
          <a:lstStyle/>
          <a:p>
            <a:r>
              <a:rPr lang="en-US" sz="7200">
                <a:solidFill>
                  <a:schemeClr val="tx1"/>
                </a:solidFill>
                <a:latin typeface="Aharoni" panose="02010803020104030203" pitchFamily="2" charset="-79"/>
                <a:cs typeface="Aharoni" panose="02010803020104030203" pitchFamily="2" charset="-79"/>
              </a:rPr>
              <a:t>App Demo</a:t>
            </a:r>
          </a:p>
        </p:txBody>
      </p:sp>
    </p:spTree>
    <p:extLst>
      <p:ext uri="{BB962C8B-B14F-4D97-AF65-F5344CB8AC3E}">
        <p14:creationId xmlns:p14="http://schemas.microsoft.com/office/powerpoint/2010/main" val="329847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198090"/>
            <a:ext cx="4964430" cy="1200150"/>
          </a:xfrm>
          <a:effectLst>
            <a:outerShdw blurRad="50800" dist="38100" dir="2700000" algn="tl" rotWithShape="0">
              <a:prstClr val="black">
                <a:alpha val="40000"/>
              </a:prstClr>
            </a:outerShdw>
          </a:effectLst>
        </p:spPr>
        <p:txBody>
          <a:bodyPr>
            <a:normAutofit/>
          </a:bodyPr>
          <a:lstStyle/>
          <a:p>
            <a:r>
              <a:rPr lang="en-US" sz="7200" dirty="0">
                <a:solidFill>
                  <a:schemeClr val="tx1"/>
                </a:solidFill>
                <a:latin typeface="Aharoni" panose="02010803020104030203" pitchFamily="2" charset="-79"/>
                <a:cs typeface="Aharoni" panose="02010803020104030203" pitchFamily="2" charset="-79"/>
              </a:rPr>
              <a:t>Conclusion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65801" y="1335914"/>
            <a:ext cx="7751171" cy="4696896"/>
          </a:xfrm>
          <a:effectLst/>
        </p:spPr>
        <p:txBody>
          <a:bodyPr>
            <a:noAutofit/>
          </a:bodyPr>
          <a:lstStyle/>
          <a:p>
            <a:pPr marL="457200" indent="-457200" algn="just">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We were able to create a functional image-based </a:t>
            </a:r>
            <a:r>
              <a:rPr lang="en-US" sz="2800" dirty="0">
                <a:latin typeface="Trebuchet MS" panose="020B0603020202020204" pitchFamily="34" charset="0"/>
                <a:cs typeface="Aharoni" panose="02010803020104030203" pitchFamily="2" charset="-79"/>
              </a:rPr>
              <a:t>age predictor</a:t>
            </a:r>
            <a:r>
              <a:rPr lang="en-US" sz="2800" dirty="0">
                <a:solidFill>
                  <a:schemeClr val="tx1"/>
                </a:solidFill>
                <a:latin typeface="Trebuchet MS" panose="020B0603020202020204" pitchFamily="34" charset="0"/>
                <a:cs typeface="Aharoni" panose="02010803020104030203" pitchFamily="2" charset="-79"/>
              </a:rPr>
              <a:t> model using open-source software, a massive public dataset, and free cloud-based </a:t>
            </a:r>
            <a:r>
              <a:rPr lang="en-US" sz="2800" dirty="0">
                <a:latin typeface="Trebuchet MS" panose="020B0603020202020204" pitchFamily="34" charset="0"/>
                <a:cs typeface="Aharoni" panose="02010803020104030203" pitchFamily="2" charset="-79"/>
              </a:rPr>
              <a:t>GPUs.</a:t>
            </a:r>
            <a:r>
              <a:rPr lang="en-US" sz="2800" dirty="0">
                <a:solidFill>
                  <a:schemeClr val="tx1"/>
                </a:solidFill>
                <a:latin typeface="Trebuchet MS" panose="020B0603020202020204" pitchFamily="34" charset="0"/>
                <a:cs typeface="Aharoni" panose="02010803020104030203" pitchFamily="2" charset="-79"/>
              </a:rPr>
              <a:t> </a:t>
            </a:r>
          </a:p>
          <a:p>
            <a:pPr marL="457200" indent="-457200" algn="just">
              <a:buFont typeface="Wingdings" panose="05000000000000000000" pitchFamily="2" charset="2"/>
              <a:buChar char="§"/>
            </a:pPr>
            <a:r>
              <a:rPr lang="en-US" sz="2800" i="1" dirty="0">
                <a:solidFill>
                  <a:schemeClr val="tx1"/>
                </a:solidFill>
                <a:latin typeface="Trebuchet MS" panose="020B0603020202020204" pitchFamily="34" charset="0"/>
                <a:cs typeface="Aharoni" panose="02010803020104030203" pitchFamily="2" charset="-79"/>
              </a:rPr>
              <a:t>Python</a:t>
            </a:r>
            <a:r>
              <a:rPr lang="en-US" sz="2800" dirty="0">
                <a:solidFill>
                  <a:schemeClr val="tx1"/>
                </a:solidFill>
                <a:latin typeface="Trebuchet MS" panose="020B0603020202020204" pitchFamily="34" charset="0"/>
                <a:cs typeface="Aharoni" panose="02010803020104030203" pitchFamily="2" charset="-79"/>
              </a:rPr>
              <a:t>, </a:t>
            </a:r>
            <a:r>
              <a:rPr lang="en-US" sz="2800" i="1" dirty="0">
                <a:solidFill>
                  <a:schemeClr val="tx1"/>
                </a:solidFill>
                <a:latin typeface="Trebuchet MS" panose="020B0603020202020204" pitchFamily="34" charset="0"/>
                <a:cs typeface="Aharoni" panose="02010803020104030203" pitchFamily="2" charset="-79"/>
              </a:rPr>
              <a:t>TensorFlow</a:t>
            </a:r>
            <a:r>
              <a:rPr lang="en-US" sz="2800" dirty="0">
                <a:solidFill>
                  <a:schemeClr val="tx1"/>
                </a:solidFill>
                <a:latin typeface="Trebuchet MS" panose="020B0603020202020204" pitchFamily="34" charset="0"/>
                <a:cs typeface="Aharoni" panose="02010803020104030203" pitchFamily="2" charset="-79"/>
              </a:rPr>
              <a:t>, </a:t>
            </a:r>
            <a:r>
              <a:rPr lang="en-US" sz="2800" i="1" dirty="0" err="1">
                <a:solidFill>
                  <a:schemeClr val="tx1"/>
                </a:solidFill>
                <a:latin typeface="Trebuchet MS" panose="020B0603020202020204" pitchFamily="34" charset="0"/>
                <a:cs typeface="Aharoni" panose="02010803020104030203" pitchFamily="2" charset="-79"/>
              </a:rPr>
              <a:t>Keras</a:t>
            </a:r>
            <a:r>
              <a:rPr lang="en-US" sz="2800" dirty="0">
                <a:solidFill>
                  <a:schemeClr val="tx1"/>
                </a:solidFill>
                <a:latin typeface="Trebuchet MS" panose="020B0603020202020204" pitchFamily="34" charset="0"/>
                <a:cs typeface="Aharoni" panose="02010803020104030203" pitchFamily="2" charset="-79"/>
              </a:rPr>
              <a:t>, </a:t>
            </a:r>
            <a:r>
              <a:rPr lang="en-US" sz="2800" i="1" dirty="0">
                <a:solidFill>
                  <a:schemeClr val="tx1"/>
                </a:solidFill>
                <a:latin typeface="Trebuchet MS" panose="020B0603020202020204" pitchFamily="34" charset="0"/>
                <a:cs typeface="Aharoni" panose="02010803020104030203" pitchFamily="2" charset="-79"/>
              </a:rPr>
              <a:t>Google </a:t>
            </a:r>
            <a:r>
              <a:rPr lang="en-US" sz="2800" i="1" dirty="0" err="1">
                <a:solidFill>
                  <a:schemeClr val="tx1"/>
                </a:solidFill>
                <a:latin typeface="Trebuchet MS" panose="020B0603020202020204" pitchFamily="34" charset="0"/>
                <a:cs typeface="Aharoni" panose="02010803020104030203" pitchFamily="2" charset="-79"/>
              </a:rPr>
              <a:t>Colab</a:t>
            </a:r>
            <a:r>
              <a:rPr lang="en-US" sz="2800" dirty="0">
                <a:solidFill>
                  <a:schemeClr val="tx1"/>
                </a:solidFill>
                <a:latin typeface="Trebuchet MS" panose="020B0603020202020204" pitchFamily="34" charset="0"/>
                <a:cs typeface="Aharoni" panose="02010803020104030203" pitchFamily="2" charset="-79"/>
              </a:rPr>
              <a:t>, etc., enable a very exciting world of AI innovation open to many people willing to learn.</a:t>
            </a:r>
          </a:p>
          <a:p>
            <a:pPr marL="457200" indent="-457200" algn="just">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Public source code and public dataset</a:t>
            </a:r>
            <a:r>
              <a:rPr lang="en-US" sz="2800" dirty="0">
                <a:latin typeface="Trebuchet MS" panose="020B0603020202020204" pitchFamily="34" charset="0"/>
                <a:cs typeface="Aharoni" panose="02010803020104030203" pitchFamily="2" charset="-79"/>
              </a:rPr>
              <a:t>s further research and can enable new learners to develop faster.</a:t>
            </a:r>
          </a:p>
        </p:txBody>
      </p:sp>
      <p:sp>
        <p:nvSpPr>
          <p:cNvPr id="6" name="TextBox 5">
            <a:extLst>
              <a:ext uri="{FF2B5EF4-FFF2-40B4-BE49-F238E27FC236}">
                <a16:creationId xmlns:a16="http://schemas.microsoft.com/office/drawing/2014/main" id="{3B9D4E0A-4F45-4DBE-8188-4D68A8020B01}"/>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4098" name="Picture 2" descr="person using smartphone">
            <a:extLst>
              <a:ext uri="{FF2B5EF4-FFF2-40B4-BE49-F238E27FC236}">
                <a16:creationId xmlns:a16="http://schemas.microsoft.com/office/drawing/2014/main" id="{D031F325-8F4A-428D-9D5E-0B2FD29B8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402" y="1561901"/>
            <a:ext cx="2489465" cy="37341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7D358D-A542-4293-B04A-C755C5B37C99}"/>
              </a:ext>
            </a:extLst>
          </p:cNvPr>
          <p:cNvSpPr txBox="1"/>
          <p:nvPr/>
        </p:nvSpPr>
        <p:spPr>
          <a:xfrm>
            <a:off x="9131216" y="5296098"/>
            <a:ext cx="2584296" cy="461665"/>
          </a:xfrm>
          <a:prstGeom prst="rect">
            <a:avLst/>
          </a:prstGeom>
          <a:noFill/>
        </p:spPr>
        <p:txBody>
          <a:bodyPr wrap="square">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Charles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Deluvio</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endParaRPr lang="en-US" sz="1200" dirty="0">
              <a:solidFill>
                <a:schemeClr val="bg1">
                  <a:lumMod val="50000"/>
                </a:schemeClr>
              </a:solidFill>
              <a:latin typeface="Trebuchet MS" panose="020B0603020202020204" pitchFamily="34" charset="0"/>
            </a:endParaRPr>
          </a:p>
          <a:p>
            <a:endParaRPr lang="en-US" sz="1200" dirty="0">
              <a:solidFill>
                <a:schemeClr val="bg1">
                  <a:lumMod val="50000"/>
                </a:schemeClr>
              </a:solidFill>
            </a:endParaRPr>
          </a:p>
        </p:txBody>
      </p:sp>
    </p:spTree>
    <p:extLst>
      <p:ext uri="{BB962C8B-B14F-4D97-AF65-F5344CB8AC3E}">
        <p14:creationId xmlns:p14="http://schemas.microsoft.com/office/powerpoint/2010/main" val="3903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255423"/>
            <a:ext cx="7436354" cy="1078090"/>
          </a:xfrm>
          <a:effectLst>
            <a:outerShdw blurRad="50800" dist="38100" dir="2700000" algn="tl"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Recommendations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291441" y="1333513"/>
            <a:ext cx="8373056" cy="4580052"/>
          </a:xfrm>
          <a:effectLst/>
        </p:spPr>
        <p:txBody>
          <a:bodyPr>
            <a:noAutofit/>
          </a:bodyPr>
          <a:lstStyle/>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We recommend to our client that we create the beta version of our app with disclaimer that the model </a:t>
            </a:r>
            <a:r>
              <a:rPr lang="en-US" sz="2800" dirty="0">
                <a:latin typeface="Trebuchet MS" panose="020B0603020202020204" pitchFamily="34" charset="0"/>
                <a:cs typeface="Aharoni" panose="02010803020104030203" pitchFamily="2" charset="-79"/>
              </a:rPr>
              <a:t>will be optimized over time.</a:t>
            </a:r>
          </a:p>
          <a:p>
            <a:pPr marL="457200"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We recommend that we focus on high-quality and greater quantity of data to create a more robust predictor for a wider age range. </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We would like to do a survey of other pretrained models and how well they perform with our age prediction problem.</a:t>
            </a:r>
          </a:p>
        </p:txBody>
      </p:sp>
      <p:sp>
        <p:nvSpPr>
          <p:cNvPr id="6" name="TextBox 5">
            <a:extLst>
              <a:ext uri="{FF2B5EF4-FFF2-40B4-BE49-F238E27FC236}">
                <a16:creationId xmlns:a16="http://schemas.microsoft.com/office/drawing/2014/main" id="{4F410C51-2CD0-469C-BC14-0A9045C92D82}"/>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5122" name="Picture 2" descr="man in blue polo shirt carrying girl in white and pink floral dress">
            <a:extLst>
              <a:ext uri="{FF2B5EF4-FFF2-40B4-BE49-F238E27FC236}">
                <a16:creationId xmlns:a16="http://schemas.microsoft.com/office/drawing/2014/main" id="{22D445ED-A143-433A-854C-C88CE85B6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6474" y="1723255"/>
            <a:ext cx="2274327" cy="341149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D8473F-1D78-4F4F-A1EF-8F3159ACD5A2}"/>
              </a:ext>
            </a:extLst>
          </p:cNvPr>
          <p:cNvSpPr txBox="1"/>
          <p:nvPr/>
        </p:nvSpPr>
        <p:spPr>
          <a:xfrm>
            <a:off x="9176474" y="5134745"/>
            <a:ext cx="2521713" cy="276999"/>
          </a:xfrm>
          <a:prstGeom prst="rect">
            <a:avLst/>
          </a:prstGeom>
          <a:noFill/>
        </p:spPr>
        <p:txBody>
          <a:bodyPr wrap="square">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Isaac Quesada</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endParaRPr lang="en-US" sz="1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235943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46351" y="204772"/>
            <a:ext cx="5140049" cy="960129"/>
          </a:xfrm>
          <a:effectLst>
            <a:outerShdw blurRad="50800" dist="38100" dir="2700000" algn="tl"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Future Work</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46409" y="1408993"/>
            <a:ext cx="7839307" cy="4690010"/>
          </a:xfrm>
          <a:effectLst/>
        </p:spPr>
        <p:txBody>
          <a:bodyPr>
            <a:noAutofit/>
          </a:bodyPr>
          <a:lstStyle/>
          <a:p>
            <a:pPr marL="457200" indent="-457200" algn="just">
              <a:buFont typeface="Arial" panose="020B0604020202020204" pitchFamily="34" charset="0"/>
              <a:buChar char="•"/>
            </a:pPr>
            <a:r>
              <a:rPr lang="en-US" sz="2800" b="1" dirty="0">
                <a:latin typeface="Trebuchet MS" panose="020B0603020202020204" pitchFamily="34" charset="0"/>
                <a:cs typeface="Aharoni" panose="02010803020104030203" pitchFamily="2" charset="-79"/>
              </a:rPr>
              <a:t>Data Acquisition </a:t>
            </a:r>
            <a:r>
              <a:rPr lang="en-US" sz="2800" dirty="0">
                <a:latin typeface="Trebuchet MS" panose="020B0603020202020204" pitchFamily="34" charset="0"/>
                <a:cs typeface="Aharoni" panose="02010803020104030203" pitchFamily="2" charset="-79"/>
              </a:rPr>
              <a:t>– expand data set to include more people age 0</a:t>
            </a:r>
            <a:r>
              <a:rPr lang="en-US" dirty="0"/>
              <a:t>–</a:t>
            </a:r>
            <a:r>
              <a:rPr lang="en-US" sz="2800" dirty="0">
                <a:latin typeface="Trebuchet MS" panose="020B0603020202020204" pitchFamily="34" charset="0"/>
                <a:cs typeface="Aharoni" panose="02010803020104030203" pitchFamily="2" charset="-79"/>
              </a:rPr>
              <a:t>8 and 81</a:t>
            </a:r>
            <a:r>
              <a:rPr lang="en-US" dirty="0"/>
              <a:t>–</a:t>
            </a:r>
            <a:r>
              <a:rPr lang="en-US" sz="2800" dirty="0">
                <a:latin typeface="Trebuchet MS" panose="020B0603020202020204" pitchFamily="34" charset="0"/>
                <a:cs typeface="Aharoni" panose="02010803020104030203" pitchFamily="2" charset="-79"/>
              </a:rPr>
              <a:t>100.</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More high-quality data would increase the model’s performance and generalizability </a:t>
            </a:r>
          </a:p>
          <a:p>
            <a:pPr marL="457200" indent="-457200" algn="just">
              <a:buFont typeface="Arial" panose="020B0604020202020204" pitchFamily="34" charset="0"/>
              <a:buChar char="•"/>
            </a:pPr>
            <a:r>
              <a:rPr lang="en-US" sz="2800" dirty="0">
                <a:solidFill>
                  <a:schemeClr val="tx1"/>
                </a:solidFill>
                <a:latin typeface="Trebuchet MS" panose="020B0603020202020204" pitchFamily="34" charset="0"/>
                <a:cs typeface="Aharoni" panose="02010803020104030203" pitchFamily="2" charset="-79"/>
              </a:rPr>
              <a:t>Experiment with </a:t>
            </a:r>
            <a:r>
              <a:rPr lang="en-US" sz="2800" dirty="0">
                <a:latin typeface="Trebuchet MS" panose="020B0603020202020204" pitchFamily="34" charset="0"/>
                <a:cs typeface="Aharoni" panose="02010803020104030203" pitchFamily="2" charset="-79"/>
              </a:rPr>
              <a:t>other pretrained CNN models and fine-tune the promising models</a:t>
            </a:r>
            <a:endParaRPr lang="en-US" sz="2800" dirty="0">
              <a:solidFill>
                <a:schemeClr val="tx1"/>
              </a:solidFill>
              <a:latin typeface="Trebuchet MS" panose="020B06030202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DEACA721-C35D-40FE-AC65-95A1D2C9BEAC}"/>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6146" name="Picture 2">
            <a:extLst>
              <a:ext uri="{FF2B5EF4-FFF2-40B4-BE49-F238E27FC236}">
                <a16:creationId xmlns:a16="http://schemas.microsoft.com/office/drawing/2014/main" id="{82EDC80A-C05D-4939-8304-DF622E4AC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700" y="1408993"/>
            <a:ext cx="2477480" cy="37084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6C1799-9DD1-40E7-A9C0-87E1A843B365}"/>
              </a:ext>
            </a:extLst>
          </p:cNvPr>
          <p:cNvSpPr txBox="1"/>
          <p:nvPr/>
        </p:nvSpPr>
        <p:spPr>
          <a:xfrm>
            <a:off x="8669515" y="5141230"/>
            <a:ext cx="2561665" cy="276999"/>
          </a:xfrm>
          <a:prstGeom prst="rect">
            <a:avLst/>
          </a:prstGeom>
          <a:noFill/>
        </p:spPr>
        <p:txBody>
          <a:bodyPr wrap="square">
            <a:spAutoFit/>
          </a:bodyPr>
          <a:lstStyle/>
          <a:p>
            <a:pPr algn="r"/>
            <a:r>
              <a:rPr lang="en-US" sz="1200" dirty="0">
                <a:solidFill>
                  <a:schemeClr val="bg1">
                    <a:lumMod val="50000"/>
                  </a:schemeClr>
                </a:solidFill>
              </a:rPr>
              <a:t>Photo by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Egor</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Vikhrev</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endParaRPr lang="en-US" sz="1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20389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245304"/>
            <a:ext cx="7338061" cy="1120290"/>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Lessons Learned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61759" y="1365594"/>
            <a:ext cx="6947751" cy="4475136"/>
          </a:xfrm>
          <a:effectLst/>
        </p:spPr>
        <p:txBody>
          <a:bodyPr>
            <a:noAutofit/>
          </a:bodyPr>
          <a:lstStyle/>
          <a:p>
            <a:pPr marL="514350" indent="-514350" algn="l">
              <a:buFont typeface="+mj-lt"/>
              <a:buAutoNum type="arabicPeriod"/>
            </a:pPr>
            <a:r>
              <a:rPr lang="en-US" dirty="0">
                <a:solidFill>
                  <a:schemeClr val="tx1"/>
                </a:solidFill>
                <a:latin typeface="Trebuchet MS" panose="020B0603020202020204" pitchFamily="34" charset="0"/>
                <a:cs typeface="Aharoni" panose="02010803020104030203" pitchFamily="2" charset="-79"/>
              </a:rPr>
              <a:t>We are in a very exciting time in history where people can build impressive tools using open-source software.</a:t>
            </a:r>
          </a:p>
          <a:p>
            <a:pPr marL="514350" indent="-514350" algn="l">
              <a:buFont typeface="+mj-lt"/>
              <a:buAutoNum type="arabicPeriod"/>
            </a:pPr>
            <a:r>
              <a:rPr lang="en-US" dirty="0">
                <a:solidFill>
                  <a:schemeClr val="tx1"/>
                </a:solidFill>
                <a:latin typeface="Trebuchet MS" panose="020B0603020202020204" pitchFamily="34" charset="0"/>
                <a:cs typeface="Aharoni" panose="02010803020104030203" pitchFamily="2" charset="-79"/>
              </a:rPr>
              <a:t>Python, TensorFlow, </a:t>
            </a:r>
            <a:r>
              <a:rPr lang="en-US" dirty="0" err="1">
                <a:solidFill>
                  <a:schemeClr val="tx1"/>
                </a:solidFill>
                <a:latin typeface="Trebuchet MS" panose="020B0603020202020204" pitchFamily="34" charset="0"/>
                <a:cs typeface="Aharoni" panose="02010803020104030203" pitchFamily="2" charset="-79"/>
              </a:rPr>
              <a:t>Keras</a:t>
            </a:r>
            <a:r>
              <a:rPr lang="en-US" dirty="0">
                <a:solidFill>
                  <a:schemeClr val="tx1"/>
                </a:solidFill>
                <a:latin typeface="Trebuchet MS" panose="020B0603020202020204" pitchFamily="34" charset="0"/>
                <a:cs typeface="Aharoni" panose="02010803020104030203" pitchFamily="2" charset="-79"/>
              </a:rPr>
              <a:t>, </a:t>
            </a:r>
            <a:r>
              <a:rPr lang="en-US" dirty="0" err="1">
                <a:solidFill>
                  <a:schemeClr val="tx1"/>
                </a:solidFill>
                <a:latin typeface="Trebuchet MS" panose="020B0603020202020204" pitchFamily="34" charset="0"/>
                <a:cs typeface="Aharoni" panose="02010803020104030203" pitchFamily="2" charset="-79"/>
              </a:rPr>
              <a:t>Colab</a:t>
            </a:r>
            <a:r>
              <a:rPr lang="en-US" dirty="0">
                <a:solidFill>
                  <a:schemeClr val="tx1"/>
                </a:solidFill>
                <a:latin typeface="Trebuchet MS" panose="020B0603020202020204" pitchFamily="34" charset="0"/>
                <a:cs typeface="Aharoni" panose="02010803020104030203" pitchFamily="2" charset="-79"/>
              </a:rPr>
              <a:t> and public datasets can accomplish the seemingly impossible.</a:t>
            </a:r>
          </a:p>
          <a:p>
            <a:pPr marL="514350" indent="-514350" algn="l">
              <a:buFont typeface="+mj-lt"/>
              <a:buAutoNum type="arabicPeriod"/>
            </a:pPr>
            <a:r>
              <a:rPr lang="en-US" dirty="0">
                <a:solidFill>
                  <a:schemeClr val="tx1"/>
                </a:solidFill>
                <a:latin typeface="Trebuchet MS" panose="020B0603020202020204" pitchFamily="34" charset="0"/>
                <a:cs typeface="Aharoni" panose="02010803020104030203" pitchFamily="2" charset="-79"/>
              </a:rPr>
              <a:t>Class imbalance has been one of the most difficult challenges to overcome on this project. </a:t>
            </a:r>
            <a:r>
              <a:rPr lang="en-US" dirty="0" err="1">
                <a:solidFill>
                  <a:schemeClr val="tx1"/>
                </a:solidFill>
                <a:latin typeface="Trebuchet MS" panose="020B0603020202020204" pitchFamily="34" charset="0"/>
                <a:cs typeface="Aharoni" panose="02010803020104030203" pitchFamily="2" charset="-79"/>
              </a:rPr>
              <a:t>Downsampling</a:t>
            </a:r>
            <a:r>
              <a:rPr lang="en-US" dirty="0">
                <a:solidFill>
                  <a:schemeClr val="tx1"/>
                </a:solidFill>
                <a:latin typeface="Trebuchet MS" panose="020B0603020202020204" pitchFamily="34" charset="0"/>
                <a:cs typeface="Aharoni" panose="02010803020104030203" pitchFamily="2" charset="-79"/>
              </a:rPr>
              <a:t> and data augmentation were both used to address class imbalance.</a:t>
            </a:r>
          </a:p>
          <a:p>
            <a:pPr marL="514350" indent="-514350" algn="l">
              <a:buFont typeface="+mj-lt"/>
              <a:buAutoNum type="arabicPeriod"/>
            </a:pPr>
            <a:r>
              <a:rPr lang="en-US" b="0" i="0" u="none" strike="noStrike" dirty="0">
                <a:solidFill>
                  <a:srgbClr val="000000"/>
                </a:solidFill>
                <a:effectLst/>
                <a:latin typeface="Trebuchet MS" panose="020B0603020202020204" pitchFamily="34" charset="0"/>
                <a:cs typeface="Aharoni" panose="02010803020104030203" pitchFamily="2" charset="-79"/>
              </a:rPr>
              <a:t>Keep it simple. Beware of feature creep. </a:t>
            </a:r>
            <a:endParaRPr lang="en-US" dirty="0">
              <a:solidFill>
                <a:schemeClr val="tx1"/>
              </a:solidFill>
              <a:latin typeface="Trebuchet MS" panose="020B06030202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BFCE92AB-744B-455E-B5F6-0A09DAD07253}"/>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pic>
        <p:nvPicPr>
          <p:cNvPr id="7170" name="Picture 2">
            <a:extLst>
              <a:ext uri="{FF2B5EF4-FFF2-40B4-BE49-F238E27FC236}">
                <a16:creationId xmlns:a16="http://schemas.microsoft.com/office/drawing/2014/main" id="{6B681325-6D44-45E5-9A11-CA04FFF3DF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15" b="11221"/>
          <a:stretch/>
        </p:blipFill>
        <p:spPr bwMode="auto">
          <a:xfrm>
            <a:off x="8081370" y="1365594"/>
            <a:ext cx="3166232" cy="401063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AE880C-1E4C-44C5-94FE-30118325A22B}"/>
              </a:ext>
            </a:extLst>
          </p:cNvPr>
          <p:cNvSpPr txBox="1"/>
          <p:nvPr/>
        </p:nvSpPr>
        <p:spPr>
          <a:xfrm>
            <a:off x="8410147" y="5397458"/>
            <a:ext cx="6240780" cy="307777"/>
          </a:xfrm>
          <a:prstGeom prst="rect">
            <a:avLst/>
          </a:prstGeom>
          <a:noFill/>
        </p:spPr>
        <p:txBody>
          <a:bodyPr wrap="square">
            <a:spAutoFit/>
          </a:bodyPr>
          <a:lstStyle/>
          <a:p>
            <a:r>
              <a:rPr lang="en-US" sz="1400" dirty="0"/>
              <a:t>Photo by </a:t>
            </a:r>
            <a:r>
              <a:rPr lang="en-US" sz="1400" dirty="0">
                <a:hlinkClick r:id="rId4">
                  <a:extLst>
                    <a:ext uri="{A12FA001-AC4F-418D-AE19-62706E023703}">
                      <ahyp:hlinkClr xmlns:ahyp="http://schemas.microsoft.com/office/drawing/2018/hyperlinkcolor" val="tx"/>
                    </a:ext>
                  </a:extLst>
                </a:hlinkClick>
              </a:rPr>
              <a:t>Hannah Olinger</a:t>
            </a:r>
            <a:r>
              <a:rPr lang="en-US" sz="1400" dirty="0"/>
              <a:t> on </a:t>
            </a:r>
            <a:r>
              <a:rPr lang="en-US" sz="1400" dirty="0" err="1">
                <a:hlinkClick r:id="rId4">
                  <a:extLst>
                    <a:ext uri="{A12FA001-AC4F-418D-AE19-62706E023703}">
                      <ahyp:hlinkClr xmlns:ahyp="http://schemas.microsoft.com/office/drawing/2018/hyperlinkcolor" val="tx"/>
                    </a:ext>
                  </a:extLst>
                </a:hlinkClick>
              </a:rPr>
              <a:t>Unsplash</a:t>
            </a:r>
            <a:r>
              <a:rPr lang="en-US" sz="1400" dirty="0"/>
              <a:t> </a:t>
            </a:r>
            <a:endParaRPr lang="en-US" sz="1400" dirty="0">
              <a:latin typeface="Trebuchet MS" panose="020B0603020202020204" pitchFamily="34" charset="0"/>
            </a:endParaRPr>
          </a:p>
        </p:txBody>
      </p:sp>
    </p:spTree>
    <p:extLst>
      <p:ext uri="{BB962C8B-B14F-4D97-AF65-F5344CB8AC3E}">
        <p14:creationId xmlns:p14="http://schemas.microsoft.com/office/powerpoint/2010/main" val="105681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148178"/>
            <a:ext cx="8974177" cy="1196272"/>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Acknowledgements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39929" y="1544682"/>
            <a:ext cx="7549641" cy="3201675"/>
          </a:xfrm>
          <a:effectLst/>
        </p:spPr>
        <p:txBody>
          <a:bodyPr>
            <a:noAutofit/>
          </a:bodyPr>
          <a:lstStyle/>
          <a:p>
            <a:pPr algn="just"/>
            <a:r>
              <a:rPr lang="en-US" sz="2500" dirty="0">
                <a:solidFill>
                  <a:schemeClr val="tx1"/>
                </a:solidFill>
                <a:latin typeface="Trebuchet MS" panose="020B0603020202020204" pitchFamily="34" charset="0"/>
                <a:cs typeface="Aharoni" panose="02010803020104030203" pitchFamily="2" charset="-79"/>
              </a:rPr>
              <a:t>I’d like to thank my incredible Springboard Data Science Mentor, </a:t>
            </a:r>
            <a:r>
              <a:rPr lang="en-US" sz="2500" b="1" i="1" dirty="0">
                <a:solidFill>
                  <a:schemeClr val="tx1"/>
                </a:solidFill>
                <a:latin typeface="Trebuchet MS" panose="020B0603020202020204" pitchFamily="34" charset="0"/>
                <a:cs typeface="Aharoni" panose="02010803020104030203" pitchFamily="2" charset="-79"/>
              </a:rPr>
              <a:t>AJ Sanchez</a:t>
            </a:r>
            <a:r>
              <a:rPr lang="en-US" sz="2500" dirty="0">
                <a:solidFill>
                  <a:schemeClr val="tx1"/>
                </a:solidFill>
                <a:latin typeface="Trebuchet MS" panose="020B0603020202020204" pitchFamily="34" charset="0"/>
                <a:cs typeface="Aharoni" panose="02010803020104030203" pitchFamily="2" charset="-79"/>
              </a:rPr>
              <a:t>, Ph.D. Chief Data Scientist and Principal Software Engineer at Exodus Software Services, Inc., for patiently guiding me along in this project. </a:t>
            </a:r>
          </a:p>
          <a:p>
            <a:pPr algn="just"/>
            <a:endParaRPr lang="en-US" sz="2500" dirty="0">
              <a:solidFill>
                <a:schemeClr val="tx1"/>
              </a:solidFill>
              <a:latin typeface="Trebuchet MS" panose="020B0603020202020204" pitchFamily="34" charset="0"/>
              <a:cs typeface="Aharoni" panose="02010803020104030203" pitchFamily="2" charset="-79"/>
            </a:endParaRPr>
          </a:p>
          <a:p>
            <a:pPr algn="just"/>
            <a:r>
              <a:rPr lang="en-US" sz="2500" dirty="0">
                <a:latin typeface="Trebuchet MS" panose="020B0603020202020204" pitchFamily="34" charset="0"/>
                <a:cs typeface="Aharoni" panose="02010803020104030203" pitchFamily="2" charset="-79"/>
              </a:rPr>
              <a:t>Also, my wife is pretty cool. Thank you for your inspiration, </a:t>
            </a:r>
            <a:r>
              <a:rPr lang="en-US" sz="2500" b="1" i="1" dirty="0">
                <a:latin typeface="Trebuchet MS" panose="020B0603020202020204" pitchFamily="34" charset="0"/>
                <a:cs typeface="Aharoni" panose="02010803020104030203" pitchFamily="2" charset="-79"/>
              </a:rPr>
              <a:t>Pinky</a:t>
            </a:r>
            <a:r>
              <a:rPr lang="en-US" sz="2500" dirty="0">
                <a:latin typeface="Trebuchet MS" panose="020B0603020202020204" pitchFamily="34" charset="0"/>
                <a:cs typeface="Aharoni" panose="02010803020104030203" pitchFamily="2" charset="-79"/>
              </a:rPr>
              <a:t>!</a:t>
            </a:r>
            <a:endParaRPr lang="en-US" sz="2500" dirty="0">
              <a:solidFill>
                <a:schemeClr val="tx1"/>
              </a:solidFill>
              <a:latin typeface="Trebuchet MS" panose="020B06030202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F298B8FD-1471-4F61-A8FF-1F29AD21D14D}"/>
              </a:ext>
            </a:extLst>
          </p:cNvPr>
          <p:cNvSpPr txBox="1"/>
          <p:nvPr/>
        </p:nvSpPr>
        <p:spPr>
          <a:xfrm>
            <a:off x="171449" y="6415385"/>
            <a:ext cx="11906251" cy="369332"/>
          </a:xfrm>
          <a:prstGeom prst="rect">
            <a:avLst/>
          </a:prstGeom>
          <a:noFill/>
        </p:spPr>
        <p:txBody>
          <a:bodyPr wrap="square" rtlCol="0">
            <a:spAutoFit/>
          </a:bodyPr>
          <a:lstStyle/>
          <a:p>
            <a:r>
              <a:rPr lang="en-US">
                <a:latin typeface="Abadi" panose="020B0604020104020204" pitchFamily="34" charset="0"/>
                <a:cs typeface="Aharoni" panose="02010803020104030203" pitchFamily="2" charset="-79"/>
              </a:rPr>
              <a:t>YOUNGER: PREDICTING AGE WITH DEEP LEARNING   	Springboard Data Science          Prem Ananda         May 2021</a:t>
            </a:r>
            <a:endParaRPr lang="en-US" dirty="0">
              <a:latin typeface="Abadi" panose="020B0604020104020204" pitchFamily="34" charset="0"/>
              <a:cs typeface="Aharoni" panose="02010803020104030203" pitchFamily="2" charset="-79"/>
            </a:endParaRPr>
          </a:p>
        </p:txBody>
      </p:sp>
      <p:pic>
        <p:nvPicPr>
          <p:cNvPr id="8194" name="Picture 2" descr="dog biting Thank You mail paper">
            <a:extLst>
              <a:ext uri="{FF2B5EF4-FFF2-40B4-BE49-F238E27FC236}">
                <a16:creationId xmlns:a16="http://schemas.microsoft.com/office/drawing/2014/main" id="{135D0C8E-0BB0-41B6-BE62-BB3F7163C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102" y="1515291"/>
            <a:ext cx="2921748" cy="3894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301B82-3890-48D8-912E-A40DFE249242}"/>
              </a:ext>
            </a:extLst>
          </p:cNvPr>
          <p:cNvSpPr txBox="1"/>
          <p:nvPr/>
        </p:nvSpPr>
        <p:spPr>
          <a:xfrm>
            <a:off x="8381102" y="5409754"/>
            <a:ext cx="2921748" cy="276999"/>
          </a:xfrm>
          <a:prstGeom prst="rect">
            <a:avLst/>
          </a:prstGeom>
          <a:noFill/>
        </p:spPr>
        <p:txBody>
          <a:bodyPr wrap="square" rtlCol="0">
            <a:spAutoFit/>
          </a:bodyPr>
          <a:lstStyle/>
          <a:p>
            <a:pPr algn="r"/>
            <a:r>
              <a:rPr lang="en-US" sz="1200" b="0" i="0" dirty="0">
                <a:solidFill>
                  <a:schemeClr val="bg1">
                    <a:lumMod val="50000"/>
                  </a:schemeClr>
                </a:solidFill>
                <a:effectLst/>
                <a:latin typeface="Trebuchet MS" panose="020B0603020202020204" pitchFamily="34" charset="0"/>
              </a:rPr>
              <a:t>Photo by </a:t>
            </a:r>
            <a:r>
              <a:rPr lang="en-US" sz="1200" b="0" i="0" dirty="0">
                <a:solidFill>
                  <a:schemeClr val="bg1">
                    <a:lumMod val="50000"/>
                  </a:schemeClr>
                </a:solidFill>
                <a:effectLst/>
                <a:latin typeface="Trebuchet MS" panose="020B0603020202020204" pitchFamily="34" charset="0"/>
                <a:hlinkClick r:id="rId4">
                  <a:extLst>
                    <a:ext uri="{A12FA001-AC4F-418D-AE19-62706E023703}">
                      <ahyp:hlinkClr xmlns:ahyp="http://schemas.microsoft.com/office/drawing/2018/hyperlinkcolor" val="tx"/>
                    </a:ext>
                  </a:extLst>
                </a:hlinkClick>
              </a:rPr>
              <a:t>Howie R</a:t>
            </a:r>
            <a:r>
              <a:rPr lang="en-US" sz="1200" b="0" i="0" dirty="0">
                <a:solidFill>
                  <a:schemeClr val="bg1">
                    <a:lumMod val="50000"/>
                  </a:schemeClr>
                </a:solidFill>
                <a:effectLst/>
                <a:latin typeface="Trebuchet MS" panose="020B0603020202020204" pitchFamily="34" charset="0"/>
              </a:rPr>
              <a:t> on </a:t>
            </a:r>
            <a:r>
              <a:rPr lang="en-US" sz="1200" b="0" i="0" dirty="0" err="1">
                <a:solidFill>
                  <a:schemeClr val="bg1">
                    <a:lumMod val="50000"/>
                  </a:schemeClr>
                </a:solidFill>
                <a:effectLst/>
                <a:latin typeface="Trebuchet MS" panose="020B0603020202020204" pitchFamily="34" charset="0"/>
                <a:hlinkClick r:id="rId4">
                  <a:extLst>
                    <a:ext uri="{A12FA001-AC4F-418D-AE19-62706E023703}">
                      <ahyp:hlinkClr xmlns:ahyp="http://schemas.microsoft.com/office/drawing/2018/hyperlinkcolor" val="tx"/>
                    </a:ext>
                  </a:extLst>
                </a:hlinkClick>
              </a:rPr>
              <a:t>Unsplash</a:t>
            </a:r>
            <a:endParaRPr lang="en-US" sz="1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2804152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04643" y="4405034"/>
            <a:ext cx="4391357" cy="1176098"/>
          </a:xfrm>
          <a:effectLst>
            <a:outerShdw blurRad="50800" dist="38100" dir="2700000" algn="tl" rotWithShape="0">
              <a:prstClr val="black">
                <a:alpha val="40000"/>
              </a:prstClr>
            </a:outerShdw>
          </a:effectLst>
        </p:spPr>
        <p:txBody>
          <a:bodyPr>
            <a:normAutofit/>
          </a:bodyPr>
          <a:lstStyle/>
          <a:p>
            <a:r>
              <a:rPr lang="en-US" sz="6600" dirty="0">
                <a:solidFill>
                  <a:schemeClr val="tx1"/>
                </a:solidFill>
                <a:latin typeface="Aharoni" panose="02010803020104030203" pitchFamily="2" charset="-79"/>
                <a:cs typeface="Aharoni" panose="02010803020104030203" pitchFamily="2" charset="-79"/>
              </a:rPr>
              <a:t>YOUNGER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1852561" y="5469512"/>
            <a:ext cx="4095522" cy="916857"/>
          </a:xfrm>
          <a:noFill/>
          <a:effectLst>
            <a:outerShdw blurRad="50800" dist="38100" dir="2700000" algn="tl" rotWithShape="0">
              <a:prstClr val="black">
                <a:alpha val="40000"/>
              </a:prstClr>
            </a:outerShdw>
          </a:effectLst>
        </p:spPr>
        <p:txBody>
          <a:bodyPr>
            <a:noAutofit/>
          </a:bodyPr>
          <a:lstStyle/>
          <a:p>
            <a:r>
              <a:rPr lang="en-US" sz="2800" dirty="0">
                <a:solidFill>
                  <a:schemeClr val="tx1"/>
                </a:solidFill>
                <a:latin typeface="Aharoni" panose="02010803020104030203" pitchFamily="2" charset="-79"/>
                <a:cs typeface="Aharoni" panose="02010803020104030203" pitchFamily="2" charset="-79"/>
              </a:rPr>
              <a:t>PREDICTING AGE </a:t>
            </a:r>
          </a:p>
          <a:p>
            <a:r>
              <a:rPr lang="en-US" sz="2800" dirty="0">
                <a:solidFill>
                  <a:schemeClr val="tx1"/>
                </a:solidFill>
                <a:latin typeface="Aharoni" panose="02010803020104030203" pitchFamily="2" charset="-79"/>
                <a:cs typeface="Aharoni" panose="02010803020104030203" pitchFamily="2" charset="-79"/>
              </a:rPr>
              <a:t>WITH DEEP LEARNING</a:t>
            </a:r>
          </a:p>
        </p:txBody>
      </p:sp>
      <p:sp>
        <p:nvSpPr>
          <p:cNvPr id="4" name="TextBox 3">
            <a:extLst>
              <a:ext uri="{FF2B5EF4-FFF2-40B4-BE49-F238E27FC236}">
                <a16:creationId xmlns:a16="http://schemas.microsoft.com/office/drawing/2014/main" id="{72EBCE1E-2D10-441A-AFBE-5779F3093D69}"/>
              </a:ext>
            </a:extLst>
          </p:cNvPr>
          <p:cNvSpPr txBox="1"/>
          <p:nvPr/>
        </p:nvSpPr>
        <p:spPr>
          <a:xfrm>
            <a:off x="5418194" y="5214961"/>
            <a:ext cx="6593306" cy="1569660"/>
          </a:xfrm>
          <a:prstGeom prst="rect">
            <a:avLst/>
          </a:prstGeom>
          <a:noFill/>
        </p:spPr>
        <p:txBody>
          <a:bodyPr wrap="square" rtlCol="0">
            <a:spAutoFit/>
          </a:bodyPr>
          <a:lstStyle/>
          <a:p>
            <a:pPr algn="r"/>
            <a:r>
              <a:rPr lang="en-US" sz="2400" dirty="0">
                <a:latin typeface="Trebuchet MS" panose="020B0603020202020204" pitchFamily="34" charset="0"/>
                <a:cs typeface="Aharoni" panose="02010803020104030203" pitchFamily="2" charset="-79"/>
              </a:rPr>
              <a:t>Prem Ananda</a:t>
            </a:r>
          </a:p>
          <a:p>
            <a:pPr algn="r"/>
            <a:r>
              <a:rPr lang="en-US" sz="2400" dirty="0">
                <a:latin typeface="Trebuchet MS" panose="020B0603020202020204" pitchFamily="34" charset="0"/>
                <a:cs typeface="Aharoni" panose="02010803020104030203" pitchFamily="2" charset="-79"/>
              </a:rPr>
              <a:t>Springboard Data Science</a:t>
            </a:r>
          </a:p>
          <a:p>
            <a:pPr algn="r"/>
            <a:r>
              <a:rPr lang="en-US" sz="2400" dirty="0">
                <a:latin typeface="Trebuchet MS" panose="020B0603020202020204" pitchFamily="34" charset="0"/>
                <a:cs typeface="Aharoni" panose="02010803020104030203" pitchFamily="2" charset="-79"/>
              </a:rPr>
              <a:t>Mentor: AJ Sanchez, Ph.D.</a:t>
            </a:r>
          </a:p>
          <a:p>
            <a:pPr algn="r"/>
            <a:r>
              <a:rPr lang="en-US" sz="2400" dirty="0">
                <a:latin typeface="Trebuchet MS" panose="020B0603020202020204" pitchFamily="34" charset="0"/>
                <a:cs typeface="Aharoni" panose="02010803020104030203" pitchFamily="2" charset="-79"/>
              </a:rPr>
              <a:t>May 2021</a:t>
            </a:r>
          </a:p>
        </p:txBody>
      </p:sp>
      <p:sp>
        <p:nvSpPr>
          <p:cNvPr id="6" name="TextBox 5">
            <a:extLst>
              <a:ext uri="{FF2B5EF4-FFF2-40B4-BE49-F238E27FC236}">
                <a16:creationId xmlns:a16="http://schemas.microsoft.com/office/drawing/2014/main" id="{AA3CD3A6-3E64-4D5B-8F05-09978DEB7B58}"/>
              </a:ext>
            </a:extLst>
          </p:cNvPr>
          <p:cNvSpPr txBox="1"/>
          <p:nvPr/>
        </p:nvSpPr>
        <p:spPr>
          <a:xfrm>
            <a:off x="358540" y="504755"/>
            <a:ext cx="8166915" cy="3495316"/>
          </a:xfrm>
          <a:prstGeom prst="rect">
            <a:avLst/>
          </a:prstGeom>
          <a:noFill/>
        </p:spPr>
        <p:txBody>
          <a:bodyPr wrap="square">
            <a:spAutoFit/>
          </a:bodyPr>
          <a:lstStyle/>
          <a:p>
            <a:pPr marL="0" marR="0" lvl="0" indent="0" algn="ctr" defTabSz="914400" rtl="0" eaLnBrk="1" fontAlgn="auto" latinLnBrk="0" hangingPunct="1">
              <a:lnSpc>
                <a:spcPct val="90000"/>
              </a:lnSpc>
              <a:spcAft>
                <a:spcPts val="0"/>
              </a:spcAft>
              <a:buClrTx/>
              <a:buSzTx/>
              <a:buFont typeface="Arial" panose="020B0604020202020204" pitchFamily="34" charset="0"/>
              <a:buNone/>
              <a:tabLst/>
              <a:defRPr/>
            </a:pPr>
            <a:r>
              <a:rPr kumimoji="0" lang="en-US" sz="6000" b="0" i="0" u="none" strike="noStrike" kern="1200" cap="none" spc="0" normalizeH="0" baseline="0" noProof="0" dirty="0">
                <a:ln>
                  <a:noFill/>
                </a:ln>
                <a:solidFill>
                  <a:schemeClr val="accent2">
                    <a:lumMod val="75000"/>
                  </a:schemeClr>
                </a:solidFill>
                <a:effectLst/>
                <a:uLnTx/>
                <a:uFillTx/>
                <a:latin typeface="Aharoni" panose="02010803020104030203" pitchFamily="2" charset="-79"/>
                <a:ea typeface="+mn-ea"/>
                <a:cs typeface="Aharoni" panose="02010803020104030203" pitchFamily="2" charset="-79"/>
              </a:rPr>
              <a:t>THANK YOU </a:t>
            </a:r>
          </a:p>
          <a:p>
            <a:pPr marL="0" marR="0" lvl="0" indent="0" algn="ctr" defTabSz="914400" rtl="0" eaLnBrk="1" fontAlgn="auto" latinLnBrk="0" hangingPunct="1">
              <a:lnSpc>
                <a:spcPct val="90000"/>
              </a:lnSpc>
              <a:spcAft>
                <a:spcPts val="0"/>
              </a:spcAft>
              <a:buClrTx/>
              <a:buSzTx/>
              <a:buFont typeface="Arial" panose="020B0604020202020204" pitchFamily="34" charset="0"/>
              <a:buNone/>
              <a:tabLst/>
              <a:defRPr/>
            </a:pPr>
            <a:r>
              <a:rPr kumimoji="0" lang="en-US" sz="6000" b="0" i="0" u="none" strike="noStrike" kern="1200" cap="none" spc="0" normalizeH="0" baseline="0" noProof="0" dirty="0">
                <a:ln>
                  <a:noFill/>
                </a:ln>
                <a:solidFill>
                  <a:schemeClr val="accent2">
                    <a:lumMod val="75000"/>
                  </a:schemeClr>
                </a:solidFill>
                <a:effectLst/>
                <a:uLnTx/>
                <a:uFillTx/>
                <a:latin typeface="Aharoni" panose="02010803020104030203" pitchFamily="2" charset="-79"/>
                <a:ea typeface="+mn-ea"/>
                <a:cs typeface="Aharoni" panose="02010803020104030203" pitchFamily="2" charset="-79"/>
              </a:rPr>
              <a:t>FOR YOUR TIME</a:t>
            </a:r>
            <a:r>
              <a:rPr kumimoji="0" lang="en-US" sz="7200" b="0" i="0" u="none" strike="noStrike" kern="1200" cap="none" spc="0" normalizeH="0" baseline="0" noProof="0" dirty="0">
                <a:ln>
                  <a:noFill/>
                </a:ln>
                <a:solidFill>
                  <a:schemeClr val="accent2">
                    <a:lumMod val="75000"/>
                  </a:schemeClr>
                </a:solidFill>
                <a:effectLst/>
                <a:uLnTx/>
                <a:uFillTx/>
                <a:latin typeface="Aharoni" panose="02010803020104030203" pitchFamily="2" charset="-79"/>
                <a:ea typeface="+mn-ea"/>
                <a:cs typeface="Aharoni" panose="02010803020104030203" pitchFamily="2" charset="-79"/>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u="sng" dirty="0">
                <a:latin typeface="Trebuchet MS" panose="020B0603020202020204" pitchFamily="34" charset="0"/>
                <a:cs typeface="Aharoni" panose="02010803020104030203" pitchFamily="2" charset="-79"/>
                <a:hlinkClick r:id="rId3">
                  <a:extLst>
                    <a:ext uri="{A12FA001-AC4F-418D-AE19-62706E023703}">
                      <ahyp:hlinkClr xmlns:ahyp="http://schemas.microsoft.com/office/drawing/2018/hyperlinkcolor" val="tx"/>
                    </a:ext>
                  </a:extLst>
                </a:hlinkClick>
              </a:rPr>
              <a:t>Question or Comments?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latin typeface="Aharoni" panose="02010803020104030203" pitchFamily="2" charset="-79"/>
                <a:cs typeface="Aharoni" panose="02010803020104030203" pitchFamily="2" charset="-79"/>
                <a:hlinkClick r:id="rId3">
                  <a:extLst>
                    <a:ext uri="{A12FA001-AC4F-418D-AE19-62706E023703}">
                      <ahyp:hlinkClr xmlns:ahyp="http://schemas.microsoft.com/office/drawing/2018/hyperlinkcolor" val="tx"/>
                    </a:ext>
                  </a:extLst>
                </a:hlinkClick>
              </a:rPr>
              <a:t>Email: prem@prem5.com</a:t>
            </a:r>
            <a:endParaRPr lang="en-US" sz="2400" dirty="0">
              <a:latin typeface="Aharoni" panose="02010803020104030203" pitchFamily="2" charset="-79"/>
              <a:cs typeface="Aharoni" panose="02010803020104030203" pitchFamily="2" charset="-79"/>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dirty="0">
                <a:latin typeface="Aharoni" panose="02010803020104030203" pitchFamily="2" charset="-79"/>
                <a:cs typeface="Aharoni" panose="02010803020104030203" pitchFamily="2" charset="-79"/>
              </a:rPr>
              <a:t>linkedin.com/in/prem-ananda/ </a:t>
            </a:r>
            <a:endParaRPr kumimoji="0" lang="en-US" sz="2400" b="0" i="0" u="none" strike="noStrike" kern="1200" cap="none" spc="0" normalizeH="0" baseline="0" noProof="0" dirty="0">
              <a:ln>
                <a:noFill/>
              </a:ln>
              <a:effectLst/>
              <a:uLnTx/>
              <a:uFillTx/>
              <a:latin typeface="Aharoni" panose="02010803020104030203" pitchFamily="2" charset="-79"/>
              <a:ea typeface="+mn-ea"/>
              <a:cs typeface="Aharoni" panose="02010803020104030203" pitchFamily="2" charset="-79"/>
            </a:endParaRPr>
          </a:p>
        </p:txBody>
      </p:sp>
      <p:pic>
        <p:nvPicPr>
          <p:cNvPr id="9" name="Picture 8">
            <a:extLst>
              <a:ext uri="{FF2B5EF4-FFF2-40B4-BE49-F238E27FC236}">
                <a16:creationId xmlns:a16="http://schemas.microsoft.com/office/drawing/2014/main" id="{0E34ED26-8991-4341-9EC4-221ED5F5B2EE}"/>
              </a:ext>
            </a:extLst>
          </p:cNvPr>
          <p:cNvPicPr>
            <a:picLocks noChangeAspect="1"/>
          </p:cNvPicPr>
          <p:nvPr/>
        </p:nvPicPr>
        <p:blipFill>
          <a:blip r:embed="rId4"/>
          <a:srcRect/>
          <a:stretch/>
        </p:blipFill>
        <p:spPr>
          <a:xfrm>
            <a:off x="8425094" y="611467"/>
            <a:ext cx="3129145" cy="3129145"/>
          </a:xfrm>
          <a:prstGeom prst="rect">
            <a:avLst/>
          </a:prstGeom>
          <a:effectLst>
            <a:outerShdw blurRad="50800" dist="38100" dir="2700000" algn="tl" rotWithShape="0">
              <a:schemeClr val="tx1"/>
            </a:outerShdw>
          </a:effectLst>
        </p:spPr>
      </p:pic>
      <p:sp>
        <p:nvSpPr>
          <p:cNvPr id="10" name="TextBox 9">
            <a:extLst>
              <a:ext uri="{FF2B5EF4-FFF2-40B4-BE49-F238E27FC236}">
                <a16:creationId xmlns:a16="http://schemas.microsoft.com/office/drawing/2014/main" id="{C25A3042-5922-482B-9B19-5C1ADAC765C7}"/>
              </a:ext>
            </a:extLst>
          </p:cNvPr>
          <p:cNvSpPr txBox="1"/>
          <p:nvPr/>
        </p:nvSpPr>
        <p:spPr>
          <a:xfrm>
            <a:off x="8735407" y="3740612"/>
            <a:ext cx="2709241"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YOUNGER: GITHUB</a:t>
            </a:r>
          </a:p>
        </p:txBody>
      </p:sp>
    </p:spTree>
    <p:extLst>
      <p:ext uri="{BB962C8B-B14F-4D97-AF65-F5344CB8AC3E}">
        <p14:creationId xmlns:p14="http://schemas.microsoft.com/office/powerpoint/2010/main" val="1634841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71449" y="145914"/>
            <a:ext cx="6503485" cy="1116263"/>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References 1/2</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06589" y="1262177"/>
            <a:ext cx="11260310" cy="4878333"/>
          </a:xfrm>
          <a:effectLst/>
        </p:spPr>
        <p:txBody>
          <a:bodyPr>
            <a:noAutofit/>
          </a:bodyPr>
          <a:lstStyle/>
          <a:p>
            <a:pPr marL="342900" indent="-342900" algn="l" rtl="0" fontAlgn="base">
              <a:spcBef>
                <a:spcPts val="1200"/>
              </a:spcBef>
              <a:spcAft>
                <a:spcPts val="0"/>
              </a:spcAft>
              <a:buFont typeface="+mj-lt"/>
              <a:buAutoNum type="arabicPeriod"/>
            </a:pPr>
            <a:r>
              <a:rPr lang="en-US" sz="1700" b="0" i="0" u="none" strike="noStrike" dirty="0" err="1">
                <a:effectLst/>
                <a:latin typeface="+mj-lt"/>
                <a:cs typeface="Arial" panose="020B0604020202020204" pitchFamily="34" charset="0"/>
              </a:rPr>
              <a:t>Rothe</a:t>
            </a:r>
            <a:r>
              <a:rPr lang="en-US" sz="1700" b="0" i="0" u="none" strike="noStrike" dirty="0">
                <a:effectLst/>
                <a:latin typeface="+mj-lt"/>
                <a:cs typeface="Arial" panose="020B0604020202020204" pitchFamily="34" charset="0"/>
              </a:rPr>
              <a:t>, R., Timofte R., Van Gool, L. (2015). </a:t>
            </a:r>
            <a:r>
              <a:rPr lang="en-US" sz="1700" b="0" i="1" u="none" strike="noStrike" dirty="0">
                <a:effectLst/>
                <a:latin typeface="+mj-lt"/>
                <a:cs typeface="Arial" panose="020B0604020202020204" pitchFamily="34" charset="0"/>
              </a:rPr>
              <a:t>IMDB-WIKI – 500k+ Face Images with Age and Gender Labels.</a:t>
            </a:r>
            <a:r>
              <a:rPr lang="en-US" sz="1700" b="0" i="0" u="none" strike="noStrike" dirty="0">
                <a:effectLst/>
                <a:latin typeface="+mj-lt"/>
                <a:cs typeface="Arial" panose="020B0604020202020204" pitchFamily="34" charset="0"/>
              </a:rPr>
              <a:t> Retrieved on May 10, 2021, from </a:t>
            </a:r>
            <a:r>
              <a:rPr lang="en-US" sz="1700" b="0" i="0" u="sng" strike="noStrike" dirty="0">
                <a:effectLst/>
                <a:latin typeface="+mj-lt"/>
                <a:cs typeface="Arial" panose="020B0604020202020204" pitchFamily="34" charset="0"/>
                <a:hlinkClick r:id="rId3">
                  <a:extLst>
                    <a:ext uri="{A12FA001-AC4F-418D-AE19-62706E023703}">
                      <ahyp:hlinkClr xmlns:ahyp="http://schemas.microsoft.com/office/drawing/2018/hyperlinkcolor" val="tx"/>
                    </a:ext>
                  </a:extLst>
                </a:hlinkClick>
              </a:rPr>
              <a:t>https://data.vision.ee.ethz.ch/cvl/rrothe/imdb-wiki/</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err="1">
                <a:effectLst/>
                <a:latin typeface="+mj-lt"/>
                <a:cs typeface="Arial" panose="020B0604020202020204" pitchFamily="34" charset="0"/>
              </a:rPr>
              <a:t>Rothe</a:t>
            </a:r>
            <a:r>
              <a:rPr lang="en-US" sz="1700" b="0" i="0" u="none" strike="noStrike" dirty="0">
                <a:effectLst/>
                <a:latin typeface="+mj-lt"/>
                <a:cs typeface="Arial" panose="020B0604020202020204" pitchFamily="34" charset="0"/>
              </a:rPr>
              <a:t>, R., Timofte, R., Van Gool, L. (2016). </a:t>
            </a:r>
            <a:r>
              <a:rPr lang="en-US" sz="1700" b="0" i="1" u="none" strike="noStrike" dirty="0">
                <a:effectLst/>
                <a:latin typeface="+mj-lt"/>
                <a:cs typeface="Arial" panose="020B0604020202020204" pitchFamily="34" charset="0"/>
              </a:rPr>
              <a:t>Deep expectation of real and apparent age from a single image without facial landmarks. </a:t>
            </a:r>
            <a:r>
              <a:rPr lang="en-US" sz="1700" b="0" i="0" u="none" strike="noStrike" dirty="0">
                <a:effectLst/>
                <a:latin typeface="+mj-lt"/>
                <a:cs typeface="Arial" panose="020B0604020202020204" pitchFamily="34" charset="0"/>
              </a:rPr>
              <a:t>Retrieved on May 10, 2021, from </a:t>
            </a:r>
            <a:r>
              <a:rPr lang="en-US" sz="1700" b="0" i="0" u="sng" strike="noStrike" dirty="0">
                <a:effectLst/>
                <a:latin typeface="+mj-lt"/>
                <a:cs typeface="Arial" panose="020B0604020202020204" pitchFamily="34" charset="0"/>
                <a:hlinkClick r:id="rId4">
                  <a:extLst>
                    <a:ext uri="{A12FA001-AC4F-418D-AE19-62706E023703}">
                      <ahyp:hlinkClr xmlns:ahyp="http://schemas.microsoft.com/office/drawing/2018/hyperlinkcolor" val="tx"/>
                    </a:ext>
                  </a:extLst>
                </a:hlinkClick>
              </a:rPr>
              <a:t>https://data.vision.ee.ethz.ch/cvl/publications/papers/articles/eth_biwi_01299.pdf</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err="1">
                <a:effectLst/>
                <a:latin typeface="+mj-lt"/>
                <a:cs typeface="Arial" panose="020B0604020202020204" pitchFamily="34" charset="0"/>
              </a:rPr>
              <a:t>Parkhi</a:t>
            </a:r>
            <a:r>
              <a:rPr lang="en-US" sz="1700" b="0" i="0" u="none" strike="noStrike" dirty="0">
                <a:effectLst/>
                <a:latin typeface="+mj-lt"/>
                <a:cs typeface="Arial" panose="020B0604020202020204" pitchFamily="34" charset="0"/>
              </a:rPr>
              <a:t>, O., </a:t>
            </a:r>
            <a:r>
              <a:rPr lang="en-US" sz="1700" b="0" i="0" u="none" strike="noStrike" dirty="0" err="1">
                <a:effectLst/>
                <a:latin typeface="+mj-lt"/>
                <a:cs typeface="Arial" panose="020B0604020202020204" pitchFamily="34" charset="0"/>
              </a:rPr>
              <a:t>Vedaldi</a:t>
            </a:r>
            <a:r>
              <a:rPr lang="en-US" sz="1700" b="0" i="0" u="none" strike="noStrike" dirty="0">
                <a:effectLst/>
                <a:latin typeface="+mj-lt"/>
                <a:cs typeface="Arial" panose="020B0604020202020204" pitchFamily="34" charset="0"/>
              </a:rPr>
              <a:t>, A., Zisserman, A. (n.d.). </a:t>
            </a:r>
            <a:r>
              <a:rPr lang="en-US" sz="1700" b="0" i="1" u="none" strike="noStrike" dirty="0">
                <a:effectLst/>
                <a:latin typeface="+mj-lt"/>
                <a:cs typeface="Arial" panose="020B0604020202020204" pitchFamily="34" charset="0"/>
              </a:rPr>
              <a:t>VGG Face Descriptor</a:t>
            </a:r>
            <a:r>
              <a:rPr lang="en-US" sz="1700" b="0" i="0" u="none" strike="noStrike" dirty="0">
                <a:effectLst/>
                <a:latin typeface="+mj-lt"/>
                <a:cs typeface="Arial" panose="020B0604020202020204" pitchFamily="34" charset="0"/>
              </a:rPr>
              <a:t>. Retrieved on May 10, 2021, from </a:t>
            </a:r>
            <a:r>
              <a:rPr lang="en-US" sz="1700" b="0" i="0" u="sng"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https://www.robots.ox.ac.uk/~vgg/software/vgg_face/</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err="1">
                <a:effectLst/>
                <a:latin typeface="+mj-lt"/>
                <a:cs typeface="Arial" panose="020B0604020202020204" pitchFamily="34" charset="0"/>
              </a:rPr>
              <a:t>Krizhevsky</a:t>
            </a:r>
            <a:r>
              <a:rPr lang="en-US" sz="1700" b="0" i="0" u="none" strike="noStrike" dirty="0">
                <a:effectLst/>
                <a:latin typeface="+mj-lt"/>
                <a:cs typeface="Arial" panose="020B0604020202020204" pitchFamily="34" charset="0"/>
              </a:rPr>
              <a:t>, A., </a:t>
            </a:r>
            <a:r>
              <a:rPr lang="en-US" sz="1700" b="0" i="0" u="none" strike="noStrike" dirty="0" err="1">
                <a:effectLst/>
                <a:latin typeface="+mj-lt"/>
                <a:cs typeface="Arial" panose="020B0604020202020204" pitchFamily="34" charset="0"/>
              </a:rPr>
              <a:t>Sutskever</a:t>
            </a:r>
            <a:r>
              <a:rPr lang="en-US" sz="1700" b="0" i="0" u="none" strike="noStrike" dirty="0">
                <a:effectLst/>
                <a:latin typeface="+mj-lt"/>
                <a:cs typeface="Arial" panose="020B0604020202020204" pitchFamily="34" charset="0"/>
              </a:rPr>
              <a:t>, I., and Hinton, G.E. (2012) </a:t>
            </a:r>
            <a:r>
              <a:rPr lang="en-US" sz="1700" b="0" i="1" u="none" strike="noStrike" dirty="0">
                <a:effectLst/>
                <a:latin typeface="+mj-lt"/>
                <a:cs typeface="Arial" panose="020B0604020202020204" pitchFamily="34" charset="0"/>
              </a:rPr>
              <a:t>ImageNet Classification with Deep Convolutional Neural Networks</a:t>
            </a:r>
            <a:r>
              <a:rPr lang="en-US" sz="1700" b="0" i="0" u="none" strike="noStrike" dirty="0">
                <a:effectLst/>
                <a:latin typeface="+mj-lt"/>
                <a:cs typeface="Arial" panose="020B0604020202020204" pitchFamily="34" charset="0"/>
              </a:rPr>
              <a:t>. In NIPS, pages 1106–1114, 2012. </a:t>
            </a:r>
          </a:p>
          <a:p>
            <a:pPr marL="342900" indent="-342900" algn="l" rtl="0" fontAlgn="base">
              <a:spcBef>
                <a:spcPts val="0"/>
              </a:spcBef>
              <a:spcAft>
                <a:spcPts val="0"/>
              </a:spcAft>
              <a:buFont typeface="+mj-lt"/>
              <a:buAutoNum type="arabicPeriod"/>
            </a:pPr>
            <a:r>
              <a:rPr lang="en-US" sz="1700" b="0" i="0" u="none" strike="noStrike" dirty="0" err="1">
                <a:effectLst/>
                <a:latin typeface="+mj-lt"/>
                <a:cs typeface="Arial" panose="020B0604020202020204" pitchFamily="34" charset="0"/>
              </a:rPr>
              <a:t>LeCun</a:t>
            </a:r>
            <a:r>
              <a:rPr lang="en-US" sz="1700" b="0" i="0" u="none" strike="noStrike" dirty="0">
                <a:effectLst/>
                <a:latin typeface="+mj-lt"/>
                <a:cs typeface="Arial" panose="020B0604020202020204" pitchFamily="34" charset="0"/>
              </a:rPr>
              <a:t>, Y., </a:t>
            </a:r>
            <a:r>
              <a:rPr lang="en-US" sz="1700" b="0" i="0" u="none" strike="noStrike" dirty="0" err="1">
                <a:effectLst/>
                <a:latin typeface="+mj-lt"/>
                <a:cs typeface="Arial" panose="020B0604020202020204" pitchFamily="34" charset="0"/>
              </a:rPr>
              <a:t>Boser</a:t>
            </a:r>
            <a:r>
              <a:rPr lang="en-US" sz="1700" b="0" i="0" u="none" strike="noStrike" dirty="0">
                <a:effectLst/>
                <a:latin typeface="+mj-lt"/>
                <a:cs typeface="Arial" panose="020B0604020202020204" pitchFamily="34" charset="0"/>
              </a:rPr>
              <a:t>, B., </a:t>
            </a:r>
            <a:r>
              <a:rPr lang="en-US" sz="1700" b="0" i="0" u="none" strike="noStrike" dirty="0" err="1">
                <a:effectLst/>
                <a:latin typeface="+mj-lt"/>
                <a:cs typeface="Arial" panose="020B0604020202020204" pitchFamily="34" charset="0"/>
              </a:rPr>
              <a:t>Denker</a:t>
            </a:r>
            <a:r>
              <a:rPr lang="en-US" sz="1700" b="0" i="0" u="none" strike="noStrike" dirty="0">
                <a:effectLst/>
                <a:latin typeface="+mj-lt"/>
                <a:cs typeface="Arial" panose="020B0604020202020204" pitchFamily="34" charset="0"/>
              </a:rPr>
              <a:t>, J.S., Henderson, D., Howard, R.E., Hubbard, W., and </a:t>
            </a:r>
            <a:r>
              <a:rPr lang="en-US" sz="1700" b="0" i="0" u="none" strike="noStrike" dirty="0" err="1">
                <a:effectLst/>
                <a:latin typeface="+mj-lt"/>
                <a:cs typeface="Arial" panose="020B0604020202020204" pitchFamily="34" charset="0"/>
              </a:rPr>
              <a:t>Jackel</a:t>
            </a:r>
            <a:r>
              <a:rPr lang="en-US" sz="1700" b="0" i="0" u="none" strike="noStrike" dirty="0">
                <a:effectLst/>
                <a:latin typeface="+mj-lt"/>
                <a:cs typeface="Arial" panose="020B0604020202020204" pitchFamily="34" charset="0"/>
              </a:rPr>
              <a:t>, L.D. (1989). </a:t>
            </a:r>
            <a:r>
              <a:rPr lang="en-US" sz="1700" b="0" i="1" u="none" strike="noStrike" dirty="0">
                <a:effectLst/>
                <a:latin typeface="+mj-lt"/>
                <a:cs typeface="Arial" panose="020B0604020202020204" pitchFamily="34" charset="0"/>
              </a:rPr>
              <a:t>Backpropagation Applied to Handwritten Zip Code Recognition</a:t>
            </a:r>
            <a:r>
              <a:rPr lang="en-US" sz="1700" b="0" i="0" u="none" strike="noStrike" dirty="0">
                <a:effectLst/>
                <a:latin typeface="+mj-lt"/>
                <a:cs typeface="Arial" panose="020B0604020202020204" pitchFamily="34" charset="0"/>
              </a:rPr>
              <a:t>. In </a:t>
            </a:r>
            <a:r>
              <a:rPr lang="en-US" sz="1700" b="0" i="1" u="none" strike="noStrike" dirty="0">
                <a:effectLst/>
                <a:latin typeface="+mj-lt"/>
                <a:cs typeface="Arial" panose="020B0604020202020204" pitchFamily="34" charset="0"/>
              </a:rPr>
              <a:t>Neural Computation</a:t>
            </a:r>
            <a:r>
              <a:rPr lang="en-US" sz="1700" b="0" i="0" u="none" strike="noStrike" dirty="0">
                <a:effectLst/>
                <a:latin typeface="+mj-lt"/>
                <a:cs typeface="Arial" panose="020B0604020202020204" pitchFamily="34" charset="0"/>
              </a:rPr>
              <a:t>, vol. 1, no. 4, pp. 541–551.</a:t>
            </a:r>
          </a:p>
          <a:p>
            <a:pPr marL="342900" indent="-342900" algn="l" rtl="0" fontAlgn="base">
              <a:spcBef>
                <a:spcPts val="0"/>
              </a:spcBef>
              <a:spcAft>
                <a:spcPts val="0"/>
              </a:spcAft>
              <a:buFont typeface="+mj-lt"/>
              <a:buAutoNum type="arabicPeriod"/>
            </a:pPr>
            <a:r>
              <a:rPr lang="en-US" sz="1700" b="0" i="0" u="none" strike="noStrike" dirty="0">
                <a:effectLst/>
                <a:latin typeface="+mj-lt"/>
                <a:cs typeface="Arial" panose="020B0604020202020204" pitchFamily="34" charset="0"/>
              </a:rPr>
              <a:t>Mathias, M., </a:t>
            </a:r>
            <a:r>
              <a:rPr lang="en-US" sz="1700" b="0" i="0" u="none" strike="noStrike" dirty="0" err="1">
                <a:effectLst/>
                <a:latin typeface="+mj-lt"/>
                <a:cs typeface="Arial" panose="020B0604020202020204" pitchFamily="34" charset="0"/>
              </a:rPr>
              <a:t>Benenson</a:t>
            </a:r>
            <a:r>
              <a:rPr lang="en-US" sz="1700" b="0" i="0" u="none" strike="noStrike" dirty="0">
                <a:effectLst/>
                <a:latin typeface="+mj-lt"/>
                <a:cs typeface="Arial" panose="020B0604020202020204" pitchFamily="34" charset="0"/>
              </a:rPr>
              <a:t>, R., </a:t>
            </a:r>
            <a:r>
              <a:rPr lang="en-US" sz="1700" b="0" i="0" u="none" strike="noStrike" dirty="0" err="1">
                <a:effectLst/>
                <a:latin typeface="+mj-lt"/>
                <a:cs typeface="Arial" panose="020B0604020202020204" pitchFamily="34" charset="0"/>
              </a:rPr>
              <a:t>Pedersoli</a:t>
            </a:r>
            <a:r>
              <a:rPr lang="en-US" sz="1700" b="0" i="0" u="none" strike="noStrike" dirty="0">
                <a:effectLst/>
                <a:latin typeface="+mj-lt"/>
                <a:cs typeface="Arial" panose="020B0604020202020204" pitchFamily="34" charset="0"/>
              </a:rPr>
              <a:t>, M., and Van Gool, L. (2014). </a:t>
            </a:r>
            <a:r>
              <a:rPr lang="en-US" sz="1700" b="0" i="1" u="none" strike="noStrike" dirty="0">
                <a:effectLst/>
                <a:latin typeface="+mj-lt"/>
                <a:cs typeface="Arial" panose="020B0604020202020204" pitchFamily="34" charset="0"/>
              </a:rPr>
              <a:t>Face Detection without Bells and Whistles</a:t>
            </a:r>
            <a:r>
              <a:rPr lang="en-US" sz="1700" b="0" i="0" u="none" strike="noStrike" dirty="0">
                <a:effectLst/>
                <a:latin typeface="+mj-lt"/>
                <a:cs typeface="Arial" panose="020B0604020202020204" pitchFamily="34" charset="0"/>
              </a:rPr>
              <a:t>. In Proc. ECCV. Retrieved on May 10, 2021, from </a:t>
            </a:r>
            <a:r>
              <a:rPr lang="en-US" sz="1700" b="0" i="0" u="none"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https://link.springer.com/content/pdf/10.1007%2F978-3-319-10593-2_47.pdf</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err="1">
                <a:effectLst/>
                <a:latin typeface="+mj-lt"/>
                <a:cs typeface="Arial" panose="020B0604020202020204" pitchFamily="34" charset="0"/>
              </a:rPr>
              <a:t>Serengil</a:t>
            </a:r>
            <a:r>
              <a:rPr lang="en-US" sz="1700" b="0" i="0" u="none" strike="noStrike" dirty="0">
                <a:effectLst/>
                <a:latin typeface="+mj-lt"/>
                <a:cs typeface="Arial" panose="020B0604020202020204" pitchFamily="34" charset="0"/>
              </a:rPr>
              <a:t>, S. (2019). </a:t>
            </a:r>
            <a:r>
              <a:rPr lang="en-US" sz="1700" b="0" i="1" u="none" strike="noStrike" dirty="0">
                <a:effectLst/>
                <a:latin typeface="+mj-lt"/>
                <a:cs typeface="Arial" panose="020B0604020202020204" pitchFamily="34" charset="0"/>
              </a:rPr>
              <a:t>Apparent Age and Gender Prediction in </a:t>
            </a:r>
            <a:r>
              <a:rPr lang="en-US" sz="1700" b="0" i="1" u="none" strike="noStrike" dirty="0" err="1">
                <a:effectLst/>
                <a:latin typeface="+mj-lt"/>
                <a:cs typeface="Arial" panose="020B0604020202020204" pitchFamily="34" charset="0"/>
              </a:rPr>
              <a:t>Keras</a:t>
            </a:r>
            <a:r>
              <a:rPr lang="en-US" sz="1700" b="0" i="0" u="none" strike="noStrike" dirty="0">
                <a:effectLst/>
                <a:latin typeface="+mj-lt"/>
                <a:cs typeface="Arial" panose="020B0604020202020204" pitchFamily="34" charset="0"/>
              </a:rPr>
              <a:t>. Retrieved on May 10, 2021, from </a:t>
            </a:r>
            <a:r>
              <a:rPr lang="en-US" sz="1700" b="0" i="0" u="sng"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https://sefiks.com/2019/02/13/apparent-age-and-gender-prediction-in-keras/</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a:effectLst/>
                <a:latin typeface="+mj-lt"/>
                <a:cs typeface="Arial" panose="020B0604020202020204" pitchFamily="34" charset="0"/>
              </a:rPr>
              <a:t>Abadi, M., et al. 2016. </a:t>
            </a:r>
            <a:r>
              <a:rPr lang="en-US" sz="1700" b="0" i="1" u="none" strike="noStrike" dirty="0">
                <a:effectLst/>
                <a:latin typeface="+mj-lt"/>
                <a:cs typeface="Arial" panose="020B0604020202020204" pitchFamily="34" charset="0"/>
              </a:rPr>
              <a:t>TensorFlow: A System for Large-Scale Machine Learning. </a:t>
            </a:r>
            <a:r>
              <a:rPr lang="en-US" sz="1700" b="0" i="0" u="none" strike="noStrike" dirty="0">
                <a:effectLst/>
                <a:latin typeface="+mj-lt"/>
                <a:cs typeface="Arial" panose="020B0604020202020204" pitchFamily="34" charset="0"/>
              </a:rPr>
              <a:t>In 12th USENIX Symposium on Operating Systems Design and Implementation (OSDI’16), pp. 265–283. Retrieved on May 10, 2021, from </a:t>
            </a:r>
            <a:r>
              <a:rPr lang="en-US" sz="1700" b="0" i="0" u="sng"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https://www.usenix.org/system/files/conference/osdi16/osdi16-abadi.pdf</a:t>
            </a:r>
            <a:r>
              <a:rPr lang="en-US" sz="1700" b="0" i="0" u="sng" strike="noStrike" dirty="0">
                <a:effectLst/>
                <a:latin typeface="+mj-lt"/>
                <a:cs typeface="Arial" panose="020B0604020202020204" pitchFamily="34" charset="0"/>
              </a:rPr>
              <a:t>.</a:t>
            </a:r>
            <a:endParaRPr lang="en-US" sz="1700" b="0" i="0" u="none" strike="noStrike" dirty="0">
              <a:effectLst/>
              <a:latin typeface="+mj-lt"/>
              <a:cs typeface="Arial" panose="020B0604020202020204" pitchFamily="34" charset="0"/>
            </a:endParaRPr>
          </a:p>
          <a:p>
            <a:pPr marL="342900" indent="-342900" algn="l" rtl="0" fontAlgn="base">
              <a:spcBef>
                <a:spcPts val="0"/>
              </a:spcBef>
              <a:spcAft>
                <a:spcPts val="0"/>
              </a:spcAft>
              <a:buFont typeface="+mj-lt"/>
              <a:buAutoNum type="arabicPeriod"/>
            </a:pPr>
            <a:r>
              <a:rPr lang="en-US" sz="1700" b="0" i="0" u="none" strike="noStrike" dirty="0">
                <a:effectLst/>
                <a:latin typeface="+mj-lt"/>
                <a:cs typeface="Arial" panose="020B0604020202020204" pitchFamily="34" charset="0"/>
              </a:rPr>
              <a:t>Chollet, F., &amp; others. (2015).</a:t>
            </a:r>
            <a:r>
              <a:rPr lang="en-US" sz="1700" b="0" i="1" u="none" strike="noStrike" dirty="0">
                <a:effectLst/>
                <a:latin typeface="+mj-lt"/>
                <a:cs typeface="Arial" panose="020B0604020202020204" pitchFamily="34" charset="0"/>
              </a:rPr>
              <a:t> </a:t>
            </a:r>
            <a:r>
              <a:rPr lang="en-US" sz="1700" b="0" i="1" u="none" strike="noStrike" dirty="0" err="1">
                <a:effectLst/>
                <a:latin typeface="+mj-lt"/>
                <a:cs typeface="Arial" panose="020B0604020202020204" pitchFamily="34" charset="0"/>
              </a:rPr>
              <a:t>Keras</a:t>
            </a:r>
            <a:r>
              <a:rPr lang="en-US" sz="1700" b="0" i="0" u="none" strike="noStrike" dirty="0">
                <a:effectLst/>
                <a:latin typeface="+mj-lt"/>
                <a:cs typeface="Arial" panose="020B0604020202020204" pitchFamily="34" charset="0"/>
              </a:rPr>
              <a:t>. GitHub. Retrieved on May 10, 2021, from </a:t>
            </a:r>
            <a:r>
              <a:rPr lang="en-US" sz="1700" b="0" i="0" u="sng"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https://github.com/fchollet/keras</a:t>
            </a:r>
            <a:r>
              <a:rPr lang="en-US" sz="1700" b="0" i="0" u="none" strike="noStrike" dirty="0">
                <a:effectLst/>
                <a:latin typeface="+mj-lt"/>
                <a:cs typeface="Arial" panose="020B0604020202020204" pitchFamily="34" charset="0"/>
              </a:rPr>
              <a:t>.</a:t>
            </a:r>
          </a:p>
          <a:p>
            <a:pPr marL="342900" indent="-342900" algn="l" rtl="0" fontAlgn="base">
              <a:spcBef>
                <a:spcPts val="0"/>
              </a:spcBef>
              <a:spcAft>
                <a:spcPts val="0"/>
              </a:spcAft>
              <a:buFont typeface="+mj-lt"/>
              <a:buAutoNum type="arabicPeriod"/>
            </a:pPr>
            <a:r>
              <a:rPr lang="en-US" sz="1700" b="0" i="0" u="none" strike="noStrike" dirty="0">
                <a:effectLst/>
                <a:latin typeface="+mj-lt"/>
                <a:cs typeface="Arial" panose="020B0604020202020204" pitchFamily="34" charset="0"/>
              </a:rPr>
              <a:t>Van Rossum, G. and Drake Jr, F. L. (1995). </a:t>
            </a:r>
            <a:r>
              <a:rPr lang="en-US" sz="1700" b="0" i="1" u="none" strike="noStrike" dirty="0">
                <a:effectLst/>
                <a:latin typeface="+mj-lt"/>
                <a:cs typeface="Arial" panose="020B0604020202020204" pitchFamily="34" charset="0"/>
              </a:rPr>
              <a:t>Python Reference Manual</a:t>
            </a:r>
            <a:r>
              <a:rPr lang="en-US" sz="1700" b="0" i="0" u="none" strike="noStrike" dirty="0">
                <a:effectLst/>
                <a:latin typeface="+mj-lt"/>
                <a:cs typeface="Arial" panose="020B0604020202020204" pitchFamily="34" charset="0"/>
              </a:rPr>
              <a:t>. Centrum </a:t>
            </a:r>
            <a:r>
              <a:rPr lang="en-US" sz="1700" b="0" i="0" u="none" strike="noStrike" dirty="0" err="1">
                <a:effectLst/>
                <a:latin typeface="+mj-lt"/>
                <a:cs typeface="Arial" panose="020B0604020202020204" pitchFamily="34" charset="0"/>
              </a:rPr>
              <a:t>voor</a:t>
            </a:r>
            <a:r>
              <a:rPr lang="en-US" sz="1700" b="0" i="0" u="none" strike="noStrike" dirty="0">
                <a:effectLst/>
                <a:latin typeface="+mj-lt"/>
                <a:cs typeface="Arial" panose="020B0604020202020204" pitchFamily="34" charset="0"/>
              </a:rPr>
              <a:t> </a:t>
            </a:r>
            <a:r>
              <a:rPr lang="en-US" sz="1700" b="0" i="0" u="none" strike="noStrike" dirty="0" err="1">
                <a:effectLst/>
                <a:latin typeface="+mj-lt"/>
                <a:cs typeface="Arial" panose="020B0604020202020204" pitchFamily="34" charset="0"/>
              </a:rPr>
              <a:t>Wiskunde</a:t>
            </a:r>
            <a:r>
              <a:rPr lang="en-US" sz="1700" b="0" i="0" u="none" strike="noStrike" dirty="0">
                <a:effectLst/>
                <a:latin typeface="+mj-lt"/>
                <a:cs typeface="Arial" panose="020B0604020202020204" pitchFamily="34" charset="0"/>
              </a:rPr>
              <a:t> </a:t>
            </a:r>
            <a:r>
              <a:rPr lang="en-US" sz="1700" b="0" i="0" u="none" strike="noStrike" dirty="0" err="1">
                <a:effectLst/>
                <a:latin typeface="+mj-lt"/>
                <a:cs typeface="Arial" panose="020B0604020202020204" pitchFamily="34" charset="0"/>
              </a:rPr>
              <a:t>en</a:t>
            </a:r>
            <a:r>
              <a:rPr lang="en-US" sz="1700" b="0" i="0" u="none" strike="noStrike" dirty="0">
                <a:effectLst/>
                <a:latin typeface="+mj-lt"/>
                <a:cs typeface="Arial" panose="020B0604020202020204" pitchFamily="34" charset="0"/>
              </a:rPr>
              <a:t> Informatica Amsterdam.</a:t>
            </a:r>
          </a:p>
        </p:txBody>
      </p:sp>
      <p:sp>
        <p:nvSpPr>
          <p:cNvPr id="6" name="TextBox 5">
            <a:extLst>
              <a:ext uri="{FF2B5EF4-FFF2-40B4-BE49-F238E27FC236}">
                <a16:creationId xmlns:a16="http://schemas.microsoft.com/office/drawing/2014/main" id="{735EFCF1-9C18-42DA-8028-5E9944CB3297}"/>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1598297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59806" y="1166325"/>
            <a:ext cx="11382428" cy="4916076"/>
          </a:xfrm>
          <a:effectLst/>
        </p:spPr>
        <p:txBody>
          <a:bodyPr>
            <a:noAutofit/>
          </a:bodyPr>
          <a:lstStyle/>
          <a:p>
            <a:pPr marL="342900" indent="-342900" algn="l" rtl="0" fontAlgn="base">
              <a:spcBef>
                <a:spcPts val="0"/>
              </a:spcBef>
              <a:spcAft>
                <a:spcPts val="0"/>
              </a:spcAft>
              <a:buFont typeface="+mj-lt"/>
              <a:buAutoNum type="arabicPeriod" startAt="11"/>
            </a:pPr>
            <a:r>
              <a:rPr lang="en-US" sz="1600" b="0" i="0" u="none" strike="noStrike" dirty="0">
                <a:effectLst/>
                <a:latin typeface="+mj-lt"/>
              </a:rPr>
              <a:t>McKinney, W.. (2010). </a:t>
            </a:r>
            <a:r>
              <a:rPr lang="en-US" sz="1600" b="0" i="1" u="none" strike="noStrike" dirty="0">
                <a:effectLst/>
                <a:latin typeface="+mj-lt"/>
              </a:rPr>
              <a:t>Data Structures for Statistical Computing in Python</a:t>
            </a:r>
            <a:r>
              <a:rPr lang="en-US" sz="1600" b="0" i="0" u="none" strike="noStrike" dirty="0">
                <a:effectLst/>
                <a:latin typeface="+mj-lt"/>
              </a:rPr>
              <a:t>. In Proceedings of the 9th Python in Science Conference (Vol. 445, pp. 51–56).</a:t>
            </a:r>
          </a:p>
          <a:p>
            <a:pPr marL="342900" indent="-342900" algn="l" rtl="0" fontAlgn="base">
              <a:spcBef>
                <a:spcPts val="0"/>
              </a:spcBef>
              <a:spcAft>
                <a:spcPts val="0"/>
              </a:spcAft>
              <a:buFont typeface="+mj-lt"/>
              <a:buAutoNum type="arabicPeriod" startAt="11"/>
            </a:pPr>
            <a:r>
              <a:rPr lang="en-US" sz="1600" b="0" i="0" u="none" strike="noStrike" dirty="0">
                <a:effectLst/>
                <a:latin typeface="+mj-lt"/>
              </a:rPr>
              <a:t>Deng, J., Dong, W., </a:t>
            </a:r>
            <a:r>
              <a:rPr lang="en-US" sz="1600" b="0" i="0" u="none" strike="noStrike" dirty="0" err="1">
                <a:effectLst/>
                <a:latin typeface="+mj-lt"/>
              </a:rPr>
              <a:t>Socher</a:t>
            </a:r>
            <a:r>
              <a:rPr lang="en-US" sz="1600" b="0" i="0" u="none" strike="noStrike" dirty="0">
                <a:effectLst/>
                <a:latin typeface="+mj-lt"/>
              </a:rPr>
              <a:t>, R., Li, L., Li, K., and Fei-Fei, L. (2009). </a:t>
            </a:r>
            <a:r>
              <a:rPr lang="en-US" sz="1600" b="0" i="1" u="none" strike="noStrike" dirty="0" err="1">
                <a:effectLst/>
                <a:latin typeface="+mj-lt"/>
              </a:rPr>
              <a:t>Imagenet</a:t>
            </a:r>
            <a:r>
              <a:rPr lang="en-US" sz="1600" b="0" i="1" u="none" strike="noStrike" dirty="0">
                <a:effectLst/>
                <a:latin typeface="+mj-lt"/>
              </a:rPr>
              <a:t>: A Large-Scale Hierarchical Image Database</a:t>
            </a:r>
            <a:r>
              <a:rPr lang="en-US" sz="1600" b="0" i="0" u="none" strike="noStrike" dirty="0">
                <a:effectLst/>
                <a:latin typeface="+mj-lt"/>
              </a:rPr>
              <a:t>. In 2009 IEEE Conference on Computer Vision and Pattern Recognition, pp. 248–255.</a:t>
            </a:r>
          </a:p>
          <a:p>
            <a:pPr marL="342900" indent="-342900" algn="l" rtl="0" fontAlgn="base">
              <a:spcBef>
                <a:spcPts val="0"/>
              </a:spcBef>
              <a:spcAft>
                <a:spcPts val="0"/>
              </a:spcAft>
              <a:buFont typeface="+mj-lt"/>
              <a:buAutoNum type="arabicPeriod" startAt="11"/>
            </a:pPr>
            <a:r>
              <a:rPr lang="en-US" sz="1600" b="0" i="0" u="none" strike="noStrike" dirty="0" err="1">
                <a:effectLst/>
                <a:latin typeface="+mj-lt"/>
              </a:rPr>
              <a:t>Kluyver</a:t>
            </a:r>
            <a:r>
              <a:rPr lang="en-US" sz="1600" b="0" i="0" u="none" strike="noStrike" dirty="0">
                <a:effectLst/>
                <a:latin typeface="+mj-lt"/>
              </a:rPr>
              <a:t>, T., et al. (2016). </a:t>
            </a:r>
            <a:r>
              <a:rPr lang="en-US" sz="1600" b="0" i="1" u="none" strike="noStrike" dirty="0" err="1">
                <a:effectLst/>
                <a:latin typeface="+mj-lt"/>
              </a:rPr>
              <a:t>Jupyter</a:t>
            </a:r>
            <a:r>
              <a:rPr lang="en-US" sz="1600" b="0" i="1" u="none" strike="noStrike" dirty="0">
                <a:effectLst/>
                <a:latin typeface="+mj-lt"/>
              </a:rPr>
              <a:t> Notebooks – a publishing format for reproducible computational workflows</a:t>
            </a:r>
            <a:r>
              <a:rPr lang="en-US" sz="1600" b="0" i="0" u="none" strike="noStrike" dirty="0">
                <a:effectLst/>
                <a:latin typeface="+mj-lt"/>
              </a:rPr>
              <a:t>. In F. </a:t>
            </a:r>
            <a:r>
              <a:rPr lang="en-US" sz="1600" b="0" i="0" u="none" strike="noStrike" dirty="0" err="1">
                <a:effectLst/>
                <a:latin typeface="+mj-lt"/>
              </a:rPr>
              <a:t>Loizides</a:t>
            </a:r>
            <a:r>
              <a:rPr lang="en-US" sz="1600" b="0" i="0" u="none" strike="noStrike" dirty="0">
                <a:effectLst/>
                <a:latin typeface="+mj-lt"/>
              </a:rPr>
              <a:t> &amp; B. Schmidt (Eds.), Positioning and Power in Academic Publishing: Players, Agents and Agendas, pp. 87–90.</a:t>
            </a:r>
          </a:p>
          <a:p>
            <a:pPr marL="342900" indent="-342900" algn="l" rtl="0" fontAlgn="base">
              <a:spcBef>
                <a:spcPts val="0"/>
              </a:spcBef>
              <a:spcAft>
                <a:spcPts val="0"/>
              </a:spcAft>
              <a:buFont typeface="+mj-lt"/>
              <a:buAutoNum type="arabicPeriod" startAt="11"/>
            </a:pPr>
            <a:r>
              <a:rPr lang="en-US" sz="1600" b="0" i="0" u="none" strike="noStrike" dirty="0">
                <a:effectLst/>
                <a:latin typeface="+mj-lt"/>
              </a:rPr>
              <a:t>Agarwal, P. (2020). </a:t>
            </a:r>
            <a:r>
              <a:rPr lang="en-US" sz="1600" b="0" i="1" u="none" strike="noStrike" dirty="0">
                <a:effectLst/>
                <a:latin typeface="+mj-lt"/>
              </a:rPr>
              <a:t>Age Detection Using Facial Images: traditional Machine Learning vs. Deep Learning</a:t>
            </a:r>
            <a:r>
              <a:rPr lang="en-US" sz="1600" b="0" i="0" u="none" strike="noStrike" dirty="0">
                <a:effectLst/>
                <a:latin typeface="+mj-lt"/>
              </a:rPr>
              <a:t>. Towards Data Science. Retrieved on May 10, 2021, from </a:t>
            </a:r>
            <a:r>
              <a:rPr lang="en-US" sz="1600" b="0" i="0" u="sng" strike="noStrike" dirty="0">
                <a:effectLst/>
                <a:latin typeface="+mj-lt"/>
                <a:hlinkClick r:id="rId3">
                  <a:extLst>
                    <a:ext uri="{A12FA001-AC4F-418D-AE19-62706E023703}">
                      <ahyp:hlinkClr xmlns:ahyp="http://schemas.microsoft.com/office/drawing/2018/hyperlinkcolor" val="tx"/>
                    </a:ext>
                  </a:extLst>
                </a:hlinkClick>
              </a:rPr>
              <a:t>https://towardsdatascience.com/age-detection-using-facial-images-traditional-machine-learning-vs-deep-learning-2437b2feeab2</a:t>
            </a:r>
            <a:r>
              <a:rPr lang="en-US" sz="1600" b="0" i="0" u="none" strike="noStrike" dirty="0">
                <a:effectLst/>
                <a:latin typeface="+mj-lt"/>
              </a:rPr>
              <a:t>.</a:t>
            </a:r>
          </a:p>
          <a:p>
            <a:pPr marL="342900" indent="-342900" algn="l" rtl="0" fontAlgn="base">
              <a:spcBef>
                <a:spcPts val="0"/>
              </a:spcBef>
              <a:spcAft>
                <a:spcPts val="0"/>
              </a:spcAft>
              <a:buFont typeface="+mj-lt"/>
              <a:buAutoNum type="arabicPeriod" startAt="11"/>
            </a:pPr>
            <a:r>
              <a:rPr lang="en-US" sz="1600" b="0" i="0" u="none" strike="noStrike" dirty="0" err="1">
                <a:effectLst/>
                <a:latin typeface="+mj-lt"/>
              </a:rPr>
              <a:t>Parkhi</a:t>
            </a:r>
            <a:r>
              <a:rPr lang="en-US" sz="1600" b="0" i="0" u="none" strike="noStrike" dirty="0">
                <a:effectLst/>
                <a:latin typeface="+mj-lt"/>
              </a:rPr>
              <a:t>, O., </a:t>
            </a:r>
            <a:r>
              <a:rPr lang="en-US" sz="1600" b="0" i="0" u="none" strike="noStrike" dirty="0" err="1">
                <a:effectLst/>
                <a:latin typeface="+mj-lt"/>
              </a:rPr>
              <a:t>Vedaldi</a:t>
            </a:r>
            <a:r>
              <a:rPr lang="en-US" sz="1600" b="0" i="0" u="none" strike="noStrike" dirty="0">
                <a:effectLst/>
                <a:latin typeface="+mj-lt"/>
              </a:rPr>
              <a:t>, A., and Zisserman, A. (2015). </a:t>
            </a:r>
            <a:r>
              <a:rPr lang="en-US" sz="1600" b="0" i="1" u="none" strike="noStrike" dirty="0">
                <a:effectLst/>
                <a:latin typeface="+mj-lt"/>
              </a:rPr>
              <a:t>Deep Face Recognition. </a:t>
            </a:r>
            <a:r>
              <a:rPr lang="en-US" sz="1600" b="0" i="0" u="none" strike="noStrike" dirty="0">
                <a:effectLst/>
                <a:latin typeface="+mj-lt"/>
              </a:rPr>
              <a:t>British Machine Vision Conference.  In </a:t>
            </a:r>
            <a:r>
              <a:rPr lang="en-US" sz="1600" b="0" i="0" u="none" strike="noStrike" dirty="0" err="1">
                <a:effectLst/>
                <a:latin typeface="+mj-lt"/>
              </a:rPr>
              <a:t>Xianghua</a:t>
            </a:r>
            <a:r>
              <a:rPr lang="en-US" sz="1600" b="0" i="0" u="none" strike="noStrike" dirty="0">
                <a:effectLst/>
                <a:latin typeface="+mj-lt"/>
              </a:rPr>
              <a:t> </a:t>
            </a:r>
            <a:r>
              <a:rPr lang="en-US" sz="1600" b="0" i="0" u="none" strike="noStrike" dirty="0" err="1">
                <a:effectLst/>
                <a:latin typeface="+mj-lt"/>
              </a:rPr>
              <a:t>Xie</a:t>
            </a:r>
            <a:r>
              <a:rPr lang="en-US" sz="1600" b="0" i="0" u="none" strike="noStrike" dirty="0">
                <a:effectLst/>
                <a:latin typeface="+mj-lt"/>
              </a:rPr>
              <a:t>, Mark W. Jones, and Gary K. L. Tam, editors, Proceedings of the British Machine Vision Conference (BMVC), pages 41.1-41.12.</a:t>
            </a:r>
          </a:p>
          <a:p>
            <a:pPr marL="342900" indent="-342900" algn="l" rtl="0" fontAlgn="base">
              <a:spcBef>
                <a:spcPts val="0"/>
              </a:spcBef>
              <a:spcAft>
                <a:spcPts val="0"/>
              </a:spcAft>
              <a:buFont typeface="+mj-lt"/>
              <a:buAutoNum type="arabicPeriod" startAt="11"/>
            </a:pPr>
            <a:r>
              <a:rPr lang="en-US" sz="1600" b="0" i="0" u="none" strike="noStrike" dirty="0">
                <a:effectLst/>
                <a:latin typeface="+mj-lt"/>
              </a:rPr>
              <a:t>Chauhan, Nagesh, (2019). </a:t>
            </a:r>
            <a:r>
              <a:rPr lang="en-US" sz="1600" b="0" i="1" u="none" strike="noStrike" dirty="0">
                <a:effectLst/>
                <a:latin typeface="+mj-lt"/>
              </a:rPr>
              <a:t>Predict Age and Gender Using Convolutional Neural Network and OpenCV</a:t>
            </a:r>
            <a:r>
              <a:rPr lang="en-US" sz="1600" b="0" i="0" u="none" strike="noStrike" dirty="0">
                <a:effectLst/>
                <a:latin typeface="+mj-lt"/>
              </a:rPr>
              <a:t>. </a:t>
            </a:r>
            <a:r>
              <a:rPr lang="en-US" sz="1600" b="0" i="0" u="none" strike="noStrike" dirty="0" err="1">
                <a:effectLst/>
                <a:latin typeface="+mj-lt"/>
              </a:rPr>
              <a:t>KDnuggets</a:t>
            </a:r>
            <a:r>
              <a:rPr lang="en-US" sz="1600" b="0" i="0" u="none" strike="noStrike" dirty="0">
                <a:effectLst/>
                <a:latin typeface="+mj-lt"/>
              </a:rPr>
              <a:t>. Retrieved on May 10, 2021 from </a:t>
            </a:r>
            <a:r>
              <a:rPr lang="en-US" sz="1600" b="0" i="0" u="sng" strike="noStrike" dirty="0">
                <a:effectLst/>
                <a:latin typeface="+mj-lt"/>
                <a:hlinkClick r:id="rId3">
                  <a:extLst>
                    <a:ext uri="{A12FA001-AC4F-418D-AE19-62706E023703}">
                      <ahyp:hlinkClr xmlns:ahyp="http://schemas.microsoft.com/office/drawing/2018/hyperlinkcolor" val="tx"/>
                    </a:ext>
                  </a:extLst>
                </a:hlinkClick>
              </a:rPr>
              <a:t>https://www.kdnuggets.com/2019/04/predict-age-gender-using-convolutional-neural-network-opencv.html</a:t>
            </a:r>
            <a:endParaRPr lang="en-US" sz="1600" b="0" i="0" u="none" strike="noStrike" dirty="0">
              <a:effectLst/>
              <a:latin typeface="+mj-lt"/>
            </a:endParaRPr>
          </a:p>
          <a:p>
            <a:pPr marL="342900" indent="-342900" algn="l" rtl="0" fontAlgn="base">
              <a:spcBef>
                <a:spcPts val="0"/>
              </a:spcBef>
              <a:spcAft>
                <a:spcPts val="0"/>
              </a:spcAft>
              <a:buFont typeface="+mj-lt"/>
              <a:buAutoNum type="arabicPeriod" startAt="11"/>
            </a:pPr>
            <a:r>
              <a:rPr lang="en-US" sz="1600" b="0" i="0" u="none" strike="noStrike" dirty="0">
                <a:effectLst/>
                <a:latin typeface="+mj-lt"/>
              </a:rPr>
              <a:t>Sharma, Sagar (2017).</a:t>
            </a:r>
            <a:r>
              <a:rPr lang="en-US" sz="1600" b="0" i="1" u="none" strike="noStrike" dirty="0">
                <a:effectLst/>
                <a:latin typeface="+mj-lt"/>
              </a:rPr>
              <a:t> Epoch vs. Batch Size vs Iterations</a:t>
            </a:r>
            <a:r>
              <a:rPr lang="en-US" sz="1600" b="0" i="0" u="none" strike="noStrike" dirty="0">
                <a:effectLst/>
                <a:latin typeface="+mj-lt"/>
              </a:rPr>
              <a:t>. Towards Data Science.  Retrieved on May 10, 2021 from  </a:t>
            </a:r>
            <a:r>
              <a:rPr lang="en-US" sz="1600" b="0" i="0" u="sng" strike="noStrike" dirty="0">
                <a:effectLst/>
                <a:latin typeface="+mj-lt"/>
                <a:hlinkClick r:id="rId3">
                  <a:extLst>
                    <a:ext uri="{A12FA001-AC4F-418D-AE19-62706E023703}">
                      <ahyp:hlinkClr xmlns:ahyp="http://schemas.microsoft.com/office/drawing/2018/hyperlinkcolor" val="tx"/>
                    </a:ext>
                  </a:extLst>
                </a:hlinkClick>
              </a:rPr>
              <a:t>https://towardsdatascience.com/epoch-vs-iterations-vs-batch-size-4dfb9c7ce9c9</a:t>
            </a:r>
            <a:r>
              <a:rPr lang="en-US" sz="1600" b="0" i="0" u="sng" strike="noStrike" dirty="0">
                <a:effectLst/>
                <a:latin typeface="+mj-lt"/>
              </a:rPr>
              <a:t>.</a:t>
            </a:r>
            <a:endParaRPr lang="en-US" sz="1600" b="0" i="0" u="none" strike="noStrike" dirty="0">
              <a:effectLst/>
              <a:latin typeface="+mj-lt"/>
            </a:endParaRPr>
          </a:p>
          <a:p>
            <a:pPr marL="342900" indent="-342900" algn="l" rtl="0" fontAlgn="base">
              <a:spcBef>
                <a:spcPts val="0"/>
              </a:spcBef>
              <a:spcAft>
                <a:spcPts val="0"/>
              </a:spcAft>
              <a:buFont typeface="+mj-lt"/>
              <a:buAutoNum type="arabicPeriod" startAt="11"/>
            </a:pPr>
            <a:r>
              <a:rPr lang="en-US" sz="1600" b="0" i="0" u="none" strike="noStrike" dirty="0">
                <a:effectLst/>
                <a:latin typeface="+mj-lt"/>
              </a:rPr>
              <a:t>West, Jeremy; Ventura, Dan; </a:t>
            </a:r>
            <a:r>
              <a:rPr lang="en-US" sz="1600" b="0" i="0" u="none" strike="noStrike" dirty="0" err="1">
                <a:effectLst/>
                <a:latin typeface="+mj-lt"/>
              </a:rPr>
              <a:t>Warnick</a:t>
            </a:r>
            <a:r>
              <a:rPr lang="en-US" sz="1600" b="0" i="0" u="none" strike="noStrike" dirty="0">
                <a:effectLst/>
                <a:latin typeface="+mj-lt"/>
              </a:rPr>
              <a:t>, Sean (2007). </a:t>
            </a:r>
            <a:r>
              <a:rPr lang="en-US" sz="1600" b="0" i="1" u="none" strike="noStrike" dirty="0">
                <a:effectLst/>
                <a:latin typeface="+mj-lt"/>
              </a:rPr>
              <a:t>Spring Research Presentation: A Theoretical Foundation for Inductive Transfer.</a:t>
            </a:r>
            <a:r>
              <a:rPr lang="en-US" sz="1600" b="0" i="0" u="none" strike="noStrike" dirty="0">
                <a:effectLst/>
                <a:latin typeface="+mj-lt"/>
              </a:rPr>
              <a:t> Brigham Young University, College of Physical and Mathematical Sciences. Archived from the original on 2007-08-01. Retrieved May 10, 2021.</a:t>
            </a:r>
          </a:p>
          <a:p>
            <a:pPr marL="342900" indent="-342900" algn="l" rtl="0" fontAlgn="base">
              <a:spcBef>
                <a:spcPts val="0"/>
              </a:spcBef>
              <a:spcAft>
                <a:spcPts val="0"/>
              </a:spcAft>
              <a:buFont typeface="+mj-lt"/>
              <a:buAutoNum type="arabicPeriod" startAt="11"/>
            </a:pPr>
            <a:r>
              <a:rPr lang="en-US" sz="1600" b="0" i="0" u="none" strike="noStrike" dirty="0" err="1">
                <a:effectLst/>
                <a:latin typeface="+mj-lt"/>
              </a:rPr>
              <a:t>Serengil</a:t>
            </a:r>
            <a:r>
              <a:rPr lang="en-US" sz="1600" b="0" i="0" u="none" strike="noStrike" dirty="0">
                <a:effectLst/>
                <a:latin typeface="+mj-lt"/>
              </a:rPr>
              <a:t>, S. (2019). </a:t>
            </a:r>
            <a:r>
              <a:rPr lang="en-US" sz="1600" b="0" i="1" u="none" strike="noStrike" dirty="0">
                <a:effectLst/>
                <a:latin typeface="+mj-lt"/>
              </a:rPr>
              <a:t>Deep Face Recognition with </a:t>
            </a:r>
            <a:r>
              <a:rPr lang="en-US" sz="1600" b="0" i="1" u="none" strike="noStrike" dirty="0" err="1">
                <a:effectLst/>
                <a:latin typeface="+mj-lt"/>
              </a:rPr>
              <a:t>Keras</a:t>
            </a:r>
            <a:r>
              <a:rPr lang="en-US" sz="1600" b="0" i="0" u="none" strike="noStrike" dirty="0">
                <a:effectLst/>
                <a:latin typeface="+mj-lt"/>
              </a:rPr>
              <a:t>. Retrieved on May 10, 2021, form </a:t>
            </a:r>
            <a:r>
              <a:rPr lang="en-US" sz="1600" b="0" i="0" u="sng" strike="noStrike" dirty="0">
                <a:effectLst/>
                <a:latin typeface="+mj-lt"/>
                <a:hlinkClick r:id="rId3">
                  <a:extLst>
                    <a:ext uri="{A12FA001-AC4F-418D-AE19-62706E023703}">
                      <ahyp:hlinkClr xmlns:ahyp="http://schemas.microsoft.com/office/drawing/2018/hyperlinkcolor" val="tx"/>
                    </a:ext>
                  </a:extLst>
                </a:hlinkClick>
              </a:rPr>
              <a:t>https://sefiks.com/2018/08/06/deep-face-recognition-with-keras/</a:t>
            </a:r>
            <a:r>
              <a:rPr lang="en-US" sz="1600" b="0" i="0" u="sng" strike="noStrike" dirty="0">
                <a:effectLst/>
                <a:latin typeface="+mj-lt"/>
              </a:rPr>
              <a:t>.</a:t>
            </a:r>
            <a:r>
              <a:rPr lang="en-US" sz="1600" b="0" i="0" u="none" strike="noStrike" dirty="0">
                <a:effectLst/>
                <a:latin typeface="+mj-lt"/>
              </a:rPr>
              <a:t> </a:t>
            </a:r>
          </a:p>
        </p:txBody>
      </p:sp>
      <p:sp>
        <p:nvSpPr>
          <p:cNvPr id="6" name="TextBox 5">
            <a:extLst>
              <a:ext uri="{FF2B5EF4-FFF2-40B4-BE49-F238E27FC236}">
                <a16:creationId xmlns:a16="http://schemas.microsoft.com/office/drawing/2014/main" id="{735EFCF1-9C18-42DA-8028-5E9944CB3297}"/>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
        <p:nvSpPr>
          <p:cNvPr id="7" name="Title 1">
            <a:extLst>
              <a:ext uri="{FF2B5EF4-FFF2-40B4-BE49-F238E27FC236}">
                <a16:creationId xmlns:a16="http://schemas.microsoft.com/office/drawing/2014/main" id="{53D605D4-EEBE-4832-AB2C-92F45A3B5D8B}"/>
              </a:ext>
            </a:extLst>
          </p:cNvPr>
          <p:cNvSpPr txBox="1">
            <a:spLocks/>
          </p:cNvSpPr>
          <p:nvPr/>
        </p:nvSpPr>
        <p:spPr>
          <a:xfrm>
            <a:off x="171449" y="145914"/>
            <a:ext cx="6503485" cy="1116263"/>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200">
                <a:latin typeface="Aharoni" panose="02010803020104030203" pitchFamily="2" charset="-79"/>
                <a:cs typeface="Aharoni" panose="02010803020104030203" pitchFamily="2" charset="-79"/>
              </a:rPr>
              <a:t>References 1/2</a:t>
            </a:r>
            <a:endParaRPr lang="en-US" sz="7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5142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60793" y="139303"/>
            <a:ext cx="7611632" cy="1099021"/>
          </a:xfrm>
          <a:effectLst>
            <a:outerShdw blurRad="50800" dist="38100" dir="2700000" algn="tl"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The Code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60793" y="1472607"/>
            <a:ext cx="8885844" cy="2987882"/>
          </a:xfrm>
          <a:effectLst/>
        </p:spPr>
        <p:txBody>
          <a:bodyPr>
            <a:noAutofit/>
          </a:bodyPr>
          <a:lstStyle/>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All project code is available on my </a:t>
            </a:r>
            <a:r>
              <a:rPr lang="en-US" sz="2600" dirty="0" err="1">
                <a:solidFill>
                  <a:schemeClr val="tx1"/>
                </a:solidFill>
                <a:latin typeface="Trebuchet MS" panose="020B0603020202020204" pitchFamily="34" charset="0"/>
                <a:cs typeface="Aharoni" panose="02010803020104030203" pitchFamily="2" charset="-79"/>
              </a:rPr>
              <a:t>Github</a:t>
            </a:r>
            <a:r>
              <a:rPr lang="en-US" sz="2600" dirty="0">
                <a:solidFill>
                  <a:schemeClr val="tx1"/>
                </a:solidFill>
                <a:latin typeface="Trebuchet MS" panose="020B0603020202020204" pitchFamily="34" charset="0"/>
                <a:cs typeface="Aharoni" panose="02010803020104030203" pitchFamily="2" charset="-79"/>
              </a:rPr>
              <a:t> repository:</a:t>
            </a:r>
          </a:p>
          <a:p>
            <a:pPr lvl="1" algn="l"/>
            <a:r>
              <a:rPr lang="en-US" sz="2600" b="1" dirty="0">
                <a:solidFill>
                  <a:schemeClr val="tx1"/>
                </a:solidFill>
                <a:latin typeface="Aharoni" panose="02010803020104030203" pitchFamily="2" charset="-79"/>
                <a:cs typeface="Aharoni" panose="02010803020104030203" pitchFamily="2" charset="-79"/>
                <a:hlinkClick r:id="rId4">
                  <a:extLst>
                    <a:ext uri="{A12FA001-AC4F-418D-AE19-62706E023703}">
                      <ahyp:hlinkClr xmlns:ahyp="http://schemas.microsoft.com/office/drawing/2018/hyperlinkcolor" val="tx"/>
                    </a:ext>
                  </a:extLst>
                </a:hlinkClick>
              </a:rPr>
              <a:t>https://github.com/premonish/YOUNGER</a:t>
            </a:r>
            <a:endParaRPr lang="en-US" sz="2600" b="1" dirty="0">
              <a:solidFill>
                <a:schemeClr val="tx1"/>
              </a:solidFill>
              <a:latin typeface="Aharoni" panose="02010803020104030203" pitchFamily="2" charset="-79"/>
              <a:cs typeface="Aharoni" panose="02010803020104030203" pitchFamily="2" charset="-79"/>
            </a:endParaRPr>
          </a:p>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The project was developed in Python using appropriate libraries on Google </a:t>
            </a:r>
            <a:r>
              <a:rPr lang="en-US" sz="2600" dirty="0" err="1">
                <a:solidFill>
                  <a:schemeClr val="tx1"/>
                </a:solidFill>
                <a:latin typeface="Trebuchet MS" panose="020B0603020202020204" pitchFamily="34" charset="0"/>
                <a:cs typeface="Aharoni" panose="02010803020104030203" pitchFamily="2" charset="-79"/>
              </a:rPr>
              <a:t>Colab</a:t>
            </a:r>
            <a:r>
              <a:rPr lang="en-US" sz="2600" dirty="0">
                <a:solidFill>
                  <a:schemeClr val="tx1"/>
                </a:solidFill>
                <a:latin typeface="Trebuchet MS" panose="020B0603020202020204" pitchFamily="34" charset="0"/>
                <a:cs typeface="Aharoni" panose="02010803020104030203" pitchFamily="2" charset="-79"/>
              </a:rPr>
              <a:t> Pro to take advantage of fast GPU-based architecture.</a:t>
            </a:r>
          </a:p>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TensorFlow and </a:t>
            </a:r>
            <a:r>
              <a:rPr lang="en-US" sz="2600" dirty="0" err="1">
                <a:solidFill>
                  <a:schemeClr val="tx1"/>
                </a:solidFill>
                <a:latin typeface="Trebuchet MS" panose="020B0603020202020204" pitchFamily="34" charset="0"/>
                <a:cs typeface="Aharoni" panose="02010803020104030203" pitchFamily="2" charset="-79"/>
              </a:rPr>
              <a:t>Keras</a:t>
            </a:r>
            <a:r>
              <a:rPr lang="en-US" sz="2600" dirty="0">
                <a:solidFill>
                  <a:schemeClr val="tx1"/>
                </a:solidFill>
                <a:latin typeface="Trebuchet MS" panose="020B0603020202020204" pitchFamily="34" charset="0"/>
                <a:cs typeface="Aharoni" panose="02010803020104030203" pitchFamily="2" charset="-79"/>
              </a:rPr>
              <a:t> were used for preprocessing and implementing the Convolutional Neural Network (CNN).</a:t>
            </a:r>
          </a:p>
        </p:txBody>
      </p:sp>
      <p:pic>
        <p:nvPicPr>
          <p:cNvPr id="6" name="Picture 5">
            <a:extLst>
              <a:ext uri="{FF2B5EF4-FFF2-40B4-BE49-F238E27FC236}">
                <a16:creationId xmlns:a16="http://schemas.microsoft.com/office/drawing/2014/main" id="{378EAF5A-A32D-431F-AE3A-F3A6F3E384D4}"/>
              </a:ext>
            </a:extLst>
          </p:cNvPr>
          <p:cNvPicPr>
            <a:picLocks noChangeAspect="1"/>
          </p:cNvPicPr>
          <p:nvPr/>
        </p:nvPicPr>
        <p:blipFill>
          <a:blip r:embed="rId5"/>
          <a:srcRect/>
          <a:stretch/>
        </p:blipFill>
        <p:spPr>
          <a:xfrm>
            <a:off x="9465740" y="1478454"/>
            <a:ext cx="2253187" cy="2253187"/>
          </a:xfrm>
          <a:prstGeom prst="rect">
            <a:avLst/>
          </a:prstGeom>
          <a:effectLst>
            <a:outerShdw blurRad="50800" dist="38100" dir="2700000" algn="tl" rotWithShape="0">
              <a:schemeClr val="tx1"/>
            </a:outerShdw>
          </a:effectLst>
        </p:spPr>
      </p:pic>
      <p:sp>
        <p:nvSpPr>
          <p:cNvPr id="8" name="TextBox 7">
            <a:extLst>
              <a:ext uri="{FF2B5EF4-FFF2-40B4-BE49-F238E27FC236}">
                <a16:creationId xmlns:a16="http://schemas.microsoft.com/office/drawing/2014/main" id="{DCA6B158-727D-4FDA-A7A7-3F22E0346018}"/>
              </a:ext>
            </a:extLst>
          </p:cNvPr>
          <p:cNvSpPr txBox="1"/>
          <p:nvPr/>
        </p:nvSpPr>
        <p:spPr>
          <a:xfrm>
            <a:off x="9465740" y="3777865"/>
            <a:ext cx="2365466" cy="369332"/>
          </a:xfrm>
          <a:prstGeom prst="rect">
            <a:avLst/>
          </a:prstGeom>
          <a:noFill/>
        </p:spPr>
        <p:txBody>
          <a:bodyPr wrap="square" rtlCol="0">
            <a:spAutoFit/>
          </a:bodyPr>
          <a:lstStyle/>
          <a:p>
            <a:r>
              <a:rPr lang="en-US">
                <a:latin typeface="Aharoni" panose="02010803020104030203" pitchFamily="2" charset="-79"/>
                <a:cs typeface="Aharoni" panose="02010803020104030203" pitchFamily="2" charset="-79"/>
              </a:rPr>
              <a:t>YOUNGER: GITHUB</a:t>
            </a:r>
          </a:p>
        </p:txBody>
      </p:sp>
      <p:sp>
        <p:nvSpPr>
          <p:cNvPr id="7" name="TextBox 6">
            <a:extLst>
              <a:ext uri="{FF2B5EF4-FFF2-40B4-BE49-F238E27FC236}">
                <a16:creationId xmlns:a16="http://schemas.microsoft.com/office/drawing/2014/main" id="{AFF7DC14-4C60-4B08-852A-80CE7B628DCF}"/>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custDataLst>
      <p:tags r:id="rId1"/>
    </p:custDataLst>
    <p:extLst>
      <p:ext uri="{BB962C8B-B14F-4D97-AF65-F5344CB8AC3E}">
        <p14:creationId xmlns:p14="http://schemas.microsoft.com/office/powerpoint/2010/main" val="4042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pattFill prst="lgGrid">
          <a:fgClr>
            <a:schemeClr val="bg1"/>
          </a:fgClr>
          <a:bgClr>
            <a:schemeClr val="accent4">
              <a:lumMod val="20000"/>
              <a:lumOff val="8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1066800" y="1357841"/>
            <a:ext cx="10058400" cy="1429805"/>
          </a:xfrm>
          <a:effectLst>
            <a:outerShdw blurRad="50800" dist="38100" dir="2700000" algn="tl" rotWithShape="0">
              <a:prstClr val="black">
                <a:alpha val="40000"/>
              </a:prstClr>
            </a:outerShdw>
          </a:effectLst>
        </p:spPr>
        <p:txBody>
          <a:bodyPr>
            <a:normAutofit fontScale="90000"/>
          </a:bodyPr>
          <a:lstStyle/>
          <a:p>
            <a:r>
              <a:rPr lang="en-US" sz="9600" dirty="0">
                <a:solidFill>
                  <a:schemeClr val="tx1"/>
                </a:solidFill>
                <a:latin typeface="Aharoni" panose="02010803020104030203" pitchFamily="2" charset="-79"/>
                <a:cs typeface="Aharoni" panose="02010803020104030203" pitchFamily="2" charset="-79"/>
              </a:rPr>
              <a:t>YOUNGER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1066800" y="2787646"/>
            <a:ext cx="10058400" cy="1282707"/>
          </a:xfrm>
          <a:noFill/>
          <a:effectLst>
            <a:outerShdw blurRad="50800" dist="38100" dir="2700000" algn="tl" rotWithShape="0">
              <a:prstClr val="black">
                <a:alpha val="40000"/>
              </a:prstClr>
            </a:outerShdw>
          </a:effectLst>
        </p:spPr>
        <p:txBody>
          <a:bodyPr>
            <a:noAutofit/>
          </a:bodyPr>
          <a:lstStyle/>
          <a:p>
            <a:r>
              <a:rPr lang="en-US" sz="4000" dirty="0">
                <a:solidFill>
                  <a:schemeClr val="tx1"/>
                </a:solidFill>
                <a:latin typeface="Aharoni" panose="02010803020104030203" pitchFamily="2" charset="-79"/>
                <a:cs typeface="Aharoni" panose="02010803020104030203" pitchFamily="2" charset="-79"/>
              </a:rPr>
              <a:t>PREDICTING AGE </a:t>
            </a:r>
          </a:p>
          <a:p>
            <a:r>
              <a:rPr lang="en-US" sz="4000" dirty="0">
                <a:solidFill>
                  <a:schemeClr val="tx1"/>
                </a:solidFill>
                <a:latin typeface="Aharoni" panose="02010803020104030203" pitchFamily="2" charset="-79"/>
                <a:cs typeface="Aharoni" panose="02010803020104030203" pitchFamily="2" charset="-79"/>
              </a:rPr>
              <a:t>WITH DEEP LEARNING</a:t>
            </a:r>
          </a:p>
        </p:txBody>
      </p:sp>
      <p:sp>
        <p:nvSpPr>
          <p:cNvPr id="4" name="TextBox 3">
            <a:extLst>
              <a:ext uri="{FF2B5EF4-FFF2-40B4-BE49-F238E27FC236}">
                <a16:creationId xmlns:a16="http://schemas.microsoft.com/office/drawing/2014/main" id="{72EBCE1E-2D10-441A-AFBE-5779F3093D69}"/>
              </a:ext>
            </a:extLst>
          </p:cNvPr>
          <p:cNvSpPr txBox="1"/>
          <p:nvPr/>
        </p:nvSpPr>
        <p:spPr>
          <a:xfrm>
            <a:off x="5418194" y="5214961"/>
            <a:ext cx="6593306" cy="1569660"/>
          </a:xfrm>
          <a:prstGeom prst="rect">
            <a:avLst/>
          </a:prstGeom>
          <a:noFill/>
        </p:spPr>
        <p:txBody>
          <a:bodyPr wrap="square" rtlCol="0">
            <a:spAutoFit/>
          </a:bodyPr>
          <a:lstStyle/>
          <a:p>
            <a:pPr algn="r"/>
            <a:r>
              <a:rPr lang="en-US" sz="2400" dirty="0">
                <a:latin typeface="Trebuchet MS" panose="020B0603020202020204" pitchFamily="34" charset="0"/>
                <a:cs typeface="Arial" panose="020B0604020202020204" pitchFamily="34" charset="0"/>
              </a:rPr>
              <a:t>Prem Ananda</a:t>
            </a:r>
          </a:p>
          <a:p>
            <a:pPr algn="r"/>
            <a:r>
              <a:rPr lang="en-US" sz="2400" dirty="0">
                <a:latin typeface="Trebuchet MS" panose="020B0603020202020204" pitchFamily="34" charset="0"/>
                <a:cs typeface="Arial" panose="020B0604020202020204" pitchFamily="34" charset="0"/>
              </a:rPr>
              <a:t>Springboard Data Science</a:t>
            </a:r>
          </a:p>
          <a:p>
            <a:pPr algn="r"/>
            <a:r>
              <a:rPr lang="en-US" sz="2400" dirty="0">
                <a:latin typeface="Trebuchet MS" panose="020B0603020202020204" pitchFamily="34" charset="0"/>
                <a:cs typeface="Arial" panose="020B0604020202020204" pitchFamily="34" charset="0"/>
              </a:rPr>
              <a:t>Mentor: AJ Sanchez, Ph.D.</a:t>
            </a:r>
          </a:p>
          <a:p>
            <a:pPr algn="r"/>
            <a:r>
              <a:rPr lang="en-US" sz="2400" dirty="0">
                <a:latin typeface="Trebuchet MS" panose="020B0603020202020204" pitchFamily="34" charset="0"/>
                <a:cs typeface="Arial" panose="020B0604020202020204" pitchFamily="34" charset="0"/>
              </a:rPr>
              <a:t>May 2021</a:t>
            </a:r>
          </a:p>
        </p:txBody>
      </p:sp>
    </p:spTree>
    <p:extLst>
      <p:ext uri="{BB962C8B-B14F-4D97-AF65-F5344CB8AC3E}">
        <p14:creationId xmlns:p14="http://schemas.microsoft.com/office/powerpoint/2010/main" val="2537115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86901" y="105686"/>
            <a:ext cx="5545187" cy="1249759"/>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The Dataset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62651" y="1355445"/>
            <a:ext cx="9226383" cy="1621931"/>
          </a:xfrm>
          <a:effectLst/>
        </p:spPr>
        <p:txBody>
          <a:bodyPr>
            <a:noAutofit/>
          </a:bodyPr>
          <a:lstStyle/>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The dataset, </a:t>
            </a:r>
            <a:r>
              <a:rPr lang="en-US" sz="2600" i="1" dirty="0">
                <a:solidFill>
                  <a:schemeClr val="tx1"/>
                </a:solidFill>
                <a:latin typeface="Trebuchet MS" panose="020B0603020202020204" pitchFamily="34" charset="0"/>
                <a:cs typeface="Aharoni" panose="02010803020104030203" pitchFamily="2" charset="-79"/>
              </a:rPr>
              <a:t>“IMDB-WIKI – 500k+ face images With Age and Gender Labels,” </a:t>
            </a:r>
            <a:r>
              <a:rPr lang="en-US" sz="2600" dirty="0">
                <a:solidFill>
                  <a:schemeClr val="tx1"/>
                </a:solidFill>
                <a:latin typeface="Trebuchet MS" panose="020B0603020202020204" pitchFamily="34" charset="0"/>
                <a:cs typeface="Aharoni" panose="02010803020104030203" pitchFamily="2" charset="-79"/>
              </a:rPr>
              <a:t>related to this paper, is available for download for academic research only. </a:t>
            </a:r>
          </a:p>
          <a:p>
            <a:pPr lvl="1" algn="l"/>
            <a:r>
              <a:rPr lang="en-US" sz="2600" b="1" dirty="0">
                <a:solidFill>
                  <a:schemeClr val="tx1"/>
                </a:solidFill>
                <a:latin typeface="Aharoni" panose="02010803020104030203" pitchFamily="2" charset="-79"/>
                <a:cs typeface="Aharoni" panose="02010803020104030203" pitchFamily="2" charset="-79"/>
                <a:hlinkClick r:id="rId3">
                  <a:extLst>
                    <a:ext uri="{A12FA001-AC4F-418D-AE19-62706E023703}">
                      <ahyp:hlinkClr xmlns:ahyp="http://schemas.microsoft.com/office/drawing/2018/hyperlinkcolor" val="tx"/>
                    </a:ext>
                  </a:extLst>
                </a:hlinkClick>
              </a:rPr>
              <a:t>https://data.vision.ee.ethz.ch/cvl/rrothe/imdb-wiki/</a:t>
            </a:r>
            <a:r>
              <a:rPr lang="en-US" sz="2600" b="1" dirty="0">
                <a:solidFill>
                  <a:schemeClr val="tx1"/>
                </a:solidFill>
                <a:latin typeface="Aharoni" panose="02010803020104030203" pitchFamily="2" charset="-79"/>
                <a:cs typeface="Aharoni" panose="02010803020104030203" pitchFamily="2" charset="-79"/>
              </a:rPr>
              <a:t> </a:t>
            </a:r>
          </a:p>
          <a:p>
            <a:pPr algn="l"/>
            <a:endParaRPr lang="en-US" sz="2600" dirty="0">
              <a:solidFill>
                <a:schemeClr val="tx1"/>
              </a:solidFill>
              <a:latin typeface="Trebuchet MS" panose="020B0603020202020204" pitchFamily="34" charset="0"/>
              <a:cs typeface="Aharoni" panose="02010803020104030203" pitchFamily="2" charset="-79"/>
            </a:endParaRPr>
          </a:p>
        </p:txBody>
      </p:sp>
      <p:pic>
        <p:nvPicPr>
          <p:cNvPr id="6" name="Picture 5" descr="A person smiling for the camera&#10;&#10;Description automatically generated with medium confidence">
            <a:extLst>
              <a:ext uri="{FF2B5EF4-FFF2-40B4-BE49-F238E27FC236}">
                <a16:creationId xmlns:a16="http://schemas.microsoft.com/office/drawing/2014/main" id="{350F210C-07B3-4B05-82D9-389F1A6ACB3D}"/>
              </a:ext>
            </a:extLst>
          </p:cNvPr>
          <p:cNvPicPr>
            <a:picLocks noChangeAspect="1"/>
          </p:cNvPicPr>
          <p:nvPr/>
        </p:nvPicPr>
        <p:blipFill>
          <a:blip r:embed="rId4"/>
          <a:stretch>
            <a:fillRect/>
          </a:stretch>
        </p:blipFill>
        <p:spPr>
          <a:xfrm>
            <a:off x="10158397" y="701733"/>
            <a:ext cx="1470952" cy="1470952"/>
          </a:xfrm>
          <a:prstGeom prst="rect">
            <a:avLst/>
          </a:prstGeom>
          <a:effectLst>
            <a:outerShdw blurRad="50800" dist="38100" dir="2700000" algn="tl" rotWithShape="0">
              <a:prstClr val="black">
                <a:alpha val="40000"/>
              </a:prstClr>
            </a:outerShdw>
          </a:effectLst>
        </p:spPr>
      </p:pic>
      <p:pic>
        <p:nvPicPr>
          <p:cNvPr id="9" name="Picture 8" descr="A person with a beard&#10;&#10;Description automatically generated with low confidence">
            <a:extLst>
              <a:ext uri="{FF2B5EF4-FFF2-40B4-BE49-F238E27FC236}">
                <a16:creationId xmlns:a16="http://schemas.microsoft.com/office/drawing/2014/main" id="{CAE05C29-EB2C-40B1-8449-B4AC99CBAECA}"/>
              </a:ext>
            </a:extLst>
          </p:cNvPr>
          <p:cNvPicPr>
            <a:picLocks noChangeAspect="1"/>
          </p:cNvPicPr>
          <p:nvPr/>
        </p:nvPicPr>
        <p:blipFill>
          <a:blip r:embed="rId5"/>
          <a:stretch>
            <a:fillRect/>
          </a:stretch>
        </p:blipFill>
        <p:spPr>
          <a:xfrm>
            <a:off x="10162092" y="4036187"/>
            <a:ext cx="1467257" cy="1470952"/>
          </a:xfrm>
          <a:prstGeom prst="rect">
            <a:avLst/>
          </a:prstGeom>
          <a:effectLst>
            <a:outerShdw blurRad="50800" dist="38100" dir="2700000" algn="tl" rotWithShape="0">
              <a:prstClr val="black">
                <a:alpha val="40000"/>
              </a:prstClr>
            </a:outerShdw>
          </a:effectLst>
        </p:spPr>
      </p:pic>
      <p:pic>
        <p:nvPicPr>
          <p:cNvPr id="11" name="Picture 10" descr="A person wearing a hat&#10;&#10;Description automatically generated with medium confidence">
            <a:extLst>
              <a:ext uri="{FF2B5EF4-FFF2-40B4-BE49-F238E27FC236}">
                <a16:creationId xmlns:a16="http://schemas.microsoft.com/office/drawing/2014/main" id="{48076ABB-6848-40B4-9D77-5002A2181027}"/>
              </a:ext>
            </a:extLst>
          </p:cNvPr>
          <p:cNvPicPr>
            <a:picLocks noChangeAspect="1"/>
          </p:cNvPicPr>
          <p:nvPr/>
        </p:nvPicPr>
        <p:blipFill>
          <a:blip r:embed="rId6"/>
          <a:stretch>
            <a:fillRect/>
          </a:stretch>
        </p:blipFill>
        <p:spPr>
          <a:xfrm>
            <a:off x="10158397" y="2368960"/>
            <a:ext cx="1470952" cy="1470952"/>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83D80147-4218-4D24-AB69-EF5154280343}"/>
              </a:ext>
            </a:extLst>
          </p:cNvPr>
          <p:cNvSpPr txBox="1"/>
          <p:nvPr/>
        </p:nvSpPr>
        <p:spPr>
          <a:xfrm>
            <a:off x="9973715" y="5502555"/>
            <a:ext cx="1840315" cy="523220"/>
          </a:xfrm>
          <a:prstGeom prst="rect">
            <a:avLst/>
          </a:prstGeom>
          <a:noFill/>
        </p:spPr>
        <p:txBody>
          <a:bodyPr wrap="square" rtlCol="0">
            <a:spAutoFit/>
          </a:bodyPr>
          <a:lstStyle/>
          <a:p>
            <a:pPr algn="ctr"/>
            <a:r>
              <a:rPr lang="en-US" sz="1400" dirty="0">
                <a:solidFill>
                  <a:schemeClr val="bg1">
                    <a:lumMod val="50000"/>
                  </a:schemeClr>
                </a:solidFill>
              </a:rPr>
              <a:t>Photos from </a:t>
            </a:r>
          </a:p>
          <a:p>
            <a:pPr algn="ctr"/>
            <a:r>
              <a:rPr lang="en-US" sz="1400" dirty="0">
                <a:solidFill>
                  <a:schemeClr val="bg1">
                    <a:lumMod val="50000"/>
                  </a:schemeClr>
                </a:solidFill>
              </a:rPr>
              <a:t>“IMDB-WIKI” Dataset</a:t>
            </a:r>
          </a:p>
        </p:txBody>
      </p:sp>
      <p:sp>
        <p:nvSpPr>
          <p:cNvPr id="10" name="TextBox 9">
            <a:extLst>
              <a:ext uri="{FF2B5EF4-FFF2-40B4-BE49-F238E27FC236}">
                <a16:creationId xmlns:a16="http://schemas.microsoft.com/office/drawing/2014/main" id="{21AFBC6D-F892-4614-9103-27955C2873EA}"/>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
        <p:nvSpPr>
          <p:cNvPr id="12" name="Subtitle 2">
            <a:extLst>
              <a:ext uri="{FF2B5EF4-FFF2-40B4-BE49-F238E27FC236}">
                <a16:creationId xmlns:a16="http://schemas.microsoft.com/office/drawing/2014/main" id="{2648D8E6-166F-42FA-94F8-3C31B3980825}"/>
              </a:ext>
            </a:extLst>
          </p:cNvPr>
          <p:cNvSpPr txBox="1">
            <a:spLocks/>
          </p:cNvSpPr>
          <p:nvPr/>
        </p:nvSpPr>
        <p:spPr>
          <a:xfrm>
            <a:off x="1013224" y="2977376"/>
            <a:ext cx="8960491" cy="2096429"/>
          </a:xfrm>
          <a:prstGeom prst="rect">
            <a:avLst/>
          </a:prstGeom>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Created from scraped images from </a:t>
            </a:r>
            <a:r>
              <a:rPr lang="en-US" sz="2800" i="1" dirty="0">
                <a:latin typeface="Trebuchet MS" panose="020B0603020202020204" pitchFamily="34" charset="0"/>
                <a:cs typeface="Aharoni" panose="02010803020104030203" pitchFamily="2" charset="-79"/>
              </a:rPr>
              <a:t>IMDb </a:t>
            </a:r>
            <a:r>
              <a:rPr lang="en-US" sz="2800" dirty="0">
                <a:latin typeface="Trebuchet MS" panose="020B0603020202020204" pitchFamily="34" charset="0"/>
                <a:cs typeface="Aharoni" panose="02010803020104030203" pitchFamily="2" charset="-79"/>
              </a:rPr>
              <a:t>and </a:t>
            </a:r>
            <a:r>
              <a:rPr lang="en-US" sz="2800" i="1" dirty="0">
                <a:latin typeface="Trebuchet MS" panose="020B0603020202020204" pitchFamily="34" charset="0"/>
                <a:cs typeface="Aharoni" panose="02010803020104030203" pitchFamily="2" charset="-79"/>
              </a:rPr>
              <a:t>Wikipedia</a:t>
            </a:r>
            <a:r>
              <a:rPr lang="en-US" sz="2800" dirty="0">
                <a:latin typeface="Trebuchet MS" panose="020B0603020202020204" pitchFamily="34" charset="0"/>
                <a:cs typeface="Aharoni" panose="02010803020104030203" pitchFamily="2" charset="-79"/>
              </a:rPr>
              <a:t> of famous people</a:t>
            </a:r>
          </a:p>
          <a:p>
            <a:pPr marL="457200"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Massive public dataset of people’s faces labeled with ages and gender</a:t>
            </a:r>
          </a:p>
          <a:p>
            <a:pPr marL="457200"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Images are centered and cropped </a:t>
            </a:r>
          </a:p>
          <a:p>
            <a:pPr marL="457200" indent="-457200" algn="l">
              <a:buFont typeface="Arial" panose="020B0604020202020204" pitchFamily="34" charset="0"/>
              <a:buChar char="•"/>
            </a:pPr>
            <a:endParaRPr lang="en-US" sz="2600" dirty="0">
              <a:latin typeface="Trebuchet MS" panose="020B0603020202020204" pitchFamily="34" charset="0"/>
              <a:cs typeface="Aharoni" panose="02010803020104030203" pitchFamily="2" charset="-79"/>
            </a:endParaRPr>
          </a:p>
        </p:txBody>
      </p:sp>
    </p:spTree>
    <p:extLst>
      <p:ext uri="{BB962C8B-B14F-4D97-AF65-F5344CB8AC3E}">
        <p14:creationId xmlns:p14="http://schemas.microsoft.com/office/powerpoint/2010/main" val="3603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68668" y="86826"/>
            <a:ext cx="9898592" cy="1092828"/>
          </a:xfrm>
          <a:effectLst>
            <a:outerShdw blurRad="50800" dist="38100" dir="2700000" algn="tl"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Practical Age Prediction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77050" y="1519881"/>
            <a:ext cx="7919819" cy="4352136"/>
          </a:xfrm>
          <a:effectLst/>
        </p:spPr>
        <p:txBody>
          <a:bodyPr>
            <a:noAutofit/>
          </a:bodyPr>
          <a:lstStyle/>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Marketing Applications</a:t>
            </a:r>
          </a:p>
          <a:p>
            <a:pPr lvl="1" algn="just"/>
            <a:r>
              <a:rPr lang="en-US" sz="2600" dirty="0">
                <a:solidFill>
                  <a:schemeClr val="tx1"/>
                </a:solidFill>
                <a:latin typeface="Trebuchet MS" panose="020B0603020202020204" pitchFamily="34" charset="0"/>
                <a:cs typeface="Aharoni" panose="02010803020104030203" pitchFamily="2" charset="-79"/>
              </a:rPr>
              <a:t>Ex: </a:t>
            </a:r>
            <a:r>
              <a:rPr lang="en-US" sz="2600" i="1" dirty="0" err="1">
                <a:solidFill>
                  <a:schemeClr val="tx1"/>
                </a:solidFill>
                <a:latin typeface="Trebuchet MS" panose="020B0603020202020204" pitchFamily="34" charset="0"/>
                <a:cs typeface="Aharoni" panose="02010803020104030203" pitchFamily="2" charset="-79"/>
              </a:rPr>
              <a:t>Quividi</a:t>
            </a:r>
            <a:r>
              <a:rPr lang="en-US" sz="2600" dirty="0">
                <a:solidFill>
                  <a:schemeClr val="tx1"/>
                </a:solidFill>
                <a:latin typeface="Trebuchet MS" panose="020B0603020202020204" pitchFamily="34" charset="0"/>
                <a:cs typeface="Aharoni" panose="02010803020104030203" pitchFamily="2" charset="-79"/>
              </a:rPr>
              <a:t> uses interactive signage which plays a specific ad/video based on age and gender </a:t>
            </a: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Law Enforcement</a:t>
            </a:r>
          </a:p>
          <a:p>
            <a:pPr lvl="1" algn="l"/>
            <a:r>
              <a:rPr lang="en-US" sz="2400" dirty="0">
                <a:solidFill>
                  <a:schemeClr val="tx1"/>
                </a:solidFill>
                <a:latin typeface="Trebuchet MS" panose="020B0603020202020204" pitchFamily="34" charset="0"/>
                <a:cs typeface="Aharoni" panose="02010803020104030203" pitchFamily="2" charset="-79"/>
              </a:rPr>
              <a:t>Estimating age to create a suspect profile</a:t>
            </a:r>
            <a:endParaRPr lang="en-US" sz="2800" dirty="0">
              <a:solidFill>
                <a:schemeClr val="tx1"/>
              </a:solidFill>
              <a:latin typeface="Trebuchet MS" panose="020B0603020202020204" pitchFamily="34" charset="0"/>
              <a:cs typeface="Aharoni" panose="02010803020104030203" pitchFamily="2" charset="-79"/>
            </a:endParaRPr>
          </a:p>
          <a:p>
            <a:pPr marL="457200" indent="-457200" algn="l">
              <a:buFont typeface="Wingdings" panose="05000000000000000000" pitchFamily="2" charset="2"/>
              <a:buChar char="§"/>
            </a:pPr>
            <a:r>
              <a:rPr lang="en-US" sz="2800" dirty="0">
                <a:solidFill>
                  <a:schemeClr val="tx1"/>
                </a:solidFill>
                <a:latin typeface="Aharoni" panose="02010803020104030203" pitchFamily="2" charset="-79"/>
                <a:cs typeface="Aharoni" panose="02010803020104030203" pitchFamily="2" charset="-79"/>
              </a:rPr>
              <a:t>Access Control</a:t>
            </a:r>
          </a:p>
          <a:p>
            <a:pPr lvl="1" algn="l"/>
            <a:r>
              <a:rPr lang="en-US" sz="2400" dirty="0">
                <a:solidFill>
                  <a:schemeClr val="tx1"/>
                </a:solidFill>
                <a:latin typeface="Trebuchet MS" panose="020B0603020202020204" pitchFamily="34" charset="0"/>
                <a:cs typeface="Aharoni" panose="02010803020104030203" pitchFamily="2" charset="-79"/>
              </a:rPr>
              <a:t>Prevent underage access to prohibited materials – alcohol, nightclubs, cars, curfew enforcement, etc.</a:t>
            </a:r>
            <a:endParaRPr lang="en-US" sz="3200" dirty="0">
              <a:solidFill>
                <a:schemeClr val="tx1"/>
              </a:solidFill>
              <a:latin typeface="Aharoni" panose="02010803020104030203" pitchFamily="2" charset="-79"/>
              <a:cs typeface="Aharoni" panose="02010803020104030203" pitchFamily="2" charset="-79"/>
            </a:endParaRPr>
          </a:p>
          <a:p>
            <a:pPr algn="l"/>
            <a:endParaRPr lang="en-US" sz="3200" dirty="0">
              <a:solidFill>
                <a:schemeClr val="tx1"/>
              </a:solidFill>
              <a:latin typeface="Aharoni" panose="02010803020104030203" pitchFamily="2" charset="-79"/>
              <a:cs typeface="Aharoni" panose="02010803020104030203" pitchFamily="2" charset="-79"/>
            </a:endParaRPr>
          </a:p>
        </p:txBody>
      </p:sp>
      <p:sp>
        <p:nvSpPr>
          <p:cNvPr id="8" name="TextBox 7">
            <a:extLst>
              <a:ext uri="{FF2B5EF4-FFF2-40B4-BE49-F238E27FC236}">
                <a16:creationId xmlns:a16="http://schemas.microsoft.com/office/drawing/2014/main" id="{7ED142EA-9592-4F44-8398-6B79D1B9F223}"/>
              </a:ext>
            </a:extLst>
          </p:cNvPr>
          <p:cNvSpPr txBox="1"/>
          <p:nvPr/>
        </p:nvSpPr>
        <p:spPr>
          <a:xfrm>
            <a:off x="8911930" y="5306199"/>
            <a:ext cx="2895379" cy="276999"/>
          </a:xfrm>
          <a:prstGeom prst="rect">
            <a:avLst/>
          </a:prstGeom>
          <a:noFill/>
        </p:spPr>
        <p:txBody>
          <a:bodyPr wrap="square" rtlCol="0">
            <a:spAutoFit/>
          </a:bodyPr>
          <a:lstStyle/>
          <a:p>
            <a:pPr algn="ctr"/>
            <a:r>
              <a:rPr lang="en-US" sz="1200" dirty="0">
                <a:solidFill>
                  <a:schemeClr val="bg1">
                    <a:lumMod val="50000"/>
                  </a:schemeClr>
                </a:solidFill>
              </a:rPr>
              <a:t>Photo by </a:t>
            </a:r>
            <a:r>
              <a:rPr lang="en-US" sz="1200" dirty="0">
                <a:solidFill>
                  <a:schemeClr val="bg1">
                    <a:lumMod val="50000"/>
                  </a:schemeClr>
                </a:solidFill>
                <a:hlinkClick r:id="rId3">
                  <a:extLst>
                    <a:ext uri="{A12FA001-AC4F-418D-AE19-62706E023703}">
                      <ahyp:hlinkClr xmlns:ahyp="http://schemas.microsoft.com/office/drawing/2018/hyperlinkcolor" val="tx"/>
                    </a:ext>
                  </a:extLst>
                </a:hlinkClick>
              </a:rPr>
              <a:t>Milan </a:t>
            </a:r>
            <a:r>
              <a:rPr lang="en-US" sz="1200" dirty="0" err="1">
                <a:solidFill>
                  <a:schemeClr val="bg1">
                    <a:lumMod val="50000"/>
                  </a:schemeClr>
                </a:solidFill>
                <a:hlinkClick r:id="rId3">
                  <a:extLst>
                    <a:ext uri="{A12FA001-AC4F-418D-AE19-62706E023703}">
                      <ahyp:hlinkClr xmlns:ahyp="http://schemas.microsoft.com/office/drawing/2018/hyperlinkcolor" val="tx"/>
                    </a:ext>
                  </a:extLst>
                </a:hlinkClick>
              </a:rPr>
              <a:t>Malkomes</a:t>
            </a:r>
            <a:r>
              <a:rPr lang="en-US" sz="1200" dirty="0">
                <a:solidFill>
                  <a:schemeClr val="bg1">
                    <a:lumMod val="50000"/>
                  </a:schemeClr>
                </a:solidFill>
              </a:rPr>
              <a:t> on </a:t>
            </a:r>
            <a:r>
              <a:rPr lang="en-US" sz="1200" dirty="0" err="1">
                <a:solidFill>
                  <a:schemeClr val="bg1">
                    <a:lumMod val="50000"/>
                  </a:schemeClr>
                </a:solidFill>
                <a:hlinkClick r:id="rId3">
                  <a:extLst>
                    <a:ext uri="{A12FA001-AC4F-418D-AE19-62706E023703}">
                      <ahyp:hlinkClr xmlns:ahyp="http://schemas.microsoft.com/office/drawing/2018/hyperlinkcolor" val="tx"/>
                    </a:ext>
                  </a:extLst>
                </a:hlinkClick>
              </a:rPr>
              <a:t>Unsplash</a:t>
            </a:r>
            <a:endParaRPr lang="en-US" sz="1200" dirty="0">
              <a:solidFill>
                <a:schemeClr val="bg1">
                  <a:lumMod val="50000"/>
                </a:schemeClr>
              </a:solidFill>
              <a:latin typeface="Abadi" panose="020B0604020202020204" pitchFamily="34" charset="0"/>
            </a:endParaRPr>
          </a:p>
        </p:txBody>
      </p:sp>
      <p:pic>
        <p:nvPicPr>
          <p:cNvPr id="2054" name="Picture 6" descr="black and gray camera stand">
            <a:extLst>
              <a:ext uri="{FF2B5EF4-FFF2-40B4-BE49-F238E27FC236}">
                <a16:creationId xmlns:a16="http://schemas.microsoft.com/office/drawing/2014/main" id="{2A0632C7-0195-46C8-AB6A-9AD49137D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2958" y="1648592"/>
            <a:ext cx="2433324" cy="36576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091481-DDFE-49EC-80AE-3322B52E02C9}"/>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190874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55840" y="106736"/>
            <a:ext cx="4804787" cy="1089116"/>
          </a:xfrm>
          <a:effectLst>
            <a:outerShdw blurRad="50800" dist="38100" dir="2700000" algn="tl" rotWithShape="0">
              <a:prstClr val="black">
                <a:alpha val="40000"/>
              </a:prstClr>
            </a:outerShdw>
          </a:effectLst>
        </p:spPr>
        <p:txBody>
          <a:bodyPr>
            <a:normAutofit fontScale="90000"/>
          </a:bodyPr>
          <a:lstStyle/>
          <a:p>
            <a:pPr algn="l"/>
            <a:r>
              <a:rPr lang="en-US" sz="7200" dirty="0">
                <a:solidFill>
                  <a:schemeClr val="tx1"/>
                </a:solidFill>
                <a:latin typeface="Aharoni" panose="02010803020104030203" pitchFamily="2" charset="-79"/>
                <a:cs typeface="Aharoni" panose="02010803020104030203" pitchFamily="2" charset="-79"/>
              </a:rPr>
              <a:t>Challenges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48037" y="1255362"/>
            <a:ext cx="8721824" cy="4347275"/>
          </a:xfrm>
          <a:effectLst/>
        </p:spPr>
        <p:txBody>
          <a:bodyPr>
            <a:noAutofit/>
          </a:bodyPr>
          <a:lstStyle/>
          <a:p>
            <a:pPr algn="l"/>
            <a:r>
              <a:rPr lang="en-US" sz="3200" dirty="0">
                <a:latin typeface="Aharoni" panose="02010803020104030203" pitchFamily="2" charset="-79"/>
                <a:cs typeface="Aharoni" panose="02010803020104030203" pitchFamily="2" charset="-79"/>
              </a:rPr>
              <a:t>Many factors affect apparent age including:</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Makeup</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Photo resolution </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Photo processing (Filters)</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Camera Angle</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Lighting</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Expression</a:t>
            </a:r>
          </a:p>
          <a:p>
            <a:pPr marL="914400" lvl="1" indent="-457200" algn="l">
              <a:buFont typeface="Wingdings" panose="05000000000000000000" pitchFamily="2" charset="2"/>
              <a:buChar char="§"/>
            </a:pPr>
            <a:r>
              <a:rPr lang="en-US" sz="2800" dirty="0">
                <a:latin typeface="Trebuchet MS" panose="020B0603020202020204" pitchFamily="34" charset="0"/>
                <a:cs typeface="Aharoni" panose="02010803020104030203" pitchFamily="2" charset="-79"/>
              </a:rPr>
              <a:t>Lifestyle: </a:t>
            </a:r>
          </a:p>
          <a:p>
            <a:pPr marL="1371600" lvl="2" indent="-457200" algn="l">
              <a:buFont typeface="Arial" panose="020B0604020202020204" pitchFamily="34" charset="0"/>
              <a:buChar char="•"/>
            </a:pPr>
            <a:r>
              <a:rPr lang="en-US" sz="2800" dirty="0">
                <a:latin typeface="Trebuchet MS" panose="020B0603020202020204" pitchFamily="34" charset="0"/>
                <a:cs typeface="Aharoni" panose="02010803020104030203" pitchFamily="2" charset="-79"/>
              </a:rPr>
              <a:t>Smoking, drinking, sun exposure, etc.</a:t>
            </a:r>
          </a:p>
          <a:p>
            <a:pPr algn="l"/>
            <a:endParaRPr lang="en-US" sz="3200" dirty="0">
              <a:latin typeface="Trebuchet MS" panose="020B0603020202020204" pitchFamily="34" charset="0"/>
              <a:cs typeface="Aharoni" panose="02010803020104030203" pitchFamily="2" charset="-79"/>
            </a:endParaRPr>
          </a:p>
          <a:p>
            <a:pPr algn="l"/>
            <a:endParaRPr lang="en-US" sz="3200" dirty="0">
              <a:latin typeface="Trebuchet MS" panose="020B0603020202020204" pitchFamily="34" charset="0"/>
              <a:cs typeface="Aharoni" panose="02010803020104030203" pitchFamily="2" charset="-79"/>
            </a:endParaRPr>
          </a:p>
        </p:txBody>
      </p:sp>
      <p:pic>
        <p:nvPicPr>
          <p:cNvPr id="3074" name="Picture 2" descr="selective focus photo of woman wearing brown hat during daytime">
            <a:extLst>
              <a:ext uri="{FF2B5EF4-FFF2-40B4-BE49-F238E27FC236}">
                <a16:creationId xmlns:a16="http://schemas.microsoft.com/office/drawing/2014/main" id="{B00767D8-7512-409A-9CBD-98782D6E0D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339"/>
          <a:stretch/>
        </p:blipFill>
        <p:spPr bwMode="auto">
          <a:xfrm>
            <a:off x="9062477" y="2118732"/>
            <a:ext cx="2781486" cy="34440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E907372-1043-48ED-95E0-138712B7E473}"/>
              </a:ext>
            </a:extLst>
          </p:cNvPr>
          <p:cNvSpPr txBox="1"/>
          <p:nvPr/>
        </p:nvSpPr>
        <p:spPr>
          <a:xfrm>
            <a:off x="9117454" y="5573565"/>
            <a:ext cx="2726509" cy="276999"/>
          </a:xfrm>
          <a:prstGeom prst="rect">
            <a:avLst/>
          </a:prstGeom>
          <a:noFill/>
        </p:spPr>
        <p:txBody>
          <a:bodyPr wrap="square">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Persnickety Prints</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endParaRPr lang="en-US" sz="1200" dirty="0">
              <a:solidFill>
                <a:schemeClr val="bg1">
                  <a:lumMod val="50000"/>
                </a:schemeClr>
              </a:solidFill>
              <a:latin typeface="Abadi" panose="020B0604020202020204" pitchFamily="34" charset="0"/>
            </a:endParaRPr>
          </a:p>
        </p:txBody>
      </p:sp>
      <p:sp>
        <p:nvSpPr>
          <p:cNvPr id="7" name="TextBox 6">
            <a:extLst>
              <a:ext uri="{FF2B5EF4-FFF2-40B4-BE49-F238E27FC236}">
                <a16:creationId xmlns:a16="http://schemas.microsoft.com/office/drawing/2014/main" id="{F76F66E0-0113-4133-874C-9CD0ADDEB4E7}"/>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176897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354370" y="261823"/>
            <a:ext cx="9244361" cy="1198522"/>
          </a:xfrm>
          <a:effectLst>
            <a:outerShdw blurRad="50800" dist="38100" dir="2700000" algn="tl" rotWithShape="0">
              <a:prstClr val="black">
                <a:alpha val="40000"/>
              </a:prstClr>
            </a:outerShdw>
          </a:effectLst>
        </p:spPr>
        <p:txBody>
          <a:bodyPr>
            <a:normAutofit/>
          </a:bodyPr>
          <a:lstStyle/>
          <a:p>
            <a:pPr algn="l"/>
            <a:r>
              <a:rPr lang="en-US" sz="7200" dirty="0">
                <a:solidFill>
                  <a:schemeClr val="tx1"/>
                </a:solidFill>
                <a:latin typeface="Aharoni" panose="02010803020104030203" pitchFamily="2" charset="-79"/>
                <a:cs typeface="Aharoni" panose="02010803020104030203" pitchFamily="2" charset="-79"/>
              </a:rPr>
              <a:t>Dataset Challenges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354370" y="1695697"/>
            <a:ext cx="5835220" cy="3886914"/>
          </a:xfrm>
          <a:effectLst/>
        </p:spPr>
        <p:txBody>
          <a:bodyPr>
            <a:noAutofit/>
          </a:bodyPr>
          <a:lstStyle/>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Dataset is imbalanced.</a:t>
            </a:r>
          </a:p>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Ages 0-7 and ages 81-100 are underrepresented .</a:t>
            </a:r>
          </a:p>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We will focus on predicting for ages 8-80 only.</a:t>
            </a:r>
          </a:p>
          <a:p>
            <a:pPr marL="457200" indent="-457200" algn="l">
              <a:buFont typeface="Wingdings" panose="05000000000000000000" pitchFamily="2" charset="2"/>
              <a:buChar char="§"/>
            </a:pPr>
            <a:r>
              <a:rPr lang="en-US" sz="2600" dirty="0">
                <a:solidFill>
                  <a:schemeClr val="tx1"/>
                </a:solidFill>
                <a:latin typeface="Trebuchet MS" panose="020B0603020202020204" pitchFamily="34" charset="0"/>
                <a:cs typeface="Aharoni" panose="02010803020104030203" pitchFamily="2" charset="-79"/>
              </a:rPr>
              <a:t>In the future, we can collect more data for underrepresented age classes.</a:t>
            </a:r>
          </a:p>
        </p:txBody>
      </p:sp>
      <p:sp>
        <p:nvSpPr>
          <p:cNvPr id="8" name="Rectangle 7">
            <a:extLst>
              <a:ext uri="{FF2B5EF4-FFF2-40B4-BE49-F238E27FC236}">
                <a16:creationId xmlns:a16="http://schemas.microsoft.com/office/drawing/2014/main" id="{9AFC4F42-11BC-443A-A79C-ADAEDE4A4C80}"/>
              </a:ext>
            </a:extLst>
          </p:cNvPr>
          <p:cNvSpPr/>
          <p:nvPr/>
        </p:nvSpPr>
        <p:spPr>
          <a:xfrm>
            <a:off x="6189590" y="1887522"/>
            <a:ext cx="5728989" cy="3082956"/>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hart, histogram&#10;&#10;Description automatically generated">
            <a:extLst>
              <a:ext uri="{FF2B5EF4-FFF2-40B4-BE49-F238E27FC236}">
                <a16:creationId xmlns:a16="http://schemas.microsoft.com/office/drawing/2014/main" id="{977A5595-522F-46EC-9294-42E169C88FCD}"/>
              </a:ext>
            </a:extLst>
          </p:cNvPr>
          <p:cNvPicPr>
            <a:picLocks noChangeAspect="1"/>
          </p:cNvPicPr>
          <p:nvPr/>
        </p:nvPicPr>
        <p:blipFill>
          <a:blip r:embed="rId3"/>
          <a:stretch>
            <a:fillRect/>
          </a:stretch>
        </p:blipFill>
        <p:spPr>
          <a:xfrm>
            <a:off x="6260647" y="1979796"/>
            <a:ext cx="5506261" cy="2996053"/>
          </a:xfrm>
          <a:prstGeom prst="rect">
            <a:avLst/>
          </a:prstGeom>
        </p:spPr>
      </p:pic>
      <p:sp>
        <p:nvSpPr>
          <p:cNvPr id="7" name="TextBox 6">
            <a:extLst>
              <a:ext uri="{FF2B5EF4-FFF2-40B4-BE49-F238E27FC236}">
                <a16:creationId xmlns:a16="http://schemas.microsoft.com/office/drawing/2014/main" id="{A843BCA3-DAC2-4A83-ADBC-3D231D60A6AC}"/>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318865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20509" y="200722"/>
            <a:ext cx="11610936" cy="961450"/>
          </a:xfrm>
          <a:effectLst>
            <a:outerShdw blurRad="50800" dist="38100" dir="2700000" algn="tl" rotWithShape="0">
              <a:prstClr val="black">
                <a:alpha val="40000"/>
              </a:prstClr>
            </a:outerShdw>
          </a:effectLst>
        </p:spPr>
        <p:txBody>
          <a:bodyPr>
            <a:normAutofit fontScale="90000"/>
          </a:bodyPr>
          <a:lstStyle/>
          <a:p>
            <a:r>
              <a:rPr lang="en-US" sz="7200" dirty="0">
                <a:solidFill>
                  <a:schemeClr val="tx1"/>
                </a:solidFill>
                <a:latin typeface="Aharoni" panose="02010803020104030203" pitchFamily="2" charset="-79"/>
                <a:cs typeface="Aharoni" panose="02010803020104030203" pitchFamily="2" charset="-79"/>
              </a:rPr>
              <a:t>‘Average Face’ Images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42306" y="1488252"/>
            <a:ext cx="10504338" cy="1282707"/>
          </a:xfrm>
          <a:effectLst>
            <a:outerShdw blurRad="50800" dist="38100" dir="2700000" algn="tl" rotWithShape="0">
              <a:prstClr val="black">
                <a:alpha val="40000"/>
              </a:prstClr>
            </a:outerShdw>
          </a:effectLst>
        </p:spPr>
        <p:txBody>
          <a:bodyPr>
            <a:noAutofit/>
          </a:bodyPr>
          <a:lstStyle/>
          <a:p>
            <a:pPr algn="l"/>
            <a:endParaRPr lang="en-US">
              <a:solidFill>
                <a:schemeClr val="tx1"/>
              </a:solidFill>
              <a:latin typeface="Aharoni" panose="02010803020104030203" pitchFamily="2" charset="-79"/>
              <a:cs typeface="Aharoni" panose="02010803020104030203" pitchFamily="2" charset="-79"/>
            </a:endParaRPr>
          </a:p>
          <a:p>
            <a:pPr algn="l"/>
            <a:endParaRPr lang="en-US" sz="3200">
              <a:solidFill>
                <a:schemeClr val="tx1"/>
              </a:solidFill>
              <a:latin typeface="Aharoni" panose="02010803020104030203" pitchFamily="2" charset="-79"/>
              <a:cs typeface="Aharoni" panose="02010803020104030203" pitchFamily="2" charset="-79"/>
            </a:endParaRPr>
          </a:p>
          <a:p>
            <a:pPr algn="l"/>
            <a:endParaRPr lang="en-US" sz="3200">
              <a:solidFill>
                <a:schemeClr val="tx1"/>
              </a:solidFill>
              <a:latin typeface="Aharoni" panose="02010803020104030203" pitchFamily="2" charset="-79"/>
              <a:cs typeface="Aharoni" panose="02010803020104030203" pitchFamily="2" charset="-79"/>
            </a:endParaRPr>
          </a:p>
        </p:txBody>
      </p:sp>
      <p:pic>
        <p:nvPicPr>
          <p:cNvPr id="10" name="Picture 9" descr="Graphical user interface&#10;&#10;Description automatically generated">
            <a:extLst>
              <a:ext uri="{FF2B5EF4-FFF2-40B4-BE49-F238E27FC236}">
                <a16:creationId xmlns:a16="http://schemas.microsoft.com/office/drawing/2014/main" id="{EC4AE801-3B6F-48D3-8AA5-BA2F93DB6896}"/>
              </a:ext>
            </a:extLst>
          </p:cNvPr>
          <p:cNvPicPr>
            <a:picLocks noChangeAspect="1"/>
          </p:cNvPicPr>
          <p:nvPr/>
        </p:nvPicPr>
        <p:blipFill>
          <a:blip r:embed="rId3"/>
          <a:stretch>
            <a:fillRect/>
          </a:stretch>
        </p:blipFill>
        <p:spPr>
          <a:xfrm>
            <a:off x="1278823" y="1092954"/>
            <a:ext cx="9691501" cy="3439594"/>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A0C3DED2-3C9A-4DE3-AB5D-40CFC3A45FF0}"/>
              </a:ext>
            </a:extLst>
          </p:cNvPr>
          <p:cNvSpPr txBox="1"/>
          <p:nvPr/>
        </p:nvSpPr>
        <p:spPr>
          <a:xfrm>
            <a:off x="1088374" y="4532548"/>
            <a:ext cx="10072397" cy="1292662"/>
          </a:xfrm>
          <a:prstGeom prst="rect">
            <a:avLst/>
          </a:prstGeom>
          <a:noFill/>
        </p:spPr>
        <p:txBody>
          <a:bodyPr wrap="square" rtlCol="0">
            <a:spAutoFit/>
          </a:bodyPr>
          <a:lstStyle/>
          <a:p>
            <a:pPr algn="just"/>
            <a:r>
              <a:rPr lang="en-US" sz="2600" dirty="0">
                <a:latin typeface="Trebuchet MS" panose="020B0603020202020204" pitchFamily="34" charset="0"/>
                <a:cs typeface="Aharoni" panose="02010803020104030203" pitchFamily="2" charset="-79"/>
              </a:rPr>
              <a:t>To explore the dataset, we created composite images ‘averaging’ the pixel values across various subsets: 1,000 females, 1,000 males, and all images from age 60-69.</a:t>
            </a:r>
          </a:p>
        </p:txBody>
      </p:sp>
      <p:sp>
        <p:nvSpPr>
          <p:cNvPr id="7" name="TextBox 6">
            <a:extLst>
              <a:ext uri="{FF2B5EF4-FFF2-40B4-BE49-F238E27FC236}">
                <a16:creationId xmlns:a16="http://schemas.microsoft.com/office/drawing/2014/main" id="{DC2C28D5-60B3-4537-ADAE-23DBD9496C01}"/>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91660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220144" y="202040"/>
            <a:ext cx="11971856" cy="975617"/>
          </a:xfrm>
          <a:effectLst>
            <a:outerShdw blurRad="50800" dist="38100" dir="2700000" algn="tl" rotWithShape="0">
              <a:prstClr val="black">
                <a:alpha val="40000"/>
              </a:prstClr>
            </a:outerShdw>
          </a:effectLst>
        </p:spPr>
        <p:txBody>
          <a:bodyPr>
            <a:normAutofit/>
          </a:bodyPr>
          <a:lstStyle/>
          <a:p>
            <a:pPr algn="l"/>
            <a:r>
              <a:rPr lang="en-US" dirty="0">
                <a:solidFill>
                  <a:schemeClr val="tx1"/>
                </a:solidFill>
                <a:latin typeface="Aharoni" panose="02010803020104030203" pitchFamily="2" charset="-79"/>
                <a:cs typeface="Aharoni" panose="02010803020104030203" pitchFamily="2" charset="-79"/>
              </a:rPr>
              <a:t>Convolutional Neural Networks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63091" y="1177657"/>
            <a:ext cx="8100342" cy="4643280"/>
          </a:xfrm>
          <a:effectLst/>
        </p:spPr>
        <p:txBody>
          <a:bodyPr>
            <a:noAutofit/>
          </a:bodyPr>
          <a:lstStyle/>
          <a:p>
            <a:pPr algn="l"/>
            <a:r>
              <a:rPr lang="en-US" sz="2800" dirty="0">
                <a:solidFill>
                  <a:schemeClr val="tx1"/>
                </a:solidFill>
                <a:latin typeface="Aharoni" panose="02010803020104030203" pitchFamily="2" charset="-79"/>
                <a:cs typeface="Aharoni" panose="02010803020104030203" pitchFamily="2" charset="-79"/>
              </a:rPr>
              <a:t>CNNs can achieve state-of-the-art results in image classification.</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Modeled on the biological visual cortex of animals</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Multi-layered feature extraction</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Enhanced by large datasets, and GPU computing</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Convolution uses matrix multiplication against a filter for feature extraction.</a:t>
            </a:r>
          </a:p>
          <a:p>
            <a:pPr marL="457200" indent="-457200" algn="l">
              <a:buFont typeface="Wingdings" panose="05000000000000000000" pitchFamily="2" charset="2"/>
              <a:buChar char="§"/>
            </a:pPr>
            <a:r>
              <a:rPr lang="en-US" sz="2800" dirty="0">
                <a:solidFill>
                  <a:schemeClr val="tx1"/>
                </a:solidFill>
                <a:latin typeface="Trebuchet MS" panose="020B0603020202020204" pitchFamily="34" charset="0"/>
                <a:cs typeface="Aharoni" panose="02010803020104030203" pitchFamily="2" charset="-79"/>
              </a:rPr>
              <a:t>Transfer Learning can expedite related tasks. 	</a:t>
            </a:r>
          </a:p>
          <a:p>
            <a:pPr algn="l"/>
            <a:endParaRPr lang="en-US" sz="2800" dirty="0">
              <a:solidFill>
                <a:schemeClr val="tx1"/>
              </a:solidFill>
              <a:latin typeface="Trebuchet MS" panose="020B0603020202020204" pitchFamily="34" charset="0"/>
              <a:cs typeface="Aharoni" panose="02010803020104030203" pitchFamily="2" charset="-79"/>
            </a:endParaRPr>
          </a:p>
          <a:p>
            <a:pPr algn="l"/>
            <a:endParaRPr lang="en-US" sz="2800" dirty="0">
              <a:solidFill>
                <a:schemeClr val="tx1"/>
              </a:solidFill>
              <a:latin typeface="Trebuchet MS" panose="020B0603020202020204" pitchFamily="34" charset="0"/>
              <a:cs typeface="Aharoni" panose="02010803020104030203" pitchFamily="2" charset="-79"/>
            </a:endParaRPr>
          </a:p>
          <a:p>
            <a:pPr algn="l"/>
            <a:endParaRPr lang="en-US" sz="2800" dirty="0">
              <a:solidFill>
                <a:schemeClr val="tx1"/>
              </a:solidFill>
              <a:latin typeface="Trebuchet MS" panose="020B0603020202020204" pitchFamily="34" charset="0"/>
              <a:cs typeface="Aharoni" panose="02010803020104030203" pitchFamily="2" charset="-79"/>
            </a:endParaRPr>
          </a:p>
        </p:txBody>
      </p:sp>
      <p:pic>
        <p:nvPicPr>
          <p:cNvPr id="4098" name="Picture 2">
            <a:extLst>
              <a:ext uri="{FF2B5EF4-FFF2-40B4-BE49-F238E27FC236}">
                <a16:creationId xmlns:a16="http://schemas.microsoft.com/office/drawing/2014/main" id="{6B176178-92B7-4B93-B701-AE86D50088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1" b="25518"/>
          <a:stretch/>
        </p:blipFill>
        <p:spPr bwMode="auto">
          <a:xfrm>
            <a:off x="8837427" y="2017240"/>
            <a:ext cx="2780271" cy="28235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8C666E-99BC-411C-B9ED-996590B55D38}"/>
              </a:ext>
            </a:extLst>
          </p:cNvPr>
          <p:cNvSpPr txBox="1"/>
          <p:nvPr/>
        </p:nvSpPr>
        <p:spPr>
          <a:xfrm>
            <a:off x="8948638" y="4840760"/>
            <a:ext cx="2780271" cy="276999"/>
          </a:xfrm>
          <a:prstGeom prst="rect">
            <a:avLst/>
          </a:prstGeom>
          <a:noFill/>
        </p:spPr>
        <p:txBody>
          <a:bodyPr wrap="square" rtlCol="0">
            <a:spAutoFit/>
          </a:bodyPr>
          <a:lstStyle/>
          <a:p>
            <a:r>
              <a:rPr lang="en-US" sz="1200" dirty="0">
                <a:solidFill>
                  <a:schemeClr val="bg1">
                    <a:lumMod val="50000"/>
                  </a:schemeClr>
                </a:solidFill>
              </a:rPr>
              <a:t>Photo by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Vincent Ledvina</a:t>
            </a:r>
            <a:r>
              <a:rPr lang="en-US" sz="1200" dirty="0">
                <a:solidFill>
                  <a:schemeClr val="bg1">
                    <a:lumMod val="50000"/>
                  </a:schemeClr>
                </a:solidFill>
              </a:rPr>
              <a:t> on </a:t>
            </a:r>
            <a:r>
              <a:rPr lang="en-US" sz="1200" dirty="0" err="1">
                <a:solidFill>
                  <a:schemeClr val="bg1">
                    <a:lumMod val="50000"/>
                  </a:schemeClr>
                </a:solidFill>
                <a:hlinkClick r:id="rId4">
                  <a:extLst>
                    <a:ext uri="{A12FA001-AC4F-418D-AE19-62706E023703}">
                      <ahyp:hlinkClr xmlns:ahyp="http://schemas.microsoft.com/office/drawing/2018/hyperlinkcolor" val="tx"/>
                    </a:ext>
                  </a:extLst>
                </a:hlinkClick>
              </a:rPr>
              <a:t>Unsplash</a:t>
            </a:r>
            <a:r>
              <a:rPr lang="en-US" sz="1200" dirty="0">
                <a:solidFill>
                  <a:schemeClr val="bg1">
                    <a:lumMod val="50000"/>
                  </a:schemeClr>
                </a:solidFill>
              </a:rPr>
              <a:t> </a:t>
            </a:r>
          </a:p>
        </p:txBody>
      </p:sp>
      <p:sp>
        <p:nvSpPr>
          <p:cNvPr id="7" name="TextBox 6">
            <a:extLst>
              <a:ext uri="{FF2B5EF4-FFF2-40B4-BE49-F238E27FC236}">
                <a16:creationId xmlns:a16="http://schemas.microsoft.com/office/drawing/2014/main" id="{0DB1CA61-7CF3-4523-8FA8-3C1BF86CD7DA}"/>
              </a:ext>
            </a:extLst>
          </p:cNvPr>
          <p:cNvSpPr txBox="1"/>
          <p:nvPr/>
        </p:nvSpPr>
        <p:spPr>
          <a:xfrm>
            <a:off x="171449" y="6415385"/>
            <a:ext cx="11906251" cy="369332"/>
          </a:xfrm>
          <a:prstGeom prst="rect">
            <a:avLst/>
          </a:prstGeom>
          <a:noFill/>
        </p:spPr>
        <p:txBody>
          <a:bodyPr wrap="square" rtlCol="0">
            <a:spAutoFit/>
          </a:bodyPr>
          <a:lstStyle/>
          <a:p>
            <a:r>
              <a:rPr lang="en-US" dirty="0">
                <a:latin typeface="Abadi" panose="020B0604020104020204" pitchFamily="34" charset="0"/>
                <a:cs typeface="Aharoni" panose="02010803020104030203" pitchFamily="2" charset="-79"/>
              </a:rPr>
              <a:t>YOUNGER: PREDICTING AGE WITH DEEP LEARNING   	Springboard Data Science          Prem Ananda         May 2021</a:t>
            </a:r>
          </a:p>
        </p:txBody>
      </p:sp>
    </p:spTree>
    <p:extLst>
      <p:ext uri="{BB962C8B-B14F-4D97-AF65-F5344CB8AC3E}">
        <p14:creationId xmlns:p14="http://schemas.microsoft.com/office/powerpoint/2010/main" val="56944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17.2|13.2"/>
</p:tagLst>
</file>

<file path=ppt/tags/tag2.xml><?xml version="1.0" encoding="utf-8"?>
<p:tagLst xmlns:a="http://schemas.openxmlformats.org/drawingml/2006/main" xmlns:r="http://schemas.openxmlformats.org/officeDocument/2006/relationships" xmlns:p="http://schemas.openxmlformats.org/presentationml/2006/main">
  <p:tag name="TIMING" val="|1.3|11.6|1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84C341EB82FD45BC27A8E7EA4A7226" ma:contentTypeVersion="0" ma:contentTypeDescription="Create a new document." ma:contentTypeScope="" ma:versionID="621d915e15bd786935a5bd2fb24580fe">
  <xsd:schema xmlns:xsd="http://www.w3.org/2001/XMLSchema" xmlns:xs="http://www.w3.org/2001/XMLSchema" xmlns:p="http://schemas.microsoft.com/office/2006/metadata/properties" targetNamespace="http://schemas.microsoft.com/office/2006/metadata/properties" ma:root="true" ma:fieldsID="159f361948843468b9ac863df562275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documentManagement/types"/>
    <ds:schemaRef ds:uri="http://purl.org/dc/term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7FB47594-23A1-40FA-BEDA-E5D901BCD8E9}">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1434</TotalTime>
  <Words>4848</Words>
  <Application>Microsoft Office PowerPoint</Application>
  <PresentationFormat>Widescreen</PresentationFormat>
  <Paragraphs>403</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Abadi</vt:lpstr>
      <vt:lpstr>Aharoni</vt:lpstr>
      <vt:lpstr>Arial</vt:lpstr>
      <vt:lpstr>Arial Black</vt:lpstr>
      <vt:lpstr>Calibri</vt:lpstr>
      <vt:lpstr>Calibri Light</vt:lpstr>
      <vt:lpstr>Trebuchet MS</vt:lpstr>
      <vt:lpstr>Wingdings</vt:lpstr>
      <vt:lpstr>Office Theme</vt:lpstr>
      <vt:lpstr>YOUNGER</vt:lpstr>
      <vt:lpstr>Executive Summary</vt:lpstr>
      <vt:lpstr>The Code</vt:lpstr>
      <vt:lpstr>The Dataset</vt:lpstr>
      <vt:lpstr>Practical Age Prediction</vt:lpstr>
      <vt:lpstr>Challenges</vt:lpstr>
      <vt:lpstr>Dataset Challenges</vt:lpstr>
      <vt:lpstr>‘Average Face’ Images</vt:lpstr>
      <vt:lpstr>Convolutional Neural Networks</vt:lpstr>
      <vt:lpstr>PowerPoint Presentation</vt:lpstr>
      <vt:lpstr>Performance Metrics</vt:lpstr>
      <vt:lpstr>Model Constants</vt:lpstr>
      <vt:lpstr>Model Overview</vt:lpstr>
      <vt:lpstr>CNN 1 - Baseline Model</vt:lpstr>
      <vt:lpstr>CNN 2</vt:lpstr>
      <vt:lpstr>PowerPoint Presentation</vt:lpstr>
      <vt:lpstr>PowerPoint Presentation</vt:lpstr>
      <vt:lpstr>Model Performance Comparison</vt:lpstr>
      <vt:lpstr>Business Results</vt:lpstr>
      <vt:lpstr>App Demo</vt:lpstr>
      <vt:lpstr>App Demo</vt:lpstr>
      <vt:lpstr>Conclusion</vt:lpstr>
      <vt:lpstr>Recommendations</vt:lpstr>
      <vt:lpstr>Future Work</vt:lpstr>
      <vt:lpstr>Lessons Learned</vt:lpstr>
      <vt:lpstr>Acknowledgements</vt:lpstr>
      <vt:lpstr>YOUNGER</vt:lpstr>
      <vt:lpstr>References 1/2</vt:lpstr>
      <vt:lpstr>PowerPoint Presentation</vt:lpstr>
      <vt:lpstr>YOUNGER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YOUNGER</dc:title>
  <dc:creator>Prem Ananda</dc:creator>
  <cp:lastModifiedBy>Pinky Veloso Ananda, Esq.</cp:lastModifiedBy>
  <cp:revision>115</cp:revision>
  <dcterms:created xsi:type="dcterms:W3CDTF">2021-06-01T21:21:53Z</dcterms:created>
  <dcterms:modified xsi:type="dcterms:W3CDTF">2021-06-04T06:02:17Z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0x010100D284C341EB82FD45BC27A8E7EA4A7226</vt:lpwstr>
  </property>
</Properties>
</file>