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bf18e4b5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bf18e4b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bf18e4b5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bf18e4b5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75fce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75fce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bf18e4b5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bf18e4b5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Presentation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Victor Adekola &amp; </a:t>
            </a:r>
            <a:r>
              <a:rPr lang="en"/>
              <a:t>Nana Prempeh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Summary/Conclusion</a:t>
            </a:r>
            <a:endParaRPr/>
          </a:p>
        </p:txBody>
      </p:sp>
      <p:sp>
        <p:nvSpPr>
          <p:cNvPr id="127" name="Google Shape;12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latin typeface="Times New Roman"/>
                <a:ea typeface="Times New Roman"/>
                <a:cs typeface="Times New Roman"/>
                <a:sym typeface="Times New Roman"/>
              </a:rPr>
              <a:t>The data visualizations can be used to build some conclusions about the data. After considering the data, it can be concluded that 60-70% were White and the rest of the categories making up that remaining 30%.</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200">
                <a:solidFill>
                  <a:srgbClr val="000000"/>
                </a:solidFill>
                <a:latin typeface="Times New Roman"/>
                <a:ea typeface="Times New Roman"/>
                <a:cs typeface="Times New Roman"/>
                <a:sym typeface="Times New Roman"/>
              </a:rPr>
              <a:t> </a:t>
            </a:r>
            <a:r>
              <a:rPr lang="en">
                <a:latin typeface="Times New Roman"/>
                <a:ea typeface="Times New Roman"/>
                <a:cs typeface="Times New Roman"/>
                <a:sym typeface="Times New Roman"/>
              </a:rPr>
              <a:t>Overall, it would be safe to say there are more renters in the age group 22-31 as compared to the others and more homeowners in the age group 52-61</a:t>
            </a:r>
            <a:endParaRPr>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1600">
                <a:latin typeface="Times New Roman"/>
                <a:ea typeface="Times New Roman"/>
                <a:cs typeface="Times New Roman"/>
                <a:sym typeface="Times New Roman"/>
              </a:rPr>
              <a:t>As compared to the rest of the age groups, more male homeowners and renters as compared to the opposite sex and also people who have attained a bachelor’s degree tend more to be homeowners and renters.Also based on this data and plots you can get a sense of how the data will be interpreted </a:t>
            </a:r>
            <a:endParaRPr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0325" y="934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3" name="Google Shape;133;p23"/>
          <p:cNvSpPr txBox="1"/>
          <p:nvPr>
            <p:ph idx="1" type="body"/>
          </p:nvPr>
        </p:nvSpPr>
        <p:spPr>
          <a:xfrm>
            <a:off x="387900" y="7794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Lewin, T. (2012). Black students face more discipline, data suggests. The New York Times.</a:t>
            </a:r>
            <a:endParaRPr sz="1100"/>
          </a:p>
          <a:p>
            <a:pPr indent="0" lvl="0" marL="0" rtl="0" algn="l">
              <a:spcBef>
                <a:spcPts val="1600"/>
              </a:spcBef>
              <a:spcAft>
                <a:spcPts val="0"/>
              </a:spcAft>
              <a:buNone/>
            </a:pPr>
            <a:r>
              <a:rPr lang="en" sz="1100"/>
              <a:t>Kinsler, J. (2011). Understanding the black–white school discipline gap. Economics of Education Review, 30(6), 1370-1383.</a:t>
            </a:r>
            <a:endParaRPr sz="1100"/>
          </a:p>
          <a:p>
            <a:pPr indent="0" lvl="0" marL="0" rtl="0" algn="l">
              <a:spcBef>
                <a:spcPts val="1600"/>
              </a:spcBef>
              <a:spcAft>
                <a:spcPts val="0"/>
              </a:spcAft>
              <a:buNone/>
            </a:pPr>
            <a:r>
              <a:rPr lang="en" sz="1100"/>
              <a:t>Blake, J. J., Smith, D. M., Marchbanks, M. P., Seibert, A. L., Wood, S. M., &amp; Kim, E. S. (2016). Does student–teacher racial/ethnic match impact Black students’ discipline risk? A test of the cultural synchrony hypothesis. In Inequality in school discipline (pp. 79-98). Palgrave Macmillan, New York.</a:t>
            </a:r>
            <a:endParaRPr sz="1100"/>
          </a:p>
          <a:p>
            <a:pPr indent="0" lvl="0" marL="0" rtl="0" algn="l">
              <a:spcBef>
                <a:spcPts val="1600"/>
              </a:spcBef>
              <a:spcAft>
                <a:spcPts val="0"/>
              </a:spcAft>
              <a:buNone/>
            </a:pPr>
            <a:r>
              <a:rPr lang="en" sz="1100"/>
              <a:t>CRDC datasets</a:t>
            </a:r>
            <a:endParaRPr sz="1100"/>
          </a:p>
          <a:p>
            <a:pPr indent="0" lvl="0" marL="0" rtl="0" algn="l">
              <a:spcBef>
                <a:spcPts val="1600"/>
              </a:spcBef>
              <a:spcAft>
                <a:spcPts val="0"/>
              </a:spcAft>
              <a:buNone/>
            </a:pPr>
            <a:r>
              <a:rPr lang="en" sz="1000"/>
              <a:t>Bijlsma, M., &amp;amp; Mocking, R. (2017). The impact of house price shocks on dutch homeowners</a:t>
            </a:r>
            <a:endParaRPr sz="1000"/>
          </a:p>
          <a:p>
            <a:pPr indent="0" lvl="0" marL="0" rtl="0" algn="l">
              <a:spcBef>
                <a:spcPts val="1600"/>
              </a:spcBef>
              <a:spcAft>
                <a:spcPts val="0"/>
              </a:spcAft>
              <a:buNone/>
            </a:pPr>
            <a:r>
              <a:rPr lang="en" sz="1000"/>
              <a:t>and renters (No. 346. RDF). CPB Netherlands Bureau for Economic Policy Analysis.</a:t>
            </a:r>
            <a:endParaRPr sz="1000"/>
          </a:p>
          <a:p>
            <a:pPr indent="0" lvl="0" marL="0" rtl="0" algn="l">
              <a:spcBef>
                <a:spcPts val="1600"/>
              </a:spcBef>
              <a:spcAft>
                <a:spcPts val="0"/>
              </a:spcAft>
              <a:buNone/>
            </a:pPr>
            <a:r>
              <a:rPr lang="en" sz="1000"/>
              <a:t>Brunner, E. J., Ross, S. L., &amp;amp; Simonsen, B. K. (2015). Homeowners, renters, and the political</a:t>
            </a:r>
            <a:endParaRPr sz="1000"/>
          </a:p>
          <a:p>
            <a:pPr indent="0" lvl="0" marL="0" rtl="0" algn="l">
              <a:spcBef>
                <a:spcPts val="1600"/>
              </a:spcBef>
              <a:spcAft>
                <a:spcPts val="0"/>
              </a:spcAft>
              <a:buNone/>
            </a:pPr>
            <a:r>
              <a:rPr lang="en" sz="1000"/>
              <a:t>economy of property taxation. Regional Science and Urban Economics, 53, 38-49.</a:t>
            </a:r>
            <a:endParaRPr sz="1000"/>
          </a:p>
          <a:p>
            <a:pPr indent="0" lvl="0" marL="0" rtl="0" algn="l">
              <a:spcBef>
                <a:spcPts val="1600"/>
              </a:spcBef>
              <a:spcAft>
                <a:spcPts val="0"/>
              </a:spcAft>
              <a:buNone/>
            </a:pPr>
            <a:r>
              <a:rPr lang="en" sz="1000"/>
              <a:t>Diamond, R., Guren, A., &amp;amp; Tan, R. (2020). The effect of foreclosures on homeowners,</a:t>
            </a:r>
            <a:endParaRPr sz="1000"/>
          </a:p>
          <a:p>
            <a:pPr indent="0" lvl="0" marL="0" rtl="0" algn="l">
              <a:spcBef>
                <a:spcPts val="1600"/>
              </a:spcBef>
              <a:spcAft>
                <a:spcPts val="0"/>
              </a:spcAft>
              <a:buNone/>
            </a:pPr>
            <a:r>
              <a:rPr lang="en" sz="1000"/>
              <a:t>tenants, and landlords (No. w27358). National Bureau of Economic Research.</a:t>
            </a:r>
            <a:endParaRPr sz="1000"/>
          </a:p>
          <a:p>
            <a:pPr indent="0" lvl="0" marL="0" rtl="0" algn="l">
              <a:spcBef>
                <a:spcPts val="1600"/>
              </a:spcBef>
              <a:spcAft>
                <a:spcPts val="0"/>
              </a:spcAft>
              <a:buNone/>
            </a:pPr>
            <a:r>
              <a:rPr lang="en" sz="1000"/>
              <a:t>Hankinson, M. (2018). When do renters behave like homeowners? High rent, price anxiety,</a:t>
            </a:r>
            <a:endParaRPr sz="1000"/>
          </a:p>
          <a:p>
            <a:pPr indent="0" lvl="0" marL="0" rtl="0" algn="l">
              <a:spcBef>
                <a:spcPts val="1600"/>
              </a:spcBef>
              <a:spcAft>
                <a:spcPts val="1600"/>
              </a:spcAft>
              <a:buNone/>
            </a:pPr>
            <a:r>
              <a:rPr lang="en" sz="1000"/>
              <a:t>and NIMBYism. American Political Science Review, 112(3), 473-493.</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None/>
            </a:pPr>
            <a:r>
              <a:rPr lang="en"/>
              <a:t>This presentation will </a:t>
            </a:r>
            <a:r>
              <a:rPr lang="en"/>
              <a:t>cover all the contents we did in Ctec 128 and Ctec 298 also the materials we submitted. </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Summaries</a:t>
            </a:r>
            <a:r>
              <a:rPr lang="en"/>
              <a:t> of ctec 128 papers</a:t>
            </a:r>
            <a:endParaRPr/>
          </a:p>
        </p:txBody>
      </p:sp>
      <p:sp>
        <p:nvSpPr>
          <p:cNvPr id="76" name="Google Shape;76;p15"/>
          <p:cNvSpPr txBox="1"/>
          <p:nvPr>
            <p:ph idx="4294967295" type="body"/>
          </p:nvPr>
        </p:nvSpPr>
        <p:spPr>
          <a:xfrm>
            <a:off x="311700" y="1195201"/>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Group leader</a:t>
            </a:r>
            <a:endParaRPr sz="2400">
              <a:solidFill>
                <a:schemeClr val="accent5"/>
              </a:solidFill>
            </a:endParaRPr>
          </a:p>
        </p:txBody>
      </p:sp>
      <p:cxnSp>
        <p:nvCxnSpPr>
          <p:cNvPr id="77" name="Google Shape;77;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8" name="Google Shape;78;p15"/>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Understanding the difference of trends between people buying/renting a house</a:t>
            </a:r>
            <a:endParaRPr sz="1400"/>
          </a:p>
          <a:p>
            <a:pPr indent="0" lvl="0" marL="0" rtl="0" algn="l">
              <a:spcBef>
                <a:spcPts val="1600"/>
              </a:spcBef>
              <a:spcAft>
                <a:spcPts val="0"/>
              </a:spcAft>
              <a:buNone/>
            </a:pPr>
            <a:r>
              <a:rPr lang="en" sz="1400"/>
              <a:t>● Providing the reader with data on the demographics of who owns/rents a house</a:t>
            </a:r>
            <a:endParaRPr sz="1400"/>
          </a:p>
          <a:p>
            <a:pPr indent="0" lvl="0" marL="0" rtl="0" algn="l">
              <a:spcBef>
                <a:spcPts val="1600"/>
              </a:spcBef>
              <a:spcAft>
                <a:spcPts val="1600"/>
              </a:spcAft>
              <a:buNone/>
            </a:pPr>
            <a:r>
              <a:rPr lang="en" sz="1400"/>
              <a:t>● Finding out average income for homeowners and renters. </a:t>
            </a:r>
            <a:endParaRPr sz="1400"/>
          </a:p>
        </p:txBody>
      </p:sp>
      <p:sp>
        <p:nvSpPr>
          <p:cNvPr id="79" name="Google Shape;79;p15"/>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Member 1</a:t>
            </a:r>
            <a:endParaRPr sz="2400">
              <a:solidFill>
                <a:schemeClr val="accent5"/>
              </a:solidFill>
            </a:endParaRPr>
          </a:p>
        </p:txBody>
      </p:sp>
      <p:cxnSp>
        <p:nvCxnSpPr>
          <p:cNvPr id="80" name="Google Shape;80;p15"/>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81" name="Google Shape;81;p15"/>
          <p:cNvSpPr txBox="1"/>
          <p:nvPr>
            <p:ph idx="4294967295" type="body"/>
          </p:nvPr>
        </p:nvSpPr>
        <p:spPr>
          <a:xfrm>
            <a:off x="4905750" y="1897730"/>
            <a:ext cx="3853200" cy="275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Covering how stereotypes affect black students and how they are more prone to get into school trouble than other demographics.</a:t>
            </a:r>
            <a:endParaRPr sz="1400"/>
          </a:p>
          <a:p>
            <a:pPr indent="-317500" lvl="0" marL="457200" rtl="0" algn="l">
              <a:lnSpc>
                <a:spcPct val="115000"/>
              </a:lnSpc>
              <a:spcBef>
                <a:spcPts val="0"/>
              </a:spcBef>
              <a:spcAft>
                <a:spcPts val="0"/>
              </a:spcAft>
              <a:buSzPts val="1400"/>
              <a:buChar char="●"/>
            </a:pPr>
            <a:r>
              <a:rPr lang="en" sz="1400"/>
              <a:t>Highlighting the racial inequalities in teacher-issued office punishment referrals are less well-documented than the suspension gaps. Referrals for discipline, such as suspension, might result in lost instructional time.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Description of ctec materials</a:t>
            </a:r>
            <a:endParaRPr/>
          </a:p>
        </p:txBody>
      </p:sp>
      <p:sp>
        <p:nvSpPr>
          <p:cNvPr id="87" name="Google Shape;8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Group Leader</a:t>
            </a:r>
            <a:endParaRPr/>
          </a:p>
          <a:p>
            <a:pPr indent="-342900" lvl="0" marL="457200" rtl="0" algn="l">
              <a:spcBef>
                <a:spcPts val="1600"/>
              </a:spcBef>
              <a:spcAft>
                <a:spcPts val="0"/>
              </a:spcAft>
              <a:buSzPts val="1800"/>
              <a:buChar char="●"/>
            </a:pPr>
            <a:r>
              <a:rPr lang="en"/>
              <a:t>An Excel spreadsheet was used to arrange and tidy the data for this table.</a:t>
            </a:r>
            <a:endParaRPr/>
          </a:p>
          <a:p>
            <a:pPr indent="-342900" lvl="0" marL="457200" rtl="0" algn="l">
              <a:spcBef>
                <a:spcPts val="0"/>
              </a:spcBef>
              <a:spcAft>
                <a:spcPts val="0"/>
              </a:spcAft>
              <a:buSzPts val="1800"/>
              <a:buChar char="●"/>
            </a:pPr>
            <a:r>
              <a:rPr lang="en"/>
              <a:t>The spreadsheet's redundant data types were eliminated to make it simpler to edit and create graphs.</a:t>
            </a:r>
            <a:endParaRPr/>
          </a:p>
          <a:p>
            <a:pPr indent="-342900" lvl="0" marL="457200" rtl="0" algn="l">
              <a:spcBef>
                <a:spcPts val="0"/>
              </a:spcBef>
              <a:spcAft>
                <a:spcPts val="0"/>
              </a:spcAft>
              <a:buSzPts val="1800"/>
              <a:buChar char="●"/>
            </a:pPr>
            <a:r>
              <a:rPr lang="en"/>
              <a:t>When using Jupyter Notebook, we may import the matplotlib library.</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 order to find out whether the stereotype that black students often get into school issues and disciplinary actions more than whites, to complete this data was used from the CRDC database using data from 2017-2018. Along with csv files downloaded from the crdc database</a:t>
            </a:r>
            <a:endParaRPr/>
          </a:p>
        </p:txBody>
      </p:sp>
      <p:sp>
        <p:nvSpPr>
          <p:cNvPr id="93" name="Google Shape;93;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Member</a:t>
            </a:r>
            <a:r>
              <a:rPr lang="en"/>
              <a:t> 1</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a:t>Description</a:t>
            </a:r>
            <a:r>
              <a:rPr lang="en"/>
              <a:t> of ctec materials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5510" l="0" r="0" t="2947"/>
          <a:stretch/>
        </p:blipFill>
        <p:spPr>
          <a:xfrm>
            <a:off x="0" y="38775"/>
            <a:ext cx="4065151" cy="3165251"/>
          </a:xfrm>
          <a:prstGeom prst="rect">
            <a:avLst/>
          </a:prstGeom>
          <a:noFill/>
          <a:ln>
            <a:noFill/>
          </a:ln>
        </p:spPr>
      </p:pic>
      <p:pic>
        <p:nvPicPr>
          <p:cNvPr id="99" name="Google Shape;99;p18"/>
          <p:cNvPicPr preferRelativeResize="0"/>
          <p:nvPr/>
        </p:nvPicPr>
        <p:blipFill>
          <a:blip r:embed="rId4">
            <a:alphaModFix/>
          </a:blip>
          <a:stretch>
            <a:fillRect/>
          </a:stretch>
        </p:blipFill>
        <p:spPr>
          <a:xfrm>
            <a:off x="4065150" y="38775"/>
            <a:ext cx="5032301" cy="5058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of Plot deliverables: Group leader</a:t>
            </a:r>
            <a:endParaRPr/>
          </a:p>
        </p:txBody>
      </p:sp>
      <p:sp>
        <p:nvSpPr>
          <p:cNvPr id="105" name="Google Shape;105;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movement toward homeowners and renting is also affected all levels of educational achievement.</a:t>
            </a:r>
            <a:endParaRPr sz="1600"/>
          </a:p>
          <a:p>
            <a:pPr indent="-330200" lvl="0" marL="457200" rtl="0" algn="l">
              <a:spcBef>
                <a:spcPts val="0"/>
              </a:spcBef>
              <a:spcAft>
                <a:spcPts val="0"/>
              </a:spcAft>
              <a:buSzPts val="1600"/>
              <a:buChar char="●"/>
            </a:pPr>
            <a:r>
              <a:rPr lang="en" sz="1600"/>
              <a:t>There is a significant difference based on gender. The male gender seems to be more prevalent than the female gender in both homeownership and renting.</a:t>
            </a:r>
            <a:endParaRPr sz="1600"/>
          </a:p>
        </p:txBody>
      </p:sp>
      <p:pic>
        <p:nvPicPr>
          <p:cNvPr id="106" name="Google Shape;106;p19"/>
          <p:cNvPicPr preferRelativeResize="0"/>
          <p:nvPr/>
        </p:nvPicPr>
        <p:blipFill>
          <a:blip r:embed="rId3">
            <a:alphaModFix/>
          </a:blip>
          <a:stretch>
            <a:fillRect/>
          </a:stretch>
        </p:blipFill>
        <p:spPr>
          <a:xfrm>
            <a:off x="0" y="2917050"/>
            <a:ext cx="3789025" cy="2226450"/>
          </a:xfrm>
          <a:prstGeom prst="rect">
            <a:avLst/>
          </a:prstGeom>
          <a:noFill/>
          <a:ln>
            <a:noFill/>
          </a:ln>
        </p:spPr>
      </p:pic>
      <p:pic>
        <p:nvPicPr>
          <p:cNvPr id="107" name="Google Shape;107;p19"/>
          <p:cNvPicPr preferRelativeResize="0"/>
          <p:nvPr/>
        </p:nvPicPr>
        <p:blipFill>
          <a:blip r:embed="rId4">
            <a:alphaModFix/>
          </a:blip>
          <a:stretch>
            <a:fillRect/>
          </a:stretch>
        </p:blipFill>
        <p:spPr>
          <a:xfrm>
            <a:off x="4648700" y="2713350"/>
            <a:ext cx="4495300" cy="243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8550" y="0"/>
            <a:ext cx="9161100" cy="126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Description</a:t>
            </a:r>
            <a:r>
              <a:rPr lang="en">
                <a:solidFill>
                  <a:schemeClr val="accent1"/>
                </a:solidFill>
              </a:rPr>
              <a:t> of plot </a:t>
            </a:r>
            <a:r>
              <a:rPr lang="en">
                <a:solidFill>
                  <a:schemeClr val="accent1"/>
                </a:solidFill>
              </a:rPr>
              <a:t>deliverables: Member 1</a:t>
            </a:r>
            <a:endParaRPr>
              <a:solidFill>
                <a:schemeClr val="accent1"/>
              </a:solidFill>
            </a:endParaRPr>
          </a:p>
        </p:txBody>
      </p:sp>
      <p:sp>
        <p:nvSpPr>
          <p:cNvPr id="114" name="Google Shape;114;p20"/>
          <p:cNvSpPr txBox="1"/>
          <p:nvPr/>
        </p:nvSpPr>
        <p:spPr>
          <a:xfrm>
            <a:off x="387900" y="1346825"/>
            <a:ext cx="4468500" cy="46608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About 36% of households preferred renting, and they are people who are between the ages of 22-31.</a:t>
            </a:r>
            <a:endParaRPr sz="1900">
              <a:solidFill>
                <a:schemeClr val="dk1"/>
              </a:solidFill>
              <a:latin typeface="Roboto"/>
              <a:ea typeface="Roboto"/>
              <a:cs typeface="Roboto"/>
              <a:sym typeface="Roboto"/>
            </a:endParaRPr>
          </a:p>
          <a:p>
            <a:pPr indent="-349250" lvl="0" marL="4572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They are followed by individuals under the ages of 32 and 41 in renting housing units, especially when they stay. On the other hand, individuals owning houses stand at 23%</a:t>
            </a:r>
            <a:endParaRPr sz="1900">
              <a:solidFill>
                <a:schemeClr val="dk1"/>
              </a:solidFill>
              <a:latin typeface="Roboto"/>
              <a:ea typeface="Roboto"/>
              <a:cs typeface="Roboto"/>
              <a:sym typeface="Roboto"/>
            </a:endParaRPr>
          </a:p>
          <a:p>
            <a:pPr indent="-349250" lvl="0" marL="457200" rtl="0" algn="l">
              <a:lnSpc>
                <a:spcPct val="11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the majority of these people fall under the age bracket of 52-61.</a:t>
            </a:r>
            <a:endParaRPr sz="19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latin typeface="Roboto"/>
              <a:ea typeface="Roboto"/>
              <a:cs typeface="Roboto"/>
              <a:sym typeface="Roboto"/>
            </a:endParaRPr>
          </a:p>
        </p:txBody>
      </p:sp>
      <p:pic>
        <p:nvPicPr>
          <p:cNvPr id="115" name="Google Shape;115;p20"/>
          <p:cNvPicPr preferRelativeResize="0"/>
          <p:nvPr/>
        </p:nvPicPr>
        <p:blipFill>
          <a:blip r:embed="rId3">
            <a:alphaModFix/>
          </a:blip>
          <a:stretch>
            <a:fillRect/>
          </a:stretch>
        </p:blipFill>
        <p:spPr>
          <a:xfrm>
            <a:off x="5039825" y="1416900"/>
            <a:ext cx="3752850" cy="24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75050" y="37725"/>
            <a:ext cx="4654825" cy="4843600"/>
          </a:xfrm>
          <a:prstGeom prst="rect">
            <a:avLst/>
          </a:prstGeom>
          <a:noFill/>
          <a:ln>
            <a:noFill/>
          </a:ln>
        </p:spPr>
      </p:pic>
      <p:sp>
        <p:nvSpPr>
          <p:cNvPr id="121" name="Google Shape;121;p21"/>
          <p:cNvSpPr txBox="1"/>
          <p:nvPr/>
        </p:nvSpPr>
        <p:spPr>
          <a:xfrm>
            <a:off x="4867600" y="864575"/>
            <a:ext cx="4349100" cy="318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Font typeface="Roboto"/>
              <a:buChar char="●"/>
            </a:pPr>
            <a:r>
              <a:rPr lang="en" sz="1700">
                <a:solidFill>
                  <a:schemeClr val="dk1"/>
                </a:solidFill>
                <a:latin typeface="Times New Roman"/>
                <a:ea typeface="Times New Roman"/>
                <a:cs typeface="Times New Roman"/>
                <a:sym typeface="Times New Roman"/>
              </a:rPr>
              <a:t>Black and Hispanic individuals have about twice as likely as white people to rent their housing units.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Whites lead in both homeowners and renters with 77% and 62%.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These statistics could be different and most important when major racial and ethnic groups can rent housing units.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Therefore, an increase in the rental rates will affect several families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