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5"/>
  </p:notesMasterIdLst>
  <p:sldIdLst>
    <p:sldId id="256" r:id="rId5"/>
    <p:sldId id="257" r:id="rId6"/>
    <p:sldId id="260" r:id="rId7"/>
    <p:sldId id="261" r:id="rId8"/>
    <p:sldId id="262" r:id="rId9"/>
    <p:sldId id="286" r:id="rId10"/>
    <p:sldId id="287" r:id="rId11"/>
    <p:sldId id="288" r:id="rId12"/>
    <p:sldId id="289" r:id="rId13"/>
    <p:sldId id="290" r:id="rId14"/>
    <p:sldId id="292" r:id="rId15"/>
    <p:sldId id="293" r:id="rId16"/>
    <p:sldId id="263" r:id="rId17"/>
    <p:sldId id="280" r:id="rId18"/>
    <p:sldId id="281" r:id="rId19"/>
    <p:sldId id="282" r:id="rId20"/>
    <p:sldId id="283" r:id="rId21"/>
    <p:sldId id="284" r:id="rId22"/>
    <p:sldId id="285" r:id="rId23"/>
    <p:sldId id="294" r:id="rId24"/>
    <p:sldId id="258" r:id="rId25"/>
    <p:sldId id="295" r:id="rId26"/>
    <p:sldId id="296" r:id="rId27"/>
    <p:sldId id="297" r:id="rId28"/>
    <p:sldId id="298" r:id="rId29"/>
    <p:sldId id="299" r:id="rId30"/>
    <p:sldId id="300" r:id="rId31"/>
    <p:sldId id="301" r:id="rId32"/>
    <p:sldId id="274" r:id="rId33"/>
    <p:sldId id="302" r:id="rId3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a:srgbClr val="ED84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1F3596-5FF8-442A-8645-17FB872DF2F1}" v="10" dt="2023-10-21T19:27:42.860"/>
    <p1510:client id="{999FEF64-EFF1-4051-AE90-7670984FC4B0}" v="2451" dt="2023-10-22T05:00:40.409"/>
    <p1510:client id="{FD310CD3-9710-4777-B616-6FA1C6B624F1}" v="1033" dt="2023-10-22T14:57:07.009"/>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varScale="1">
        <p:scale>
          <a:sx n="66" d="100"/>
          <a:sy n="66" d="100"/>
        </p:scale>
        <p:origin x="1171" y="3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0T19:14:40.335"/>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21</a:t>
            </a:fld>
            <a:endParaRPr lang="en-US"/>
          </a:p>
        </p:txBody>
      </p:sp>
    </p:spTree>
    <p:extLst>
      <p:ext uri="{BB962C8B-B14F-4D97-AF65-F5344CB8AC3E}">
        <p14:creationId xmlns:p14="http://schemas.microsoft.com/office/powerpoint/2010/main" val="42560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8" Type="http://schemas.openxmlformats.org/officeDocument/2006/relationships/image" Target="../media/image5.png"/><Relationship Id="rId26" Type="http://schemas.openxmlformats.org/officeDocument/2006/relationships/customXml" Target="../ink/ink17.xml"/><Relationship Id="rId39" Type="http://schemas.openxmlformats.org/officeDocument/2006/relationships/customXml" Target="../ink/ink23.xml"/><Relationship Id="rId3" Type="http://schemas.openxmlformats.org/officeDocument/2006/relationships/customXml" Target="../ink/ink9.xml"/><Relationship Id="rId21" Type="http://schemas.openxmlformats.org/officeDocument/2006/relationships/image" Target="../media/image4.png"/><Relationship Id="rId7" Type="http://schemas.openxmlformats.org/officeDocument/2006/relationships/customXml" Target="../ink/ink10.xml"/><Relationship Id="rId25" Type="http://schemas.openxmlformats.org/officeDocument/2006/relationships/customXml" Target="../ink/ink16.xml"/><Relationship Id="rId38" Type="http://schemas.openxmlformats.org/officeDocument/2006/relationships/image" Target="../media/image6.png"/><Relationship Id="rId2" Type="http://schemas.openxmlformats.org/officeDocument/2006/relationships/notesSlide" Target="../notesSlides/notesSlide1.xml"/><Relationship Id="rId20" Type="http://schemas.openxmlformats.org/officeDocument/2006/relationships/customXml" Target="../ink/ink12.xml"/><Relationship Id="rId29" Type="http://schemas.openxmlformats.org/officeDocument/2006/relationships/customXml" Target="../ink/ink20.xml"/><Relationship Id="rId41"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24" Type="http://schemas.openxmlformats.org/officeDocument/2006/relationships/customXml" Target="../ink/ink15.xml"/><Relationship Id="rId37" Type="http://schemas.openxmlformats.org/officeDocument/2006/relationships/customXml" Target="../ink/ink22.xml"/><Relationship Id="rId40" Type="http://schemas.openxmlformats.org/officeDocument/2006/relationships/customXml" Target="../ink/ink24.xml"/><Relationship Id="rId23" Type="http://schemas.openxmlformats.org/officeDocument/2006/relationships/customXml" Target="../ink/ink14.xml"/><Relationship Id="rId28" Type="http://schemas.openxmlformats.org/officeDocument/2006/relationships/customXml" Target="../ink/ink19.xml"/><Relationship Id="rId36" Type="http://schemas.openxmlformats.org/officeDocument/2006/relationships/image" Target="../media/image7.png"/><Relationship Id="rId19" Type="http://schemas.openxmlformats.org/officeDocument/2006/relationships/customXml" Target="../ink/ink11.xml"/><Relationship Id="rId22" Type="http://schemas.openxmlformats.org/officeDocument/2006/relationships/customXml" Target="../ink/ink13.xml"/><Relationship Id="rId27" Type="http://schemas.openxmlformats.org/officeDocument/2006/relationships/customXml" Target="../ink/ink18.xml"/><Relationship Id="rId30" Type="http://schemas.openxmlformats.org/officeDocument/2006/relationships/customXml" Target="../ink/ink2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27.xml"/><Relationship Id="rId13" Type="http://schemas.openxmlformats.org/officeDocument/2006/relationships/customXml" Target="../ink/ink31.xml"/><Relationship Id="rId3" Type="http://schemas.openxmlformats.org/officeDocument/2006/relationships/customXml" Target="../ink/ink26.xml"/><Relationship Id="rId7" Type="http://schemas.openxmlformats.org/officeDocument/2006/relationships/image" Target="../media/image5.png"/><Relationship Id="rId12" Type="http://schemas.openxmlformats.org/officeDocument/2006/relationships/customXml" Target="../ink/ink30.xml"/><Relationship Id="rId2" Type="http://schemas.openxmlformats.org/officeDocument/2006/relationships/image" Target="../media/image9.png"/><Relationship Id="rId16" Type="http://schemas.openxmlformats.org/officeDocument/2006/relationships/customXml" Target="../ink/ink34.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3.xml"/><Relationship Id="rId10" Type="http://schemas.openxmlformats.org/officeDocument/2006/relationships/customXml" Target="../ink/ink29.xml"/><Relationship Id="rId9" Type="http://schemas.openxmlformats.org/officeDocument/2006/relationships/customXml" Target="../ink/ink28.xml"/><Relationship Id="rId14" Type="http://schemas.openxmlformats.org/officeDocument/2006/relationships/customXml" Target="../ink/ink32.xml"/></Relationships>
</file>

<file path=ppt/slides/_rels/slide20.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svg"/><Relationship Id="rId7" Type="http://schemas.openxmlformats.org/officeDocument/2006/relationships/image" Target="../media/image48.svg"/><Relationship Id="rId2" Type="http://schemas.openxmlformats.org/officeDocument/2006/relationships/image" Target="../media/image43.png"/><Relationship Id="rId1" Type="http://schemas.openxmlformats.org/officeDocument/2006/relationships/slideLayout" Target="../slideLayouts/slideLayout4.xml"/><Relationship Id="rId6" Type="http://schemas.openxmlformats.org/officeDocument/2006/relationships/image" Target="../media/image47.png"/><Relationship Id="rId5" Type="http://schemas.openxmlformats.org/officeDocument/2006/relationships/image" Target="../media/image46.svg"/><Relationship Id="rId4" Type="http://schemas.openxmlformats.org/officeDocument/2006/relationships/image" Target="../media/image45.png"/><Relationship Id="rId9" Type="http://schemas.openxmlformats.org/officeDocument/2006/relationships/image" Target="../media/image50.svg"/></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svg"/><Relationship Id="rId7" Type="http://schemas.openxmlformats.org/officeDocument/2006/relationships/image" Target="../media/image65.svg"/><Relationship Id="rId2" Type="http://schemas.openxmlformats.org/officeDocument/2006/relationships/image" Target="../media/image60.png"/><Relationship Id="rId1" Type="http://schemas.openxmlformats.org/officeDocument/2006/relationships/slideLayout" Target="../slideLayouts/slideLayout4.xml"/><Relationship Id="rId6" Type="http://schemas.openxmlformats.org/officeDocument/2006/relationships/image" Target="../media/image64.png"/><Relationship Id="rId5" Type="http://schemas.openxmlformats.org/officeDocument/2006/relationships/image" Target="../media/image63.svg"/><Relationship Id="rId4" Type="http://schemas.openxmlformats.org/officeDocument/2006/relationships/image" Target="../media/image62.png"/><Relationship Id="rId9" Type="http://schemas.openxmlformats.org/officeDocument/2006/relationships/image" Target="../media/image67.svg"/></Relationships>
</file>

<file path=ppt/slides/_rels/slide2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72.svg"/><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DECA4014-B784-7284-BFFF-1439B0DE4F6E}"/>
              </a:ext>
            </a:extLst>
          </p:cNvPr>
          <p:cNvSpPr/>
          <p:nvPr/>
        </p:nvSpPr>
        <p:spPr>
          <a:xfrm>
            <a:off x="3011468" y="2790608"/>
            <a:ext cx="340307" cy="517973"/>
          </a:xfrm>
          <a:prstGeom prst="ellips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5481084" y="2345719"/>
            <a:ext cx="5735074" cy="1325563"/>
          </a:xfrm>
        </p:spPr>
        <p:txBody>
          <a:bodyPr anchor="ctr">
            <a:normAutofit fontScale="90000"/>
          </a:bodyPr>
          <a:lstStyle/>
          <a:p>
            <a:r>
              <a:rPr lang="en-US" dirty="0">
                <a:solidFill>
                  <a:srgbClr val="0E659B"/>
                </a:solidFill>
                <a:latin typeface="IBM Plex Mono SemiBold"/>
              </a:rPr>
              <a:t>Rocket Data Science: An Exploration of SpaceX Falcon 9 Rockets</a:t>
            </a:r>
            <a:endParaRPr lang="en-US" strike="sngStrike" dirty="0" err="1">
              <a:solidFill>
                <a:srgbClr val="0E659B"/>
              </a:solidFill>
            </a:endParaRPr>
          </a:p>
        </p:txBody>
      </p:sp>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5484628" y="4566056"/>
            <a:ext cx="5181600" cy="1314468"/>
          </a:xfrm>
        </p:spPr>
        <p:txBody>
          <a:bodyPr>
            <a:normAutofit/>
          </a:bodyPr>
          <a:lstStyle/>
          <a:p>
            <a:pPr marL="0" indent="0">
              <a:buNone/>
            </a:pPr>
            <a:r>
              <a:rPr lang="en-US" dirty="0"/>
              <a:t>Name: Gautam Nimase</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grpSp>
        <p:nvGrpSpPr>
          <p:cNvPr id="113" name="Group 112">
            <a:extLst>
              <a:ext uri="{FF2B5EF4-FFF2-40B4-BE49-F238E27FC236}">
                <a16:creationId xmlns:a16="http://schemas.microsoft.com/office/drawing/2014/main" id="{2F70733F-BAE2-4843-9E5F-592648355862}"/>
              </a:ext>
            </a:extLst>
          </p:cNvPr>
          <p:cNvGrpSpPr/>
          <p:nvPr/>
        </p:nvGrpSpPr>
        <p:grpSpPr>
          <a:xfrm>
            <a:off x="1390108" y="1538790"/>
            <a:ext cx="2751311" cy="4893870"/>
            <a:chOff x="2169720" y="1689402"/>
            <a:chExt cx="2060196" cy="4893870"/>
          </a:xfrm>
        </p:grpSpPr>
        <mc:AlternateContent xmlns:mc="http://schemas.openxmlformats.org/markup-compatibility/2006" xmlns:p14="http://schemas.microsoft.com/office/powerpoint/2010/main">
          <mc:Choice Requires="p14">
            <p:contentPart p14:bwMode="auto" r:id="rId37">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38"/>
                <a:stretch>
                  <a:fillRect/>
                </a:stretch>
              </p:blipFill>
              <p:spPr>
                <a:xfrm>
                  <a:off x="2150640" y="6544752"/>
                  <a:ext cx="3816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38"/>
                <a:stretch>
                  <a:fillRect/>
                </a:stretch>
              </p:blipFill>
              <p:spPr>
                <a:xfrm>
                  <a:off x="2150640" y="6544752"/>
                  <a:ext cx="3816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38"/>
                <a:stretch>
                  <a:fillRect/>
                </a:stretch>
              </p:blipFill>
              <p:spPr>
                <a:xfrm>
                  <a:off x="2150640" y="6544752"/>
                  <a:ext cx="38160" cy="76320"/>
                </a:xfrm>
                <a:prstGeom prst="rect">
                  <a:avLst/>
                </a:prstGeom>
              </p:spPr>
            </p:pic>
          </mc:Fallback>
        </mc:AlternateContent>
        <p:grpSp>
          <p:nvGrpSpPr>
            <p:cNvPr id="109" name="Group 108">
              <a:extLst>
                <a:ext uri="{FF2B5EF4-FFF2-40B4-BE49-F238E27FC236}">
                  <a16:creationId xmlns:a16="http://schemas.microsoft.com/office/drawing/2014/main" id="{01B8DBDD-7DE6-4C61-A6A2-CD32BD68B443}"/>
                </a:ext>
              </a:extLst>
            </p:cNvPr>
            <p:cNvGrpSpPr/>
            <p:nvPr/>
          </p:nvGrpSpPr>
          <p:grpSpPr>
            <a:xfrm>
              <a:off x="2878234" y="1689402"/>
              <a:ext cx="744341" cy="4023960"/>
              <a:chOff x="2878234" y="1786224"/>
              <a:chExt cx="744341" cy="4023960"/>
            </a:xfrm>
          </p:grpSpPr>
          <p:sp>
            <p:nvSpPr>
              <p:cNvPr id="42" name="Isosceles Triangle 41">
                <a:extLst>
                  <a:ext uri="{FF2B5EF4-FFF2-40B4-BE49-F238E27FC236}">
                    <a16:creationId xmlns:a16="http://schemas.microsoft.com/office/drawing/2014/main" id="{468092CE-4F9D-4D8F-BEFD-DBBA86140AEE}"/>
                  </a:ext>
                </a:extLst>
              </p:cNvPr>
              <p:cNvSpPr/>
              <p:nvPr/>
            </p:nvSpPr>
            <p:spPr>
              <a:xfrm>
                <a:off x="3391287" y="5455503"/>
                <a:ext cx="231288" cy="354681"/>
              </a:xfrm>
              <a:prstGeom prst="triangl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Isosceles Triangle 40">
                <a:extLst>
                  <a:ext uri="{FF2B5EF4-FFF2-40B4-BE49-F238E27FC236}">
                    <a16:creationId xmlns:a16="http://schemas.microsoft.com/office/drawing/2014/main" id="{C4E5FCD5-5FBC-483E-871C-899B96D02946}"/>
                  </a:ext>
                </a:extLst>
              </p:cNvPr>
              <p:cNvSpPr/>
              <p:nvPr/>
            </p:nvSpPr>
            <p:spPr>
              <a:xfrm>
                <a:off x="3142199" y="5455503"/>
                <a:ext cx="231288" cy="354681"/>
              </a:xfrm>
              <a:prstGeom prst="triangl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 name="Group 37">
                <a:extLst>
                  <a:ext uri="{FF2B5EF4-FFF2-40B4-BE49-F238E27FC236}">
                    <a16:creationId xmlns:a16="http://schemas.microsoft.com/office/drawing/2014/main" id="{BEF6D3D3-9BE3-4DBF-B62D-848FC868D825}"/>
                  </a:ext>
                </a:extLst>
              </p:cNvPr>
              <p:cNvGrpSpPr/>
              <p:nvPr/>
            </p:nvGrpSpPr>
            <p:grpSpPr>
              <a:xfrm>
                <a:off x="2878234" y="1786224"/>
                <a:ext cx="742278" cy="4023959"/>
                <a:chOff x="4940008" y="2231786"/>
                <a:chExt cx="402060" cy="2919449"/>
              </a:xfrm>
            </p:grpSpPr>
            <p:sp>
              <p:nvSpPr>
                <p:cNvPr id="29" name="Oval 28">
                  <a:extLst>
                    <a:ext uri="{FF2B5EF4-FFF2-40B4-BE49-F238E27FC236}">
                      <a16:creationId xmlns:a16="http://schemas.microsoft.com/office/drawing/2014/main" id="{EF7DE1CC-5D7B-4EB3-910C-DB68592CBF45}"/>
                    </a:ext>
                  </a:extLst>
                </p:cNvPr>
                <p:cNvSpPr/>
                <p:nvPr/>
              </p:nvSpPr>
              <p:spPr>
                <a:xfrm>
                  <a:off x="4940008" y="3138715"/>
                  <a:ext cx="138027" cy="375798"/>
                </a:xfrm>
                <a:prstGeom prst="ellips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50CE1F1C-D745-43FE-9DCF-F9C3F8C72BE9}"/>
                    </a:ext>
                  </a:extLst>
                </p:cNvPr>
                <p:cNvSpPr/>
                <p:nvPr/>
              </p:nvSpPr>
              <p:spPr>
                <a:xfrm>
                  <a:off x="5070252" y="2231786"/>
                  <a:ext cx="155121" cy="587341"/>
                </a:xfrm>
                <a:prstGeom prst="ellips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Isosceles Triangle 34">
                  <a:extLst>
                    <a:ext uri="{FF2B5EF4-FFF2-40B4-BE49-F238E27FC236}">
                      <a16:creationId xmlns:a16="http://schemas.microsoft.com/office/drawing/2014/main" id="{1DBD7DCD-3FB8-4CD1-BB88-698AE2BE6E42}"/>
                    </a:ext>
                  </a:extLst>
                </p:cNvPr>
                <p:cNvSpPr/>
                <p:nvPr/>
              </p:nvSpPr>
              <p:spPr>
                <a:xfrm>
                  <a:off x="4948068" y="4893908"/>
                  <a:ext cx="125279" cy="257327"/>
                </a:xfrm>
                <a:prstGeom prst="triangl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2F48E1-D4FB-48AF-B3F0-631E8F684A75}"/>
                    </a:ext>
                  </a:extLst>
                </p:cNvPr>
                <p:cNvSpPr/>
                <p:nvPr/>
              </p:nvSpPr>
              <p:spPr>
                <a:xfrm>
                  <a:off x="5088367" y="2700169"/>
                  <a:ext cx="118334" cy="2366327"/>
                </a:xfrm>
                <a:prstGeom prst="rect">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56760F0-41D7-4CD4-9081-8E41FB75508B}"/>
                    </a:ext>
                  </a:extLst>
                </p:cNvPr>
                <p:cNvSpPr/>
                <p:nvPr/>
              </p:nvSpPr>
              <p:spPr>
                <a:xfrm>
                  <a:off x="4953000" y="3429000"/>
                  <a:ext cx="118334" cy="1637495"/>
                </a:xfrm>
                <a:prstGeom prst="rect">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32A703B-70DD-45A4-BC74-A0383F351706}"/>
                    </a:ext>
                  </a:extLst>
                </p:cNvPr>
                <p:cNvSpPr/>
                <p:nvPr/>
              </p:nvSpPr>
              <p:spPr>
                <a:xfrm>
                  <a:off x="5223734" y="3428999"/>
                  <a:ext cx="118334" cy="1637495"/>
                </a:xfrm>
                <a:prstGeom prst="rect">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mc:AlternateContent xmlns:mc="http://schemas.openxmlformats.org/markup-compatibility/2006" xmlns:p14="http://schemas.microsoft.com/office/powerpoint/2010/main">
          <mc:Choice Requires="p14">
            <p:contentPart p14:bwMode="auto" r:id="rId41">
              <p14:nvContentPartPr>
                <p14:cNvPr id="76" name="Ink 75">
                  <a:extLst>
                    <a:ext uri="{FF2B5EF4-FFF2-40B4-BE49-F238E27FC236}">
                      <a16:creationId xmlns:a16="http://schemas.microsoft.com/office/drawing/2014/main" id="{9B649739-1C6C-44D6-A336-E833E1BED941}"/>
                    </a:ext>
                  </a:extLst>
                </p14:cNvPr>
                <p14:cNvContentPartPr/>
                <p14:nvPr/>
              </p14:nvContentPartPr>
              <p14:xfrm>
                <a:off x="4229556" y="6346890"/>
                <a:ext cx="360" cy="360"/>
              </p14:xfrm>
            </p:contentPart>
          </mc:Choice>
          <mc:Fallback xmlns="">
            <p:pic>
              <p:nvPicPr>
                <p:cNvPr id="76" name="Ink 75">
                  <a:extLst>
                    <a:ext uri="{FF2B5EF4-FFF2-40B4-BE49-F238E27FC236}">
                      <a16:creationId xmlns:a16="http://schemas.microsoft.com/office/drawing/2014/main" id="{9B649739-1C6C-44D6-A336-E833E1BED941}"/>
                    </a:ext>
                  </a:extLst>
                </p:cNvPr>
                <p:cNvPicPr/>
                <p:nvPr/>
              </p:nvPicPr>
              <p:blipFill>
                <a:blip r:embed="rId38"/>
                <a:stretch>
                  <a:fillRect/>
                </a:stretch>
              </p:blipFill>
              <p:spPr>
                <a:xfrm>
                  <a:off x="4210476" y="6308730"/>
                  <a:ext cx="38160" cy="76320"/>
                </a:xfrm>
                <a:prstGeom prst="rect">
                  <a:avLst/>
                </a:prstGeom>
              </p:spPr>
            </p:pic>
          </mc:Fallback>
        </mc:AlternateContent>
        <p:sp>
          <p:nvSpPr>
            <p:cNvPr id="98" name="Isosceles Triangle 97">
              <a:extLst>
                <a:ext uri="{FF2B5EF4-FFF2-40B4-BE49-F238E27FC236}">
                  <a16:creationId xmlns:a16="http://schemas.microsoft.com/office/drawing/2014/main" id="{F046D3F2-C007-460B-95CE-6699E496FE61}"/>
                </a:ext>
              </a:extLst>
            </p:cNvPr>
            <p:cNvSpPr/>
            <p:nvPr/>
          </p:nvSpPr>
          <p:spPr>
            <a:xfrm>
              <a:off x="2911377" y="6205223"/>
              <a:ext cx="213022" cy="183615"/>
            </a:xfrm>
            <a:prstGeom prst="triangl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Isosceles Triangle 98">
              <a:extLst>
                <a:ext uri="{FF2B5EF4-FFF2-40B4-BE49-F238E27FC236}">
                  <a16:creationId xmlns:a16="http://schemas.microsoft.com/office/drawing/2014/main" id="{4D5C395B-1A1C-4DD9-B5DA-F40261AD2493}"/>
                </a:ext>
              </a:extLst>
            </p:cNvPr>
            <p:cNvSpPr/>
            <p:nvPr/>
          </p:nvSpPr>
          <p:spPr>
            <a:xfrm>
              <a:off x="3149914" y="6205223"/>
              <a:ext cx="213022" cy="183615"/>
            </a:xfrm>
            <a:prstGeom prst="triangl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Isosceles Triangle 99">
              <a:extLst>
                <a:ext uri="{FF2B5EF4-FFF2-40B4-BE49-F238E27FC236}">
                  <a16:creationId xmlns:a16="http://schemas.microsoft.com/office/drawing/2014/main" id="{B55739FE-781C-4136-A5C4-0ACCCFC5604E}"/>
                </a:ext>
              </a:extLst>
            </p:cNvPr>
            <p:cNvSpPr/>
            <p:nvPr/>
          </p:nvSpPr>
          <p:spPr>
            <a:xfrm>
              <a:off x="3399346" y="6205223"/>
              <a:ext cx="213022" cy="183615"/>
            </a:xfrm>
            <a:prstGeom prst="triangl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a:extLst>
                <a:ext uri="{FF2B5EF4-FFF2-40B4-BE49-F238E27FC236}">
                  <a16:creationId xmlns:a16="http://schemas.microsoft.com/office/drawing/2014/main" id="{27623405-2667-4510-8004-DB1C25D93449}"/>
                </a:ext>
              </a:extLst>
            </p:cNvPr>
            <p:cNvSpPr/>
            <p:nvPr/>
          </p:nvSpPr>
          <p:spPr>
            <a:xfrm>
              <a:off x="3623809" y="6205223"/>
              <a:ext cx="213022" cy="183615"/>
            </a:xfrm>
            <a:prstGeom prst="triangl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Isosceles Triangle 101">
              <a:extLst>
                <a:ext uri="{FF2B5EF4-FFF2-40B4-BE49-F238E27FC236}">
                  <a16:creationId xmlns:a16="http://schemas.microsoft.com/office/drawing/2014/main" id="{613FF6AD-8191-42B2-9821-9B2B2F639005}"/>
                </a:ext>
              </a:extLst>
            </p:cNvPr>
            <p:cNvSpPr/>
            <p:nvPr/>
          </p:nvSpPr>
          <p:spPr>
            <a:xfrm>
              <a:off x="2800248" y="5994303"/>
              <a:ext cx="213022" cy="183615"/>
            </a:xfrm>
            <a:prstGeom prst="triangl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a:extLst>
                <a:ext uri="{FF2B5EF4-FFF2-40B4-BE49-F238E27FC236}">
                  <a16:creationId xmlns:a16="http://schemas.microsoft.com/office/drawing/2014/main" id="{48CB0FF1-8130-46B0-A054-B2C7E5C9A5DB}"/>
                </a:ext>
              </a:extLst>
            </p:cNvPr>
            <p:cNvSpPr/>
            <p:nvPr/>
          </p:nvSpPr>
          <p:spPr>
            <a:xfrm>
              <a:off x="3035688" y="5986187"/>
              <a:ext cx="213022" cy="183615"/>
            </a:xfrm>
            <a:prstGeom prst="triangl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Isosceles Triangle 103">
              <a:extLst>
                <a:ext uri="{FF2B5EF4-FFF2-40B4-BE49-F238E27FC236}">
                  <a16:creationId xmlns:a16="http://schemas.microsoft.com/office/drawing/2014/main" id="{94A2AF08-31BC-4991-8F64-745E95D51A88}"/>
                </a:ext>
              </a:extLst>
            </p:cNvPr>
            <p:cNvSpPr/>
            <p:nvPr/>
          </p:nvSpPr>
          <p:spPr>
            <a:xfrm>
              <a:off x="3290607" y="5994303"/>
              <a:ext cx="213022" cy="183615"/>
            </a:xfrm>
            <a:prstGeom prst="triangl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Isosceles Triangle 104">
              <a:extLst>
                <a:ext uri="{FF2B5EF4-FFF2-40B4-BE49-F238E27FC236}">
                  <a16:creationId xmlns:a16="http://schemas.microsoft.com/office/drawing/2014/main" id="{45D672C3-E6E1-4DB0-8204-AB5F370F95AA}"/>
                </a:ext>
              </a:extLst>
            </p:cNvPr>
            <p:cNvSpPr/>
            <p:nvPr/>
          </p:nvSpPr>
          <p:spPr>
            <a:xfrm>
              <a:off x="3526047" y="5986187"/>
              <a:ext cx="213022" cy="183615"/>
            </a:xfrm>
            <a:prstGeom prst="triangl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Isosceles Triangle 105">
              <a:extLst>
                <a:ext uri="{FF2B5EF4-FFF2-40B4-BE49-F238E27FC236}">
                  <a16:creationId xmlns:a16="http://schemas.microsoft.com/office/drawing/2014/main" id="{FDC07F8A-2C02-41C7-AB4F-8C06AEC1F307}"/>
                </a:ext>
              </a:extLst>
            </p:cNvPr>
            <p:cNvSpPr/>
            <p:nvPr/>
          </p:nvSpPr>
          <p:spPr>
            <a:xfrm>
              <a:off x="2912343" y="5811306"/>
              <a:ext cx="213022" cy="183615"/>
            </a:xfrm>
            <a:prstGeom prst="triangl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Isosceles Triangle 106">
              <a:extLst>
                <a:ext uri="{FF2B5EF4-FFF2-40B4-BE49-F238E27FC236}">
                  <a16:creationId xmlns:a16="http://schemas.microsoft.com/office/drawing/2014/main" id="{3EA98E99-7575-4CC8-BE7F-8330D5BFF07E}"/>
                </a:ext>
              </a:extLst>
            </p:cNvPr>
            <p:cNvSpPr/>
            <p:nvPr/>
          </p:nvSpPr>
          <p:spPr>
            <a:xfrm>
              <a:off x="3167015" y="5813330"/>
              <a:ext cx="213022" cy="183615"/>
            </a:xfrm>
            <a:prstGeom prst="triangl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Isosceles Triangle 107">
              <a:extLst>
                <a:ext uri="{FF2B5EF4-FFF2-40B4-BE49-F238E27FC236}">
                  <a16:creationId xmlns:a16="http://schemas.microsoft.com/office/drawing/2014/main" id="{2036A73E-B786-40B0-B5B9-333C96E8DED8}"/>
                </a:ext>
              </a:extLst>
            </p:cNvPr>
            <p:cNvSpPr/>
            <p:nvPr/>
          </p:nvSpPr>
          <p:spPr>
            <a:xfrm>
              <a:off x="2690847" y="6205222"/>
              <a:ext cx="213022" cy="183615"/>
            </a:xfrm>
            <a:prstGeom prst="triangl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Isosceles Triangle 111">
              <a:extLst>
                <a:ext uri="{FF2B5EF4-FFF2-40B4-BE49-F238E27FC236}">
                  <a16:creationId xmlns:a16="http://schemas.microsoft.com/office/drawing/2014/main" id="{886B9A76-C09A-4D8D-8418-0F1063DC078F}"/>
                </a:ext>
              </a:extLst>
            </p:cNvPr>
            <p:cNvSpPr/>
            <p:nvPr/>
          </p:nvSpPr>
          <p:spPr>
            <a:xfrm>
              <a:off x="3408778" y="5795992"/>
              <a:ext cx="213022" cy="183615"/>
            </a:xfrm>
            <a:prstGeom prst="triangl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280CD78-2249-37E5-C43A-9E6565535277}"/>
              </a:ext>
            </a:extLst>
          </p:cNvPr>
          <p:cNvSpPr>
            <a:spLocks noGrp="1"/>
          </p:cNvSpPr>
          <p:nvPr>
            <p:ph type="title"/>
          </p:nvPr>
        </p:nvSpPr>
        <p:spPr>
          <a:xfrm>
            <a:off x="838200" y="365125"/>
            <a:ext cx="10515600" cy="1325563"/>
          </a:xfrm>
        </p:spPr>
        <p:txBody>
          <a:bodyPr/>
          <a:lstStyle/>
          <a:p>
            <a:r>
              <a:rPr lang="en-US" sz="3600" dirty="0">
                <a:latin typeface="IBM Plex Mono SemiBold"/>
              </a:rPr>
              <a:t>EDA SQL – Landing Outcomes</a:t>
            </a:r>
            <a:endParaRPr lang="en-US" dirty="0"/>
          </a:p>
        </p:txBody>
      </p:sp>
      <p:sp>
        <p:nvSpPr>
          <p:cNvPr id="8" name="Rectangle: Rounded Corners 7">
            <a:extLst>
              <a:ext uri="{FF2B5EF4-FFF2-40B4-BE49-F238E27FC236}">
                <a16:creationId xmlns:a16="http://schemas.microsoft.com/office/drawing/2014/main" id="{0166E70B-713C-74B0-9586-A09E111F07D9}"/>
              </a:ext>
            </a:extLst>
          </p:cNvPr>
          <p:cNvSpPr/>
          <p:nvPr/>
        </p:nvSpPr>
        <p:spPr>
          <a:xfrm>
            <a:off x="674292"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57B730B4-B615-6CA0-5E6B-8FF2B79CEB58}"/>
              </a:ext>
            </a:extLst>
          </p:cNvPr>
          <p:cNvSpPr txBox="1"/>
          <p:nvPr/>
        </p:nvSpPr>
        <p:spPr>
          <a:xfrm>
            <a:off x="6760536" y="1692349"/>
            <a:ext cx="438593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E659B"/>
                </a:solidFill>
              </a:rPr>
              <a:t>Landing Outcomes between 2010-2017</a:t>
            </a:r>
          </a:p>
          <a:p>
            <a:pPr algn="ctr"/>
            <a:endParaRPr lang="en-US" dirty="0">
              <a:solidFill>
                <a:srgbClr val="0E659B"/>
              </a:solidFill>
            </a:endParaRPr>
          </a:p>
        </p:txBody>
      </p:sp>
      <p:sp>
        <p:nvSpPr>
          <p:cNvPr id="12" name="Rectangle: Rounded Corners 11">
            <a:extLst>
              <a:ext uri="{FF2B5EF4-FFF2-40B4-BE49-F238E27FC236}">
                <a16:creationId xmlns:a16="http://schemas.microsoft.com/office/drawing/2014/main" id="{3D6D87F1-FADD-0D7B-9B08-2162BCE24B71}"/>
              </a:ext>
            </a:extLst>
          </p:cNvPr>
          <p:cNvSpPr/>
          <p:nvPr/>
        </p:nvSpPr>
        <p:spPr>
          <a:xfrm>
            <a:off x="6274105" y="1499649"/>
            <a:ext cx="5333103" cy="4799545"/>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4345B169-BFEE-133F-2B71-EA4360B655C5}"/>
              </a:ext>
            </a:extLst>
          </p:cNvPr>
          <p:cNvSpPr txBox="1"/>
          <p:nvPr/>
        </p:nvSpPr>
        <p:spPr>
          <a:xfrm>
            <a:off x="1143001" y="2534093"/>
            <a:ext cx="438593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E659B"/>
                </a:solidFill>
              </a:rPr>
              <a:t>Ground Pad Failures in 2015</a:t>
            </a:r>
            <a:endParaRPr lang="en-US" dirty="0"/>
          </a:p>
          <a:p>
            <a:pPr algn="ctr"/>
            <a:endParaRPr lang="en-US" dirty="0">
              <a:solidFill>
                <a:srgbClr val="0E659B"/>
              </a:solidFill>
            </a:endParaRPr>
          </a:p>
          <a:p>
            <a:pPr algn="ctr"/>
            <a:endParaRPr lang="en-US" dirty="0">
              <a:solidFill>
                <a:srgbClr val="0E659B"/>
              </a:solidFill>
            </a:endParaRPr>
          </a:p>
        </p:txBody>
      </p:sp>
      <p:pic>
        <p:nvPicPr>
          <p:cNvPr id="23" name="Picture 22" descr="A screenshot of a computer&#10;&#10;Description automatically generated">
            <a:extLst>
              <a:ext uri="{FF2B5EF4-FFF2-40B4-BE49-F238E27FC236}">
                <a16:creationId xmlns:a16="http://schemas.microsoft.com/office/drawing/2014/main" id="{D91EDD3F-4E4F-B476-30D4-08F03B9E341C}"/>
              </a:ext>
            </a:extLst>
          </p:cNvPr>
          <p:cNvPicPr>
            <a:picLocks noChangeAspect="1"/>
          </p:cNvPicPr>
          <p:nvPr/>
        </p:nvPicPr>
        <p:blipFill>
          <a:blip r:embed="rId2"/>
          <a:stretch>
            <a:fillRect/>
          </a:stretch>
        </p:blipFill>
        <p:spPr>
          <a:xfrm>
            <a:off x="1625895" y="3203613"/>
            <a:ext cx="3429000" cy="1000125"/>
          </a:xfrm>
          <a:prstGeom prst="rect">
            <a:avLst/>
          </a:prstGeom>
        </p:spPr>
      </p:pic>
      <p:pic>
        <p:nvPicPr>
          <p:cNvPr id="24" name="Picture 23" descr="A screenshot of a phone&#10;&#10;Description automatically generated">
            <a:extLst>
              <a:ext uri="{FF2B5EF4-FFF2-40B4-BE49-F238E27FC236}">
                <a16:creationId xmlns:a16="http://schemas.microsoft.com/office/drawing/2014/main" id="{9A80855C-5292-2B26-9254-386484C5AABD}"/>
              </a:ext>
            </a:extLst>
          </p:cNvPr>
          <p:cNvPicPr>
            <a:picLocks noChangeAspect="1"/>
          </p:cNvPicPr>
          <p:nvPr/>
        </p:nvPicPr>
        <p:blipFill>
          <a:blip r:embed="rId3"/>
          <a:stretch>
            <a:fillRect/>
          </a:stretch>
        </p:blipFill>
        <p:spPr>
          <a:xfrm>
            <a:off x="1259183" y="4578092"/>
            <a:ext cx="4162425" cy="714375"/>
          </a:xfrm>
          <a:prstGeom prst="rect">
            <a:avLst/>
          </a:prstGeom>
        </p:spPr>
      </p:pic>
      <p:pic>
        <p:nvPicPr>
          <p:cNvPr id="25" name="Picture 24" descr="A screenshot of a computer&#10;&#10;Description automatically generated">
            <a:extLst>
              <a:ext uri="{FF2B5EF4-FFF2-40B4-BE49-F238E27FC236}">
                <a16:creationId xmlns:a16="http://schemas.microsoft.com/office/drawing/2014/main" id="{955C11D6-CDF8-A472-A31A-B2D4E35A6F0F}"/>
              </a:ext>
            </a:extLst>
          </p:cNvPr>
          <p:cNvPicPr>
            <a:picLocks noChangeAspect="1"/>
          </p:cNvPicPr>
          <p:nvPr/>
        </p:nvPicPr>
        <p:blipFill>
          <a:blip r:embed="rId4"/>
          <a:stretch>
            <a:fillRect/>
          </a:stretch>
        </p:blipFill>
        <p:spPr>
          <a:xfrm>
            <a:off x="6952918" y="2396645"/>
            <a:ext cx="4010025" cy="1019175"/>
          </a:xfrm>
          <a:prstGeom prst="rect">
            <a:avLst/>
          </a:prstGeom>
        </p:spPr>
      </p:pic>
      <p:pic>
        <p:nvPicPr>
          <p:cNvPr id="26" name="Picture 25" descr="A screenshot of a phone&#10;&#10;Description automatically generated">
            <a:extLst>
              <a:ext uri="{FF2B5EF4-FFF2-40B4-BE49-F238E27FC236}">
                <a16:creationId xmlns:a16="http://schemas.microsoft.com/office/drawing/2014/main" id="{B0518FB5-DF87-02E8-280F-0774AD49F7BA}"/>
              </a:ext>
            </a:extLst>
          </p:cNvPr>
          <p:cNvPicPr>
            <a:picLocks noChangeAspect="1"/>
          </p:cNvPicPr>
          <p:nvPr/>
        </p:nvPicPr>
        <p:blipFill>
          <a:blip r:embed="rId5"/>
          <a:stretch>
            <a:fillRect/>
          </a:stretch>
        </p:blipFill>
        <p:spPr>
          <a:xfrm>
            <a:off x="7878171" y="3572429"/>
            <a:ext cx="2124075" cy="2619375"/>
          </a:xfrm>
          <a:prstGeom prst="rect">
            <a:avLst/>
          </a:prstGeom>
        </p:spPr>
      </p:pic>
    </p:spTree>
    <p:extLst>
      <p:ext uri="{BB962C8B-B14F-4D97-AF65-F5344CB8AC3E}">
        <p14:creationId xmlns:p14="http://schemas.microsoft.com/office/powerpoint/2010/main" val="2868270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BC778C4-8B4B-A5BF-6C50-26DD82677EC4}"/>
              </a:ext>
            </a:extLst>
          </p:cNvPr>
          <p:cNvSpPr>
            <a:spLocks noGrp="1"/>
          </p:cNvSpPr>
          <p:nvPr>
            <p:ph type="title"/>
          </p:nvPr>
        </p:nvSpPr>
        <p:spPr>
          <a:xfrm>
            <a:off x="838200" y="365125"/>
            <a:ext cx="10515600" cy="1325563"/>
          </a:xfrm>
        </p:spPr>
        <p:txBody>
          <a:bodyPr/>
          <a:lstStyle/>
          <a:p>
            <a:r>
              <a:rPr lang="en-US" sz="3600" dirty="0">
                <a:latin typeface="IBM Plex Mono SemiBold"/>
              </a:rPr>
              <a:t>EDA SQL – Mission Outcomes</a:t>
            </a:r>
            <a:endParaRPr lang="en-US" dirty="0"/>
          </a:p>
        </p:txBody>
      </p:sp>
      <p:sp>
        <p:nvSpPr>
          <p:cNvPr id="8" name="TextBox 7">
            <a:extLst>
              <a:ext uri="{FF2B5EF4-FFF2-40B4-BE49-F238E27FC236}">
                <a16:creationId xmlns:a16="http://schemas.microsoft.com/office/drawing/2014/main" id="{DB93AF7B-5802-CDCA-AD9A-E5CB1E81B746}"/>
              </a:ext>
            </a:extLst>
          </p:cNvPr>
          <p:cNvSpPr txBox="1"/>
          <p:nvPr/>
        </p:nvSpPr>
        <p:spPr>
          <a:xfrm>
            <a:off x="3606211" y="2135372"/>
            <a:ext cx="438593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E659B"/>
                </a:solidFill>
              </a:rPr>
              <a:t>Total Successes and Failures</a:t>
            </a:r>
          </a:p>
          <a:p>
            <a:pPr algn="ctr"/>
            <a:endParaRPr lang="en-US" dirty="0">
              <a:solidFill>
                <a:srgbClr val="0E659B"/>
              </a:solidFill>
            </a:endParaRPr>
          </a:p>
        </p:txBody>
      </p:sp>
      <p:sp>
        <p:nvSpPr>
          <p:cNvPr id="10" name="Rectangle: Rounded Corners 9">
            <a:extLst>
              <a:ext uri="{FF2B5EF4-FFF2-40B4-BE49-F238E27FC236}">
                <a16:creationId xmlns:a16="http://schemas.microsoft.com/office/drawing/2014/main" id="{CB99D097-6FD0-F529-695C-F41B61376221}"/>
              </a:ext>
            </a:extLst>
          </p:cNvPr>
          <p:cNvSpPr/>
          <p:nvPr/>
        </p:nvSpPr>
        <p:spPr>
          <a:xfrm>
            <a:off x="3128640" y="1712300"/>
            <a:ext cx="5333103" cy="4799545"/>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descr="A close-up of a computer code&#10;&#10;Description automatically generated">
            <a:extLst>
              <a:ext uri="{FF2B5EF4-FFF2-40B4-BE49-F238E27FC236}">
                <a16:creationId xmlns:a16="http://schemas.microsoft.com/office/drawing/2014/main" id="{ABD54289-03AE-20AE-B3F4-A5A1FE03B2A2}"/>
              </a:ext>
            </a:extLst>
          </p:cNvPr>
          <p:cNvPicPr>
            <a:picLocks noChangeAspect="1"/>
          </p:cNvPicPr>
          <p:nvPr/>
        </p:nvPicPr>
        <p:blipFill>
          <a:blip r:embed="rId2"/>
          <a:stretch>
            <a:fillRect/>
          </a:stretch>
        </p:blipFill>
        <p:spPr>
          <a:xfrm>
            <a:off x="3815649" y="3428114"/>
            <a:ext cx="4029075" cy="533400"/>
          </a:xfrm>
          <a:prstGeom prst="rect">
            <a:avLst/>
          </a:prstGeom>
        </p:spPr>
      </p:pic>
      <p:pic>
        <p:nvPicPr>
          <p:cNvPr id="16" name="Picture 15" descr="A screenshot of a computer&#10;&#10;Description automatically generated">
            <a:extLst>
              <a:ext uri="{FF2B5EF4-FFF2-40B4-BE49-F238E27FC236}">
                <a16:creationId xmlns:a16="http://schemas.microsoft.com/office/drawing/2014/main" id="{15F50254-1254-32BA-B942-1A7379023C11}"/>
              </a:ext>
            </a:extLst>
          </p:cNvPr>
          <p:cNvPicPr>
            <a:picLocks noChangeAspect="1"/>
          </p:cNvPicPr>
          <p:nvPr/>
        </p:nvPicPr>
        <p:blipFill>
          <a:blip r:embed="rId3"/>
          <a:stretch>
            <a:fillRect/>
          </a:stretch>
        </p:blipFill>
        <p:spPr>
          <a:xfrm>
            <a:off x="3991861" y="4779004"/>
            <a:ext cx="3676650" cy="1304925"/>
          </a:xfrm>
          <a:prstGeom prst="rect">
            <a:avLst/>
          </a:prstGeom>
        </p:spPr>
      </p:pic>
    </p:spTree>
    <p:extLst>
      <p:ext uri="{BB962C8B-B14F-4D97-AF65-F5344CB8AC3E}">
        <p14:creationId xmlns:p14="http://schemas.microsoft.com/office/powerpoint/2010/main" val="36493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90C1E8E-9023-EFFF-27BD-B2EF067C83EB}"/>
              </a:ext>
            </a:extLst>
          </p:cNvPr>
          <p:cNvSpPr>
            <a:spLocks noGrp="1"/>
          </p:cNvSpPr>
          <p:nvPr>
            <p:ph type="title"/>
          </p:nvPr>
        </p:nvSpPr>
        <p:spPr>
          <a:xfrm>
            <a:off x="838200" y="214497"/>
            <a:ext cx="10515600" cy="1325563"/>
          </a:xfrm>
        </p:spPr>
        <p:txBody>
          <a:bodyPr/>
          <a:lstStyle/>
          <a:p>
            <a:r>
              <a:rPr lang="en-US" sz="3600" dirty="0">
                <a:latin typeface="IBM Plex Mono SemiBold"/>
              </a:rPr>
              <a:t>RESULTS: EDA with Visualization (Summary)</a:t>
            </a:r>
            <a:endParaRPr lang="en-US" dirty="0"/>
          </a:p>
        </p:txBody>
      </p:sp>
      <p:sp>
        <p:nvSpPr>
          <p:cNvPr id="16" name="Content Placeholder 2">
            <a:extLst>
              <a:ext uri="{FF2B5EF4-FFF2-40B4-BE49-F238E27FC236}">
                <a16:creationId xmlns:a16="http://schemas.microsoft.com/office/drawing/2014/main" id="{6A4C2561-9410-852D-D99C-947E99C88578}"/>
              </a:ext>
            </a:extLst>
          </p:cNvPr>
          <p:cNvSpPr txBox="1">
            <a:spLocks/>
          </p:cNvSpPr>
          <p:nvPr/>
        </p:nvSpPr>
        <p:spPr>
          <a:xfrm>
            <a:off x="5871100" y="1985097"/>
            <a:ext cx="4623236" cy="4191223"/>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latin typeface="IBM Plex Mono Text"/>
              </a:rPr>
              <a:t>Payload Mass vs Flight Number</a:t>
            </a:r>
            <a:endParaRPr lang="en-US" sz="2200" dirty="0"/>
          </a:p>
          <a:p>
            <a:pPr lvl="1"/>
            <a:r>
              <a:rPr lang="en-US" sz="1800" dirty="0">
                <a:latin typeface="IBM Plex Mono Text"/>
              </a:rPr>
              <a:t>Scatter Plot</a:t>
            </a:r>
          </a:p>
          <a:p>
            <a:r>
              <a:rPr lang="en-US" sz="2200" dirty="0">
                <a:latin typeface="IBM Plex Mono Text"/>
              </a:rPr>
              <a:t>Launch Site vs Flight Number</a:t>
            </a:r>
            <a:endParaRPr lang="en-US" dirty="0"/>
          </a:p>
          <a:p>
            <a:pPr lvl="1"/>
            <a:r>
              <a:rPr lang="en-US" sz="1800" dirty="0">
                <a:latin typeface="IBM Plex Mono Text"/>
              </a:rPr>
              <a:t>Scatter Plot</a:t>
            </a:r>
          </a:p>
          <a:p>
            <a:r>
              <a:rPr lang="en-US" sz="2200" dirty="0">
                <a:latin typeface="IBM Plex Mono Text"/>
              </a:rPr>
              <a:t>Launch Site vs Payload Mass</a:t>
            </a:r>
          </a:p>
          <a:p>
            <a:pPr lvl="1"/>
            <a:r>
              <a:rPr lang="en-US" sz="1800" dirty="0">
                <a:latin typeface="IBM Plex Mono Text"/>
              </a:rPr>
              <a:t>Scatter Plot</a:t>
            </a:r>
          </a:p>
          <a:p>
            <a:r>
              <a:rPr lang="en-US" sz="2200" dirty="0">
                <a:latin typeface="IBM Plex Mono Text"/>
              </a:rPr>
              <a:t>Success vs Orbit Type</a:t>
            </a:r>
            <a:endParaRPr lang="en-US" dirty="0"/>
          </a:p>
          <a:p>
            <a:pPr lvl="1"/>
            <a:r>
              <a:rPr lang="en-US" sz="1800" dirty="0">
                <a:latin typeface="IBM Plex Mono Text"/>
              </a:rPr>
              <a:t>Bar Chart</a:t>
            </a:r>
          </a:p>
          <a:p>
            <a:r>
              <a:rPr lang="en-US" sz="2200" dirty="0">
                <a:latin typeface="IBM Plex Mono Text"/>
              </a:rPr>
              <a:t>Orbit Type vs Flight Number</a:t>
            </a:r>
            <a:endParaRPr lang="en-US" dirty="0"/>
          </a:p>
          <a:p>
            <a:pPr lvl="1"/>
            <a:r>
              <a:rPr lang="en-US" sz="1800" dirty="0">
                <a:latin typeface="IBM Plex Mono Text"/>
              </a:rPr>
              <a:t>Scatter Plot</a:t>
            </a:r>
          </a:p>
          <a:p>
            <a:r>
              <a:rPr lang="en-US" sz="2200" dirty="0">
                <a:latin typeface="IBM Plex Mono Text"/>
              </a:rPr>
              <a:t>Orbit Type vs Payload Mass</a:t>
            </a:r>
            <a:endParaRPr lang="en-US" sz="2200" dirty="0"/>
          </a:p>
          <a:p>
            <a:pPr lvl="1"/>
            <a:r>
              <a:rPr lang="en-US" sz="1800">
                <a:latin typeface="IBM Plex Mono Text"/>
              </a:rPr>
              <a:t>Scatter Plot</a:t>
            </a:r>
            <a:endParaRPr lang="en-US" sz="1800" dirty="0">
              <a:latin typeface="IBM Plex Mono Text"/>
            </a:endParaRPr>
          </a:p>
          <a:p>
            <a:r>
              <a:rPr lang="en-US" sz="2200" dirty="0">
                <a:latin typeface="IBM Plex Mono Text"/>
              </a:rPr>
              <a:t>Success vs Time</a:t>
            </a:r>
            <a:endParaRPr lang="en-US" sz="2200" dirty="0"/>
          </a:p>
          <a:p>
            <a:pPr lvl="1"/>
            <a:r>
              <a:rPr lang="en-US" sz="1800" dirty="0">
                <a:latin typeface="IBM Plex Mono Text"/>
              </a:rPr>
              <a:t>Line Plot</a:t>
            </a:r>
            <a:endParaRPr lang="en-US" sz="1800" dirty="0"/>
          </a:p>
        </p:txBody>
      </p:sp>
      <p:pic>
        <p:nvPicPr>
          <p:cNvPr id="17" name="Graphic 16" descr="Bar graph with upward trend with solid fill">
            <a:extLst>
              <a:ext uri="{FF2B5EF4-FFF2-40B4-BE49-F238E27FC236}">
                <a16:creationId xmlns:a16="http://schemas.microsoft.com/office/drawing/2014/main" id="{1E906482-86B1-3E34-43B6-DE861B5048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7312" y="2351566"/>
            <a:ext cx="3156096" cy="3191539"/>
          </a:xfrm>
          <a:prstGeom prst="rect">
            <a:avLst/>
          </a:prstGeom>
        </p:spPr>
      </p:pic>
    </p:spTree>
    <p:extLst>
      <p:ext uri="{BB962C8B-B14F-4D97-AF65-F5344CB8AC3E}">
        <p14:creationId xmlns:p14="http://schemas.microsoft.com/office/powerpoint/2010/main" val="477442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692809" cy="1343283"/>
          </a:xfrm>
        </p:spPr>
        <p:txBody>
          <a:bodyPr anchor="ctr">
            <a:normAutofit/>
          </a:bodyPr>
          <a:lstStyle/>
          <a:p>
            <a:r>
              <a:rPr lang="en-US" sz="3600" dirty="0">
                <a:latin typeface="IBM Plex Mono SemiBold"/>
              </a:rPr>
              <a:t>EDA Visual - Payload vs Flight Number </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9" name="Picture 8">
            <a:extLst>
              <a:ext uri="{FF2B5EF4-FFF2-40B4-BE49-F238E27FC236}">
                <a16:creationId xmlns:a16="http://schemas.microsoft.com/office/drawing/2014/main" id="{544A32F1-2F01-4F53-855A-8FB43770E256}"/>
              </a:ext>
            </a:extLst>
          </p:cNvPr>
          <p:cNvPicPr>
            <a:picLocks noChangeAspect="1"/>
          </p:cNvPicPr>
          <p:nvPr/>
        </p:nvPicPr>
        <p:blipFill>
          <a:blip r:embed="rId2"/>
          <a:stretch>
            <a:fillRect/>
          </a:stretch>
        </p:blipFill>
        <p:spPr>
          <a:xfrm>
            <a:off x="838200" y="2494811"/>
            <a:ext cx="5046233" cy="3012966"/>
          </a:xfrm>
          <a:prstGeom prst="rect">
            <a:avLst/>
          </a:prstGeom>
          <a:ln>
            <a:noFill/>
          </a:ln>
        </p:spPr>
      </p:pic>
      <p:sp>
        <p:nvSpPr>
          <p:cNvPr id="12" name="Content Placeholder 2">
            <a:extLst>
              <a:ext uri="{FF2B5EF4-FFF2-40B4-BE49-F238E27FC236}">
                <a16:creationId xmlns:a16="http://schemas.microsoft.com/office/drawing/2014/main" id="{C38573CC-4EE5-4442-BEF1-29E97964C33E}"/>
              </a:ext>
            </a:extLst>
          </p:cNvPr>
          <p:cNvSpPr txBox="1">
            <a:spLocks/>
          </p:cNvSpPr>
          <p:nvPr/>
        </p:nvSpPr>
        <p:spPr>
          <a:xfrm>
            <a:off x="6300913" y="2629281"/>
            <a:ext cx="5264453" cy="301296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2200" dirty="0">
                <a:latin typeface="IBM Plex Mono Text"/>
              </a:rPr>
              <a:t>Blue dots = failure, orange dots = success</a:t>
            </a:r>
            <a:endParaRPr lang="en-US"/>
          </a:p>
          <a:p>
            <a:pPr>
              <a:lnSpc>
                <a:spcPct val="100000"/>
              </a:lnSpc>
            </a:pPr>
            <a:r>
              <a:rPr lang="en-US" sz="2200" dirty="0"/>
              <a:t>As the flight number increases, the first stage is more likely to land successfully. </a:t>
            </a:r>
            <a:endParaRPr lang="en-US" sz="1800" dirty="0"/>
          </a:p>
          <a:p>
            <a:pPr marL="457200" lvl="1" indent="0">
              <a:buNone/>
            </a:pPr>
            <a:endParaRPr lang="en-US" sz="1800" dirty="0"/>
          </a:p>
        </p:txBody>
      </p:sp>
      <p:sp>
        <p:nvSpPr>
          <p:cNvPr id="14" name="Rectangle: Rounded Corners 13">
            <a:extLst>
              <a:ext uri="{FF2B5EF4-FFF2-40B4-BE49-F238E27FC236}">
                <a16:creationId xmlns:a16="http://schemas.microsoft.com/office/drawing/2014/main" id="{3871D48C-66CC-4E50-9E30-98F9210887D4}"/>
              </a:ext>
            </a:extLst>
          </p:cNvPr>
          <p:cNvSpPr/>
          <p:nvPr/>
        </p:nvSpPr>
        <p:spPr>
          <a:xfrm>
            <a:off x="762896"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64666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23014" y="196776"/>
            <a:ext cx="10949762" cy="1343283"/>
          </a:xfrm>
        </p:spPr>
        <p:txBody>
          <a:bodyPr anchor="ctr">
            <a:normAutofit/>
          </a:bodyPr>
          <a:lstStyle/>
          <a:p>
            <a:r>
              <a:rPr lang="en-US" sz="3600" dirty="0">
                <a:latin typeface="IBM Plex Mono SemiBold"/>
              </a:rPr>
              <a:t>EDA Visual - Launch Site vs Flight Number</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12" name="Content Placeholder 2">
            <a:extLst>
              <a:ext uri="{FF2B5EF4-FFF2-40B4-BE49-F238E27FC236}">
                <a16:creationId xmlns:a16="http://schemas.microsoft.com/office/drawing/2014/main" id="{C38573CC-4EE5-4442-BEF1-29E97964C33E}"/>
              </a:ext>
            </a:extLst>
          </p:cNvPr>
          <p:cNvSpPr txBox="1">
            <a:spLocks/>
          </p:cNvSpPr>
          <p:nvPr/>
        </p:nvSpPr>
        <p:spPr>
          <a:xfrm>
            <a:off x="6309773" y="2175858"/>
            <a:ext cx="5264453" cy="341168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10000"/>
              </a:lnSpc>
            </a:pPr>
            <a:r>
              <a:rPr lang="en-US" sz="2200" dirty="0">
                <a:latin typeface="IBM Plex Mono Text"/>
              </a:rPr>
              <a:t>Blue dots = failure, orange dots = success</a:t>
            </a:r>
            <a:endParaRPr lang="en-US" sz="2200"/>
          </a:p>
          <a:p>
            <a:r>
              <a:rPr lang="en-US" sz="2200" dirty="0"/>
              <a:t>As the flight number increases, the first stage is more likely to land successfully at each site.</a:t>
            </a:r>
          </a:p>
          <a:p>
            <a:pPr lvl="1"/>
            <a:r>
              <a:rPr lang="en-US" sz="1800" dirty="0"/>
              <a:t>For CCAFS SLC 40 and VAFB SLC 4E we see more failures for flight numbers less than 35 and more success above this number</a:t>
            </a:r>
          </a:p>
          <a:p>
            <a:pPr lvl="1"/>
            <a:r>
              <a:rPr lang="en-US" sz="1800" dirty="0"/>
              <a:t>KSC LC 39A does not show any record of having very early flights as its flight number starts in the 20s. But we see more failures clustered around the low flight number end.</a:t>
            </a:r>
            <a:endParaRPr lang="en-US" sz="1400" dirty="0"/>
          </a:p>
          <a:p>
            <a:pPr marL="457200" lvl="1" indent="0">
              <a:buNone/>
            </a:pPr>
            <a:endParaRPr lang="en-US" sz="1800" dirty="0"/>
          </a:p>
        </p:txBody>
      </p:sp>
      <p:pic>
        <p:nvPicPr>
          <p:cNvPr id="5" name="Picture 4">
            <a:extLst>
              <a:ext uri="{FF2B5EF4-FFF2-40B4-BE49-F238E27FC236}">
                <a16:creationId xmlns:a16="http://schemas.microsoft.com/office/drawing/2014/main" id="{29219E47-F44F-41D9-9C35-81FD3ED6D011}"/>
              </a:ext>
            </a:extLst>
          </p:cNvPr>
          <p:cNvPicPr>
            <a:picLocks noChangeAspect="1"/>
          </p:cNvPicPr>
          <p:nvPr/>
        </p:nvPicPr>
        <p:blipFill>
          <a:blip r:embed="rId2"/>
          <a:stretch>
            <a:fillRect/>
          </a:stretch>
        </p:blipFill>
        <p:spPr>
          <a:xfrm>
            <a:off x="905703" y="2349373"/>
            <a:ext cx="5047488" cy="3195021"/>
          </a:xfrm>
          <a:prstGeom prst="rect">
            <a:avLst/>
          </a:prstGeom>
        </p:spPr>
      </p:pic>
      <p:sp>
        <p:nvSpPr>
          <p:cNvPr id="14" name="Rectangle: Rounded Corners 13">
            <a:extLst>
              <a:ext uri="{FF2B5EF4-FFF2-40B4-BE49-F238E27FC236}">
                <a16:creationId xmlns:a16="http://schemas.microsoft.com/office/drawing/2014/main" id="{3871D48C-66CC-4E50-9E30-98F9210887D4}"/>
              </a:ext>
            </a:extLst>
          </p:cNvPr>
          <p:cNvSpPr/>
          <p:nvPr/>
        </p:nvSpPr>
        <p:spPr>
          <a:xfrm>
            <a:off x="762896"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69798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3600" dirty="0">
                <a:latin typeface="IBM Plex Mono SemiBold"/>
              </a:rPr>
              <a:t>EDA Visual - Launch Site vs Payload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12" name="Content Placeholder 2">
            <a:extLst>
              <a:ext uri="{FF2B5EF4-FFF2-40B4-BE49-F238E27FC236}">
                <a16:creationId xmlns:a16="http://schemas.microsoft.com/office/drawing/2014/main" id="{C38573CC-4EE5-4442-BEF1-29E97964C33E}"/>
              </a:ext>
            </a:extLst>
          </p:cNvPr>
          <p:cNvSpPr txBox="1">
            <a:spLocks/>
          </p:cNvSpPr>
          <p:nvPr/>
        </p:nvSpPr>
        <p:spPr>
          <a:xfrm>
            <a:off x="6300913" y="2175258"/>
            <a:ext cx="5264453" cy="346484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300000"/>
              </a:lnSpc>
            </a:pPr>
            <a:r>
              <a:rPr lang="en-US" sz="2200" dirty="0"/>
              <a:t>Blue dots = failure, orange dots = success</a:t>
            </a:r>
          </a:p>
          <a:p>
            <a:r>
              <a:rPr lang="en-US" sz="2200" dirty="0"/>
              <a:t>While there are more successes at higher masses for each launch site, there does not seem to be a strong relationship between payload mass and the success rate for each site</a:t>
            </a:r>
          </a:p>
          <a:p>
            <a:pPr lvl="1"/>
            <a:r>
              <a:rPr lang="en-US" sz="1800" dirty="0"/>
              <a:t>For CCAFS SLC 40 there seem to be as many failures as success below 8000 kg and more success between 12000 to 16000 kg</a:t>
            </a:r>
          </a:p>
          <a:p>
            <a:pPr lvl="1"/>
            <a:r>
              <a:rPr lang="en-US" sz="1800" dirty="0"/>
              <a:t>For KSC LC 39A there is more success in the low mass region between 2000 and 5000 kg with failures clustered around 6000-7000 kg region</a:t>
            </a:r>
            <a:endParaRPr lang="en-US" sz="1400" dirty="0"/>
          </a:p>
          <a:p>
            <a:pPr marL="457200" lvl="1" indent="0">
              <a:buNone/>
            </a:pPr>
            <a:endParaRPr lang="en-US" sz="1800" dirty="0"/>
          </a:p>
        </p:txBody>
      </p:sp>
      <p:pic>
        <p:nvPicPr>
          <p:cNvPr id="8" name="Picture 7">
            <a:extLst>
              <a:ext uri="{FF2B5EF4-FFF2-40B4-BE49-F238E27FC236}">
                <a16:creationId xmlns:a16="http://schemas.microsoft.com/office/drawing/2014/main" id="{03248F7F-0B23-4909-B402-971A35A3241C}"/>
              </a:ext>
            </a:extLst>
          </p:cNvPr>
          <p:cNvPicPr>
            <a:picLocks noChangeAspect="1"/>
          </p:cNvPicPr>
          <p:nvPr/>
        </p:nvPicPr>
        <p:blipFill>
          <a:blip r:embed="rId2"/>
          <a:stretch>
            <a:fillRect/>
          </a:stretch>
        </p:blipFill>
        <p:spPr>
          <a:xfrm>
            <a:off x="891990" y="2343580"/>
            <a:ext cx="5047488" cy="3154426"/>
          </a:xfrm>
          <a:prstGeom prst="rect">
            <a:avLst/>
          </a:prstGeom>
          <a:ln>
            <a:noFill/>
          </a:ln>
        </p:spPr>
      </p:pic>
      <p:sp>
        <p:nvSpPr>
          <p:cNvPr id="14" name="Rectangle: Rounded Corners 13">
            <a:extLst>
              <a:ext uri="{FF2B5EF4-FFF2-40B4-BE49-F238E27FC236}">
                <a16:creationId xmlns:a16="http://schemas.microsoft.com/office/drawing/2014/main" id="{3871D48C-66CC-4E50-9E30-98F9210887D4}"/>
              </a:ext>
            </a:extLst>
          </p:cNvPr>
          <p:cNvSpPr/>
          <p:nvPr/>
        </p:nvSpPr>
        <p:spPr>
          <a:xfrm>
            <a:off x="762896"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0360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3600" dirty="0">
                <a:latin typeface="IBM Plex Mono SemiBold"/>
              </a:rPr>
              <a:t>EDA Visual - Success vs Orbit Type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12" name="Content Placeholder 2">
            <a:extLst>
              <a:ext uri="{FF2B5EF4-FFF2-40B4-BE49-F238E27FC236}">
                <a16:creationId xmlns:a16="http://schemas.microsoft.com/office/drawing/2014/main" id="{C38573CC-4EE5-4442-BEF1-29E97964C33E}"/>
              </a:ext>
            </a:extLst>
          </p:cNvPr>
          <p:cNvSpPr txBox="1">
            <a:spLocks/>
          </p:cNvSpPr>
          <p:nvPr/>
        </p:nvSpPr>
        <p:spPr>
          <a:xfrm>
            <a:off x="6376217" y="2092461"/>
            <a:ext cx="5264453" cy="38176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20000"/>
              </a:lnSpc>
              <a:buNone/>
            </a:pPr>
            <a:endParaRPr lang="en-US" sz="1800" dirty="0"/>
          </a:p>
          <a:p>
            <a:r>
              <a:rPr lang="en-US" sz="2200" dirty="0"/>
              <a:t>The least successful orbits:</a:t>
            </a:r>
          </a:p>
          <a:p>
            <a:pPr lvl="1"/>
            <a:r>
              <a:rPr lang="en-US" sz="1800" dirty="0"/>
              <a:t>SO (0%)</a:t>
            </a:r>
          </a:p>
          <a:p>
            <a:pPr lvl="1"/>
            <a:r>
              <a:rPr lang="en-US" sz="1800" dirty="0"/>
              <a:t>GTO (52%)</a:t>
            </a:r>
          </a:p>
          <a:p>
            <a:r>
              <a:rPr lang="en-US" sz="2200" dirty="0"/>
              <a:t>The most successful orbits:</a:t>
            </a:r>
          </a:p>
          <a:p>
            <a:pPr lvl="1"/>
            <a:r>
              <a:rPr lang="en-US" sz="1400" dirty="0"/>
              <a:t>ES-L1 (100%)</a:t>
            </a:r>
          </a:p>
          <a:p>
            <a:pPr lvl="1"/>
            <a:r>
              <a:rPr lang="en-US" sz="1400" dirty="0"/>
              <a:t>GEO (100%)</a:t>
            </a:r>
          </a:p>
          <a:p>
            <a:pPr lvl="1"/>
            <a:r>
              <a:rPr lang="en-US" sz="1400" dirty="0"/>
              <a:t>HEO (100%)</a:t>
            </a:r>
          </a:p>
          <a:p>
            <a:pPr lvl="1"/>
            <a:r>
              <a:rPr lang="en-US" sz="1400" dirty="0"/>
              <a:t>SSO (100%)</a:t>
            </a:r>
          </a:p>
          <a:p>
            <a:r>
              <a:rPr lang="en-US" sz="1800" dirty="0"/>
              <a:t>The other orbits have a success rate between 51.9% to 85.7%</a:t>
            </a:r>
          </a:p>
          <a:p>
            <a:endParaRPr lang="en-US" sz="1800" dirty="0"/>
          </a:p>
          <a:p>
            <a:pPr marL="457200" lvl="1" indent="0">
              <a:buNone/>
            </a:pPr>
            <a:endParaRPr lang="en-US" sz="1800" dirty="0"/>
          </a:p>
        </p:txBody>
      </p:sp>
      <p:sp>
        <p:nvSpPr>
          <p:cNvPr id="14" name="Rectangle: Rounded Corners 13">
            <a:extLst>
              <a:ext uri="{FF2B5EF4-FFF2-40B4-BE49-F238E27FC236}">
                <a16:creationId xmlns:a16="http://schemas.microsoft.com/office/drawing/2014/main" id="{3871D48C-66CC-4E50-9E30-98F9210887D4}"/>
              </a:ext>
            </a:extLst>
          </p:cNvPr>
          <p:cNvSpPr/>
          <p:nvPr/>
        </p:nvSpPr>
        <p:spPr>
          <a:xfrm>
            <a:off x="762896"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41D59B91-5866-45CA-97D8-2A17760FD91D}"/>
              </a:ext>
            </a:extLst>
          </p:cNvPr>
          <p:cNvPicPr>
            <a:picLocks noChangeAspect="1"/>
          </p:cNvPicPr>
          <p:nvPr/>
        </p:nvPicPr>
        <p:blipFill>
          <a:blip r:embed="rId2"/>
          <a:stretch>
            <a:fillRect/>
          </a:stretch>
        </p:blipFill>
        <p:spPr>
          <a:xfrm>
            <a:off x="1080809" y="2265836"/>
            <a:ext cx="4494636" cy="3276032"/>
          </a:xfrm>
          <a:prstGeom prst="rect">
            <a:avLst/>
          </a:prstGeom>
          <a:ln>
            <a:noFill/>
          </a:ln>
        </p:spPr>
      </p:pic>
    </p:spTree>
    <p:extLst>
      <p:ext uri="{BB962C8B-B14F-4D97-AF65-F5344CB8AC3E}">
        <p14:creationId xmlns:p14="http://schemas.microsoft.com/office/powerpoint/2010/main" val="3111200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3600" dirty="0">
                <a:latin typeface="IBM Plex Mono SemiBold"/>
              </a:rPr>
              <a:t>EDA Visual - Orbit vs Flight Number</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12" name="Content Placeholder 2">
            <a:extLst>
              <a:ext uri="{FF2B5EF4-FFF2-40B4-BE49-F238E27FC236}">
                <a16:creationId xmlns:a16="http://schemas.microsoft.com/office/drawing/2014/main" id="{C38573CC-4EE5-4442-BEF1-29E97964C33E}"/>
              </a:ext>
            </a:extLst>
          </p:cNvPr>
          <p:cNvSpPr txBox="1">
            <a:spLocks/>
          </p:cNvSpPr>
          <p:nvPr/>
        </p:nvSpPr>
        <p:spPr>
          <a:xfrm>
            <a:off x="6376217" y="1792044"/>
            <a:ext cx="5264453" cy="381766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20000"/>
              </a:lnSpc>
              <a:buNone/>
            </a:pPr>
            <a:endParaRPr lang="en-US" sz="1800" dirty="0"/>
          </a:p>
          <a:p>
            <a:r>
              <a:rPr lang="en-US" sz="2200" dirty="0"/>
              <a:t>It is not clear how flight number affects the success rate for the orbits</a:t>
            </a:r>
          </a:p>
          <a:p>
            <a:pPr lvl="1"/>
            <a:r>
              <a:rPr lang="en-US" sz="1800" dirty="0"/>
              <a:t>LEO orbit indicates a greater success rate with increasing flight number</a:t>
            </a:r>
          </a:p>
          <a:p>
            <a:pPr lvl="1"/>
            <a:r>
              <a:rPr lang="en-US" sz="1800" dirty="0">
                <a:latin typeface="IBM Plex Mono Text"/>
              </a:rPr>
              <a:t>Whereas, GTO shows about as many successes as failures across flight numbers</a:t>
            </a:r>
          </a:p>
          <a:p>
            <a:pPr lvl="1"/>
            <a:r>
              <a:rPr lang="en-US" sz="1800" dirty="0"/>
              <a:t>ISS has clumps of success and failures at low and high flight numbers</a:t>
            </a:r>
          </a:p>
          <a:p>
            <a:pPr lvl="1"/>
            <a:r>
              <a:rPr lang="en-US" sz="1800" dirty="0"/>
              <a:t>We cannot definitively conclude that flight number predicts the success or failure of a given orbit</a:t>
            </a:r>
          </a:p>
          <a:p>
            <a:pPr marL="0" indent="0">
              <a:buNone/>
            </a:pPr>
            <a:endParaRPr lang="en-US" sz="1800" dirty="0"/>
          </a:p>
          <a:p>
            <a:pPr marL="457200" lvl="1" indent="0">
              <a:buNone/>
            </a:pPr>
            <a:endParaRPr lang="en-US" sz="1800" dirty="0"/>
          </a:p>
        </p:txBody>
      </p:sp>
      <p:pic>
        <p:nvPicPr>
          <p:cNvPr id="6" name="Picture 5">
            <a:extLst>
              <a:ext uri="{FF2B5EF4-FFF2-40B4-BE49-F238E27FC236}">
                <a16:creationId xmlns:a16="http://schemas.microsoft.com/office/drawing/2014/main" id="{7A475D3B-E473-4846-896B-4594B94640FF}"/>
              </a:ext>
            </a:extLst>
          </p:cNvPr>
          <p:cNvPicPr>
            <a:picLocks noChangeAspect="1"/>
          </p:cNvPicPr>
          <p:nvPr/>
        </p:nvPicPr>
        <p:blipFill>
          <a:blip r:embed="rId2"/>
          <a:stretch>
            <a:fillRect/>
          </a:stretch>
        </p:blipFill>
        <p:spPr>
          <a:xfrm>
            <a:off x="1008160" y="2269863"/>
            <a:ext cx="4842574" cy="3267978"/>
          </a:xfrm>
          <a:prstGeom prst="rect">
            <a:avLst/>
          </a:prstGeom>
          <a:ln>
            <a:noFill/>
          </a:ln>
        </p:spPr>
      </p:pic>
      <p:sp>
        <p:nvSpPr>
          <p:cNvPr id="14" name="Rectangle: Rounded Corners 13">
            <a:extLst>
              <a:ext uri="{FF2B5EF4-FFF2-40B4-BE49-F238E27FC236}">
                <a16:creationId xmlns:a16="http://schemas.microsoft.com/office/drawing/2014/main" id="{3871D48C-66CC-4E50-9E30-98F9210887D4}"/>
              </a:ext>
            </a:extLst>
          </p:cNvPr>
          <p:cNvSpPr/>
          <p:nvPr/>
        </p:nvSpPr>
        <p:spPr>
          <a:xfrm>
            <a:off x="762896"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0723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latin typeface="IBM Plex Mono SemiBold"/>
              </a:rPr>
              <a:t>EDA Visual - Orbit vs Payload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12" name="Content Placeholder 2">
            <a:extLst>
              <a:ext uri="{FF2B5EF4-FFF2-40B4-BE49-F238E27FC236}">
                <a16:creationId xmlns:a16="http://schemas.microsoft.com/office/drawing/2014/main" id="{C38573CC-4EE5-4442-BEF1-29E97964C33E}"/>
              </a:ext>
            </a:extLst>
          </p:cNvPr>
          <p:cNvSpPr txBox="1">
            <a:spLocks/>
          </p:cNvSpPr>
          <p:nvPr/>
        </p:nvSpPr>
        <p:spPr>
          <a:xfrm>
            <a:off x="6376217" y="1889509"/>
            <a:ext cx="5264453" cy="38176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20000"/>
              </a:lnSpc>
              <a:buNone/>
            </a:pPr>
            <a:endParaRPr lang="en-US" sz="1800" dirty="0"/>
          </a:p>
          <a:p>
            <a:r>
              <a:rPr lang="en-US" sz="2200" dirty="0"/>
              <a:t>It is not clear how payload mass affects the success rate for the orbits</a:t>
            </a:r>
          </a:p>
          <a:p>
            <a:pPr lvl="1"/>
            <a:r>
              <a:rPr lang="en-US" sz="1800" dirty="0"/>
              <a:t>Much like the Orbit vs Payload scatter plot, the results are mixed.</a:t>
            </a:r>
          </a:p>
          <a:p>
            <a:pPr marL="0" indent="0">
              <a:buNone/>
            </a:pPr>
            <a:endParaRPr lang="en-US" sz="1800" dirty="0"/>
          </a:p>
          <a:p>
            <a:pPr marL="457200" lvl="1" indent="0">
              <a:buNone/>
            </a:pPr>
            <a:endParaRPr lang="en-US" sz="1800" dirty="0"/>
          </a:p>
        </p:txBody>
      </p:sp>
      <p:pic>
        <p:nvPicPr>
          <p:cNvPr id="5" name="Picture 4">
            <a:extLst>
              <a:ext uri="{FF2B5EF4-FFF2-40B4-BE49-F238E27FC236}">
                <a16:creationId xmlns:a16="http://schemas.microsoft.com/office/drawing/2014/main" id="{BCED46B8-C0AA-4BC1-A972-D0C2E74DD470}"/>
              </a:ext>
            </a:extLst>
          </p:cNvPr>
          <p:cNvPicPr>
            <a:picLocks noChangeAspect="1"/>
          </p:cNvPicPr>
          <p:nvPr/>
        </p:nvPicPr>
        <p:blipFill>
          <a:blip r:embed="rId2"/>
          <a:stretch>
            <a:fillRect/>
          </a:stretch>
        </p:blipFill>
        <p:spPr>
          <a:xfrm>
            <a:off x="838200" y="2269864"/>
            <a:ext cx="5164566" cy="3270324"/>
          </a:xfrm>
          <a:prstGeom prst="rect">
            <a:avLst/>
          </a:prstGeom>
          <a:ln>
            <a:noFill/>
          </a:ln>
        </p:spPr>
      </p:pic>
      <p:sp>
        <p:nvSpPr>
          <p:cNvPr id="14" name="Rectangle: Rounded Corners 13">
            <a:extLst>
              <a:ext uri="{FF2B5EF4-FFF2-40B4-BE49-F238E27FC236}">
                <a16:creationId xmlns:a16="http://schemas.microsoft.com/office/drawing/2014/main" id="{3871D48C-66CC-4E50-9E30-98F9210887D4}"/>
              </a:ext>
            </a:extLst>
          </p:cNvPr>
          <p:cNvSpPr/>
          <p:nvPr/>
        </p:nvSpPr>
        <p:spPr>
          <a:xfrm>
            <a:off x="762896"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24289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3600" dirty="0">
                <a:latin typeface="IBM Plex Mono SemiBold"/>
              </a:rPr>
              <a:t>EDA Visual - Success over the years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12" name="Content Placeholder 2">
            <a:extLst>
              <a:ext uri="{FF2B5EF4-FFF2-40B4-BE49-F238E27FC236}">
                <a16:creationId xmlns:a16="http://schemas.microsoft.com/office/drawing/2014/main" id="{C38573CC-4EE5-4442-BEF1-29E97964C33E}"/>
              </a:ext>
            </a:extLst>
          </p:cNvPr>
          <p:cNvSpPr txBox="1">
            <a:spLocks/>
          </p:cNvSpPr>
          <p:nvPr/>
        </p:nvSpPr>
        <p:spPr>
          <a:xfrm>
            <a:off x="6376217" y="1889509"/>
            <a:ext cx="5264453" cy="3817666"/>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20000"/>
              </a:lnSpc>
              <a:buNone/>
            </a:pPr>
            <a:endParaRPr lang="en-US" sz="1800" dirty="0"/>
          </a:p>
          <a:p>
            <a:r>
              <a:rPr lang="en-US" sz="2200" dirty="0"/>
              <a:t>Overall the success rate of the rocket landings increased over time</a:t>
            </a:r>
          </a:p>
          <a:p>
            <a:pPr lvl="1"/>
            <a:r>
              <a:rPr lang="en-US" sz="1800" dirty="0">
                <a:latin typeface="IBM Plex Mono Text"/>
              </a:rPr>
              <a:t>There were no successes between 2010-13</a:t>
            </a:r>
          </a:p>
          <a:p>
            <a:pPr lvl="1"/>
            <a:r>
              <a:rPr lang="en-US" sz="1800" dirty="0"/>
              <a:t>There was a sharp increase in success between 2013 and 2014 from 0% to more than 30% (but less than 40%) with a plateau between 2014-15.</a:t>
            </a:r>
          </a:p>
          <a:p>
            <a:pPr lvl="1"/>
            <a:r>
              <a:rPr lang="en-US" sz="1800" dirty="0">
                <a:latin typeface="IBM Plex Mono Text"/>
              </a:rPr>
              <a:t>From 2015-2017 there was an increase in success from &lt;40% to &gt;80% </a:t>
            </a:r>
          </a:p>
          <a:p>
            <a:pPr lvl="1"/>
            <a:r>
              <a:rPr lang="en-US" sz="1800" dirty="0">
                <a:latin typeface="IBM Plex Mono Text"/>
              </a:rPr>
              <a:t>There was a dip in success at 2018 where the success rate fell to approximately 60% </a:t>
            </a:r>
          </a:p>
          <a:p>
            <a:pPr lvl="1"/>
            <a:r>
              <a:rPr lang="en-US" sz="1800" dirty="0">
                <a:latin typeface="IBM Plex Mono Text"/>
              </a:rPr>
              <a:t>The rate increased again at 2019 to &gt;80%</a:t>
            </a:r>
            <a:endParaRPr lang="en-US"/>
          </a:p>
          <a:p>
            <a:pPr lvl="1"/>
            <a:endParaRPr lang="en-US" sz="1800" dirty="0"/>
          </a:p>
          <a:p>
            <a:pPr marL="0" indent="0">
              <a:buNone/>
            </a:pPr>
            <a:endParaRPr lang="en-US" sz="1800" dirty="0"/>
          </a:p>
          <a:p>
            <a:pPr marL="457200" lvl="1" indent="0">
              <a:buNone/>
            </a:pPr>
            <a:endParaRPr lang="en-US" sz="1800" dirty="0"/>
          </a:p>
        </p:txBody>
      </p:sp>
      <p:sp>
        <p:nvSpPr>
          <p:cNvPr id="14" name="Rectangle: Rounded Corners 13">
            <a:extLst>
              <a:ext uri="{FF2B5EF4-FFF2-40B4-BE49-F238E27FC236}">
                <a16:creationId xmlns:a16="http://schemas.microsoft.com/office/drawing/2014/main" id="{3871D48C-66CC-4E50-9E30-98F9210887D4}"/>
              </a:ext>
            </a:extLst>
          </p:cNvPr>
          <p:cNvSpPr/>
          <p:nvPr/>
        </p:nvSpPr>
        <p:spPr>
          <a:xfrm>
            <a:off x="762896"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19208082-6841-438E-8C0B-45E6EB5727B2}"/>
              </a:ext>
            </a:extLst>
          </p:cNvPr>
          <p:cNvPicPr>
            <a:picLocks noChangeAspect="1"/>
          </p:cNvPicPr>
          <p:nvPr/>
        </p:nvPicPr>
        <p:blipFill>
          <a:blip r:embed="rId2"/>
          <a:stretch>
            <a:fillRect/>
          </a:stretch>
        </p:blipFill>
        <p:spPr>
          <a:xfrm>
            <a:off x="1239111" y="2454779"/>
            <a:ext cx="4113131" cy="3017520"/>
          </a:xfrm>
          <a:prstGeom prst="rect">
            <a:avLst/>
          </a:prstGeom>
          <a:ln>
            <a:noFill/>
          </a:ln>
        </p:spPr>
      </p:pic>
    </p:spTree>
    <p:extLst>
      <p:ext uri="{BB962C8B-B14F-4D97-AF65-F5344CB8AC3E}">
        <p14:creationId xmlns:p14="http://schemas.microsoft.com/office/powerpoint/2010/main" val="3091259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sz="3600" dirty="0">
                <a:latin typeface="IBM Plex Mono SemiBold"/>
              </a:rPr>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093031" y="2073028"/>
            <a:ext cx="5181600" cy="4351338"/>
          </a:xfrm>
        </p:spPr>
        <p:txBody>
          <a:bodyPr vert="horz" lIns="91440" tIns="45720" rIns="91440" bIns="45720" rtlCol="0" anchor="t">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latin typeface="IBM Plex Mono Text"/>
              </a:rPr>
              <a:t>SQL queries</a:t>
            </a:r>
          </a:p>
          <a:p>
            <a:pPr lvl="1"/>
            <a:r>
              <a:rPr lang="en-US" sz="1800" dirty="0">
                <a:latin typeface="IBM Plex Mono Text"/>
              </a:rPr>
              <a:t>Visualization</a:t>
            </a:r>
            <a:endParaRPr lang="en-US" sz="1800" dirty="0"/>
          </a:p>
          <a:p>
            <a:pPr lvl="1"/>
            <a:r>
              <a:rPr lang="en-US" sz="1800" dirty="0"/>
              <a:t>Dashboard</a:t>
            </a:r>
          </a:p>
          <a:p>
            <a:pPr lvl="1"/>
            <a:r>
              <a:rPr lang="en-US" sz="1800" dirty="0">
                <a:latin typeface="IBM Plex Mono Text"/>
              </a:rPr>
              <a:t>Predictive Analysis</a:t>
            </a:r>
          </a:p>
          <a:p>
            <a:r>
              <a:rPr lang="en-US" sz="2200" dirty="0">
                <a:latin typeface="IBM Plex Mono Text"/>
              </a:rPr>
              <a:t>Conclusion</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DC8DE09-9405-EE62-A503-FBBECA7E42F1}"/>
              </a:ext>
            </a:extLst>
          </p:cNvPr>
          <p:cNvSpPr>
            <a:spLocks noGrp="1"/>
          </p:cNvSpPr>
          <p:nvPr>
            <p:ph type="title"/>
          </p:nvPr>
        </p:nvSpPr>
        <p:spPr>
          <a:xfrm>
            <a:off x="838200" y="365125"/>
            <a:ext cx="10515600" cy="1325563"/>
          </a:xfrm>
        </p:spPr>
        <p:txBody>
          <a:bodyPr anchor="ctr">
            <a:normAutofit/>
          </a:bodyPr>
          <a:lstStyle/>
          <a:p>
            <a:r>
              <a:rPr lang="en-US" sz="3600" dirty="0">
                <a:latin typeface="IBM Plex Mono SemiBold"/>
              </a:rPr>
              <a:t>RESULTS: Interactive Dashboard</a:t>
            </a:r>
          </a:p>
        </p:txBody>
      </p:sp>
      <p:pic>
        <p:nvPicPr>
          <p:cNvPr id="7" name="Graphic 6" descr="Pie chart with solid fill">
            <a:extLst>
              <a:ext uri="{FF2B5EF4-FFF2-40B4-BE49-F238E27FC236}">
                <a16:creationId xmlns:a16="http://schemas.microsoft.com/office/drawing/2014/main" id="{074801AD-7745-805C-0829-A7E9C7A5F5D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16150" y="3219893"/>
            <a:ext cx="914400" cy="914400"/>
          </a:xfrm>
          <a:prstGeom prst="rect">
            <a:avLst/>
          </a:prstGeom>
        </p:spPr>
      </p:pic>
      <p:pic>
        <p:nvPicPr>
          <p:cNvPr id="8" name="Graphic 7" descr="Monitor with solid fill">
            <a:extLst>
              <a:ext uri="{FF2B5EF4-FFF2-40B4-BE49-F238E27FC236}">
                <a16:creationId xmlns:a16="http://schemas.microsoft.com/office/drawing/2014/main" id="{39F704F0-1123-C38F-258E-5C2C8BEF896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5032" y="2183218"/>
            <a:ext cx="3501655" cy="3510516"/>
          </a:xfrm>
          <a:prstGeom prst="rect">
            <a:avLst/>
          </a:prstGeom>
        </p:spPr>
      </p:pic>
      <p:pic>
        <p:nvPicPr>
          <p:cNvPr id="9" name="Graphic 8" descr="Statistics with solid fill">
            <a:extLst>
              <a:ext uri="{FF2B5EF4-FFF2-40B4-BE49-F238E27FC236}">
                <a16:creationId xmlns:a16="http://schemas.microsoft.com/office/drawing/2014/main" id="{0961AA17-D86D-1B66-EF33-84FFD924F8D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679404" y="3219893"/>
            <a:ext cx="914400" cy="914400"/>
          </a:xfrm>
          <a:prstGeom prst="rect">
            <a:avLst/>
          </a:prstGeom>
        </p:spPr>
      </p:pic>
      <p:pic>
        <p:nvPicPr>
          <p:cNvPr id="10" name="Graphic 9" descr="Cursor with solid fill">
            <a:extLst>
              <a:ext uri="{FF2B5EF4-FFF2-40B4-BE49-F238E27FC236}">
                <a16:creationId xmlns:a16="http://schemas.microsoft.com/office/drawing/2014/main" id="{B8D2ED06-03C5-8AED-9757-5FFC11DD763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449033" y="4008475"/>
            <a:ext cx="551121" cy="551121"/>
          </a:xfrm>
          <a:prstGeom prst="rect">
            <a:avLst/>
          </a:prstGeom>
        </p:spPr>
      </p:pic>
      <p:sp>
        <p:nvSpPr>
          <p:cNvPr id="12" name="Content Placeholder 2">
            <a:extLst>
              <a:ext uri="{FF2B5EF4-FFF2-40B4-BE49-F238E27FC236}">
                <a16:creationId xmlns:a16="http://schemas.microsoft.com/office/drawing/2014/main" id="{EA3E2A7C-F57E-9CCB-6230-C3580CA2C259}"/>
              </a:ext>
            </a:extLst>
          </p:cNvPr>
          <p:cNvSpPr txBox="1">
            <a:spLocks/>
          </p:cNvSpPr>
          <p:nvPr/>
        </p:nvSpPr>
        <p:spPr>
          <a:xfrm>
            <a:off x="5871100" y="1985097"/>
            <a:ext cx="4623236" cy="4191223"/>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latin typeface="IBM Plex Mono Text"/>
              </a:rPr>
              <a:t>Folium for Geospatial Data</a:t>
            </a:r>
            <a:endParaRPr lang="en-US" sz="2200" dirty="0"/>
          </a:p>
          <a:p>
            <a:pPr lvl="1"/>
            <a:r>
              <a:rPr lang="en-US" sz="1800" dirty="0">
                <a:latin typeface="IBM Plex Mono Text"/>
              </a:rPr>
              <a:t>Identify Launch Sites on Map</a:t>
            </a:r>
          </a:p>
          <a:p>
            <a:pPr lvl="1"/>
            <a:r>
              <a:rPr lang="en-US" sz="1800" dirty="0">
                <a:latin typeface="IBM Plex Mono Text"/>
              </a:rPr>
              <a:t>Indicate Success/Failure for each Launch Site</a:t>
            </a:r>
          </a:p>
          <a:p>
            <a:pPr lvl="1"/>
            <a:r>
              <a:rPr lang="en-US" sz="1800" dirty="0">
                <a:latin typeface="IBM Plex Mono Text"/>
              </a:rPr>
              <a:t>Calculate Launch Site Proximity to Highways, Railroads, Cities and Coastline</a:t>
            </a:r>
          </a:p>
          <a:p>
            <a:endParaRPr lang="en-US" sz="2200" dirty="0">
              <a:latin typeface="IBM Plex Mono Text"/>
            </a:endParaRPr>
          </a:p>
          <a:p>
            <a:r>
              <a:rPr lang="en-US" sz="2200" dirty="0" err="1">
                <a:latin typeface="IBM Plex Mono Text"/>
              </a:rPr>
              <a:t>Plotly</a:t>
            </a:r>
            <a:r>
              <a:rPr lang="en-US" sz="2200" dirty="0">
                <a:latin typeface="IBM Plex Mono Text"/>
              </a:rPr>
              <a:t> Dash for Interactive Dashboard</a:t>
            </a:r>
            <a:endParaRPr lang="en-US" sz="2200" dirty="0"/>
          </a:p>
          <a:p>
            <a:pPr lvl="1"/>
            <a:r>
              <a:rPr lang="en-US" sz="1800" dirty="0">
                <a:latin typeface="IBM Plex Mono Text"/>
              </a:rPr>
              <a:t>Pie Chart Displaying Total Successful Launches Based on Launch Site Selection from a Dropdown menu</a:t>
            </a:r>
          </a:p>
          <a:p>
            <a:pPr lvl="1"/>
            <a:r>
              <a:rPr lang="en-US" sz="1800" dirty="0">
                <a:latin typeface="IBM Plex Mono Text"/>
              </a:rPr>
              <a:t>Scatter plot of Landing Outcome based on Payload Mass Selection from a Slider</a:t>
            </a:r>
            <a:endParaRPr lang="en-US" sz="1800" dirty="0"/>
          </a:p>
        </p:txBody>
      </p:sp>
    </p:spTree>
    <p:extLst>
      <p:ext uri="{BB962C8B-B14F-4D97-AF65-F5344CB8AC3E}">
        <p14:creationId xmlns:p14="http://schemas.microsoft.com/office/powerpoint/2010/main" val="3870946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3600" dirty="0">
                <a:latin typeface="IBM Plex Mono SemiBold"/>
              </a:rPr>
              <a:t>Folium – Launch Sites</a:t>
            </a:r>
          </a:p>
        </p:txBody>
      </p:sp>
      <p:pic>
        <p:nvPicPr>
          <p:cNvPr id="14" name="Picture 13" descr="A map of the united states&#10;&#10;Description automatically generated">
            <a:extLst>
              <a:ext uri="{FF2B5EF4-FFF2-40B4-BE49-F238E27FC236}">
                <a16:creationId xmlns:a16="http://schemas.microsoft.com/office/drawing/2014/main" id="{EC586996-5206-97A6-51C0-1E5B92C9F9F8}"/>
              </a:ext>
            </a:extLst>
          </p:cNvPr>
          <p:cNvPicPr>
            <a:picLocks noChangeAspect="1"/>
          </p:cNvPicPr>
          <p:nvPr/>
        </p:nvPicPr>
        <p:blipFill>
          <a:blip r:embed="rId3"/>
          <a:stretch>
            <a:fillRect/>
          </a:stretch>
        </p:blipFill>
        <p:spPr>
          <a:xfrm>
            <a:off x="930233" y="2767127"/>
            <a:ext cx="4997532" cy="2273773"/>
          </a:xfrm>
          <a:prstGeom prst="rect">
            <a:avLst/>
          </a:prstGeom>
        </p:spPr>
      </p:pic>
      <p:sp>
        <p:nvSpPr>
          <p:cNvPr id="16" name="Rectangle: Rounded Corners 15">
            <a:extLst>
              <a:ext uri="{FF2B5EF4-FFF2-40B4-BE49-F238E27FC236}">
                <a16:creationId xmlns:a16="http://schemas.microsoft.com/office/drawing/2014/main" id="{48C9DD18-1F53-1885-B763-000B24AE9C46}"/>
              </a:ext>
            </a:extLst>
          </p:cNvPr>
          <p:cNvSpPr/>
          <p:nvPr/>
        </p:nvSpPr>
        <p:spPr>
          <a:xfrm>
            <a:off x="762896"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ontent Placeholder 2">
            <a:extLst>
              <a:ext uri="{FF2B5EF4-FFF2-40B4-BE49-F238E27FC236}">
                <a16:creationId xmlns:a16="http://schemas.microsoft.com/office/drawing/2014/main" id="{BBEF3666-0BAD-16C5-4349-8B99706AD9A8}"/>
              </a:ext>
            </a:extLst>
          </p:cNvPr>
          <p:cNvSpPr txBox="1">
            <a:spLocks/>
          </p:cNvSpPr>
          <p:nvPr/>
        </p:nvSpPr>
        <p:spPr>
          <a:xfrm>
            <a:off x="6811230" y="3182526"/>
            <a:ext cx="4623236" cy="158854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latin typeface="IBM Plex Mono Text"/>
              </a:rPr>
              <a:t>Launch Sites in red</a:t>
            </a:r>
            <a:endParaRPr lang="en-US" dirty="0"/>
          </a:p>
          <a:p>
            <a:r>
              <a:rPr lang="en-US" sz="2200" dirty="0">
                <a:latin typeface="IBM Plex Mono Text"/>
              </a:rPr>
              <a:t>On the East Coast (Florida) and West Coast (California) of the United States of America</a:t>
            </a:r>
            <a:endParaRPr lang="en-US"/>
          </a:p>
        </p:txBody>
      </p:sp>
    </p:spTree>
    <p:extLst>
      <p:ext uri="{BB962C8B-B14F-4D97-AF65-F5344CB8AC3E}">
        <p14:creationId xmlns:p14="http://schemas.microsoft.com/office/powerpoint/2010/main" val="1957259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8BB6E4-ADF9-3532-C1A9-7EB88AB2304E}"/>
              </a:ext>
            </a:extLst>
          </p:cNvPr>
          <p:cNvSpPr>
            <a:spLocks noGrp="1"/>
          </p:cNvSpPr>
          <p:nvPr>
            <p:ph type="title"/>
          </p:nvPr>
        </p:nvSpPr>
        <p:spPr>
          <a:xfrm>
            <a:off x="838200" y="365125"/>
            <a:ext cx="10515600" cy="1325563"/>
          </a:xfrm>
        </p:spPr>
        <p:txBody>
          <a:bodyPr>
            <a:normAutofit/>
          </a:bodyPr>
          <a:lstStyle/>
          <a:p>
            <a:r>
              <a:rPr lang="en-US" sz="3600" dirty="0">
                <a:latin typeface="IBM Plex Mono SemiBold"/>
              </a:rPr>
              <a:t>Folium – Launch Sites Outcomes</a:t>
            </a:r>
          </a:p>
        </p:txBody>
      </p:sp>
      <p:sp>
        <p:nvSpPr>
          <p:cNvPr id="10" name="Rectangle: Rounded Corners 9">
            <a:extLst>
              <a:ext uri="{FF2B5EF4-FFF2-40B4-BE49-F238E27FC236}">
                <a16:creationId xmlns:a16="http://schemas.microsoft.com/office/drawing/2014/main" id="{613B1C69-5830-6269-8055-95A62667FE2F}"/>
              </a:ext>
            </a:extLst>
          </p:cNvPr>
          <p:cNvSpPr/>
          <p:nvPr/>
        </p:nvSpPr>
        <p:spPr>
          <a:xfrm>
            <a:off x="762896"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map of the state of texas&#10;&#10;Description automatically generated">
            <a:extLst>
              <a:ext uri="{FF2B5EF4-FFF2-40B4-BE49-F238E27FC236}">
                <a16:creationId xmlns:a16="http://schemas.microsoft.com/office/drawing/2014/main" id="{A780A315-7720-46CD-4D01-F0BE0815B550}"/>
              </a:ext>
            </a:extLst>
          </p:cNvPr>
          <p:cNvPicPr>
            <a:picLocks noChangeAspect="1"/>
          </p:cNvPicPr>
          <p:nvPr/>
        </p:nvPicPr>
        <p:blipFill>
          <a:blip r:embed="rId2"/>
          <a:stretch>
            <a:fillRect/>
          </a:stretch>
        </p:blipFill>
        <p:spPr>
          <a:xfrm>
            <a:off x="801584" y="2505747"/>
            <a:ext cx="5235039" cy="2677777"/>
          </a:xfrm>
          <a:prstGeom prst="rect">
            <a:avLst/>
          </a:prstGeom>
        </p:spPr>
      </p:pic>
      <p:cxnSp>
        <p:nvCxnSpPr>
          <p:cNvPr id="15" name="Straight Arrow Connector 14">
            <a:extLst>
              <a:ext uri="{FF2B5EF4-FFF2-40B4-BE49-F238E27FC236}">
                <a16:creationId xmlns:a16="http://schemas.microsoft.com/office/drawing/2014/main" id="{42B18424-10FD-DE03-379A-97BEE5F4A74A}"/>
              </a:ext>
            </a:extLst>
          </p:cNvPr>
          <p:cNvCxnSpPr/>
          <p:nvPr/>
        </p:nvCxnSpPr>
        <p:spPr>
          <a:xfrm flipV="1">
            <a:off x="1017319" y="2748149"/>
            <a:ext cx="5417126" cy="857001"/>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7948A9F-BDC1-C213-3F2A-F7A566406B73}"/>
              </a:ext>
            </a:extLst>
          </p:cNvPr>
          <p:cNvCxnSpPr>
            <a:cxnSpLocks/>
          </p:cNvCxnSpPr>
          <p:nvPr/>
        </p:nvCxnSpPr>
        <p:spPr>
          <a:xfrm flipV="1">
            <a:off x="1066799" y="1837707"/>
            <a:ext cx="5308268" cy="1599209"/>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267DD78-0785-054A-C594-5FFBC0B1C2F2}"/>
              </a:ext>
            </a:extLst>
          </p:cNvPr>
          <p:cNvCxnSpPr>
            <a:cxnSpLocks/>
          </p:cNvCxnSpPr>
          <p:nvPr/>
        </p:nvCxnSpPr>
        <p:spPr>
          <a:xfrm flipH="1" flipV="1">
            <a:off x="5375562" y="4450278"/>
            <a:ext cx="1005445" cy="1777339"/>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2DF7982-8DA6-BB5D-DCAC-FB0423CC5435}"/>
              </a:ext>
            </a:extLst>
          </p:cNvPr>
          <p:cNvCxnSpPr>
            <a:cxnSpLocks/>
          </p:cNvCxnSpPr>
          <p:nvPr/>
        </p:nvCxnSpPr>
        <p:spPr>
          <a:xfrm flipH="1">
            <a:off x="5365665" y="3021281"/>
            <a:ext cx="975756" cy="1280555"/>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4" name="Picture 23" descr="A screenshot of a map&#10;&#10;Description automatically generated">
            <a:extLst>
              <a:ext uri="{FF2B5EF4-FFF2-40B4-BE49-F238E27FC236}">
                <a16:creationId xmlns:a16="http://schemas.microsoft.com/office/drawing/2014/main" id="{0DEA5EE9-C7CE-2322-D99E-105961E66A7D}"/>
              </a:ext>
            </a:extLst>
          </p:cNvPr>
          <p:cNvPicPr>
            <a:picLocks noChangeAspect="1"/>
          </p:cNvPicPr>
          <p:nvPr/>
        </p:nvPicPr>
        <p:blipFill>
          <a:blip r:embed="rId3"/>
          <a:stretch>
            <a:fillRect/>
          </a:stretch>
        </p:blipFill>
        <p:spPr>
          <a:xfrm>
            <a:off x="6606082" y="2994127"/>
            <a:ext cx="1018434" cy="879641"/>
          </a:xfrm>
          <a:prstGeom prst="rect">
            <a:avLst/>
          </a:prstGeom>
        </p:spPr>
      </p:pic>
      <p:pic>
        <p:nvPicPr>
          <p:cNvPr id="25" name="Picture 24" descr="A screenshot of a map&#10;&#10;Description automatically generated">
            <a:extLst>
              <a:ext uri="{FF2B5EF4-FFF2-40B4-BE49-F238E27FC236}">
                <a16:creationId xmlns:a16="http://schemas.microsoft.com/office/drawing/2014/main" id="{4C98169D-6F9C-C023-7A9D-107A980F8145}"/>
              </a:ext>
            </a:extLst>
          </p:cNvPr>
          <p:cNvPicPr>
            <a:picLocks noChangeAspect="1"/>
          </p:cNvPicPr>
          <p:nvPr/>
        </p:nvPicPr>
        <p:blipFill>
          <a:blip r:embed="rId4"/>
          <a:stretch>
            <a:fillRect/>
          </a:stretch>
        </p:blipFill>
        <p:spPr>
          <a:xfrm>
            <a:off x="6760401" y="4232316"/>
            <a:ext cx="739487" cy="758537"/>
          </a:xfrm>
          <a:prstGeom prst="rect">
            <a:avLst/>
          </a:prstGeom>
        </p:spPr>
      </p:pic>
      <p:sp>
        <p:nvSpPr>
          <p:cNvPr id="26" name="Rectangle: Rounded Corners 25">
            <a:extLst>
              <a:ext uri="{FF2B5EF4-FFF2-40B4-BE49-F238E27FC236}">
                <a16:creationId xmlns:a16="http://schemas.microsoft.com/office/drawing/2014/main" id="{BBB99066-FDC8-2774-C7C7-BB20EAECF7B8}"/>
              </a:ext>
            </a:extLst>
          </p:cNvPr>
          <p:cNvSpPr/>
          <p:nvPr/>
        </p:nvSpPr>
        <p:spPr>
          <a:xfrm>
            <a:off x="6334403" y="1767304"/>
            <a:ext cx="1542896" cy="997487"/>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26E14141-10CD-D2DA-71A9-39D51D5577CA}"/>
              </a:ext>
            </a:extLst>
          </p:cNvPr>
          <p:cNvSpPr/>
          <p:nvPr/>
        </p:nvSpPr>
        <p:spPr>
          <a:xfrm>
            <a:off x="6334402" y="2944940"/>
            <a:ext cx="1542896" cy="997487"/>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BBF46E9F-CDD1-645E-3631-8040B4E1CAF4}"/>
              </a:ext>
            </a:extLst>
          </p:cNvPr>
          <p:cNvSpPr/>
          <p:nvPr/>
        </p:nvSpPr>
        <p:spPr>
          <a:xfrm>
            <a:off x="6334401" y="4112680"/>
            <a:ext cx="1542896" cy="997487"/>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FB8ACDC4-500F-C3B6-726A-B1157E35048E}"/>
              </a:ext>
            </a:extLst>
          </p:cNvPr>
          <p:cNvSpPr/>
          <p:nvPr/>
        </p:nvSpPr>
        <p:spPr>
          <a:xfrm>
            <a:off x="6364089" y="5290316"/>
            <a:ext cx="1542896" cy="997487"/>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9" descr="A group of white pins with red and green icons&#10;&#10;Description automatically generated">
            <a:extLst>
              <a:ext uri="{FF2B5EF4-FFF2-40B4-BE49-F238E27FC236}">
                <a16:creationId xmlns:a16="http://schemas.microsoft.com/office/drawing/2014/main" id="{78E1E41D-5B6C-BE9C-9BFD-EFA494B55A3A}"/>
              </a:ext>
            </a:extLst>
          </p:cNvPr>
          <p:cNvPicPr>
            <a:picLocks noChangeAspect="1"/>
          </p:cNvPicPr>
          <p:nvPr/>
        </p:nvPicPr>
        <p:blipFill>
          <a:blip r:embed="rId5"/>
          <a:stretch>
            <a:fillRect/>
          </a:stretch>
        </p:blipFill>
        <p:spPr>
          <a:xfrm>
            <a:off x="6723103" y="5334927"/>
            <a:ext cx="814079" cy="859106"/>
          </a:xfrm>
          <a:prstGeom prst="rect">
            <a:avLst/>
          </a:prstGeom>
        </p:spPr>
      </p:pic>
      <p:pic>
        <p:nvPicPr>
          <p:cNvPr id="31" name="Picture 30" descr="A screenshot of a computer&#10;&#10;Description automatically generated">
            <a:extLst>
              <a:ext uri="{FF2B5EF4-FFF2-40B4-BE49-F238E27FC236}">
                <a16:creationId xmlns:a16="http://schemas.microsoft.com/office/drawing/2014/main" id="{8E1E664E-375C-726E-DB58-E615D8767E7C}"/>
              </a:ext>
            </a:extLst>
          </p:cNvPr>
          <p:cNvPicPr>
            <a:picLocks noChangeAspect="1"/>
          </p:cNvPicPr>
          <p:nvPr/>
        </p:nvPicPr>
        <p:blipFill>
          <a:blip r:embed="rId6"/>
          <a:stretch>
            <a:fillRect/>
          </a:stretch>
        </p:blipFill>
        <p:spPr>
          <a:xfrm>
            <a:off x="6760832" y="1865044"/>
            <a:ext cx="748517" cy="822119"/>
          </a:xfrm>
          <a:prstGeom prst="rect">
            <a:avLst/>
          </a:prstGeom>
        </p:spPr>
      </p:pic>
      <p:sp>
        <p:nvSpPr>
          <p:cNvPr id="33" name="Content Placeholder 2">
            <a:extLst>
              <a:ext uri="{FF2B5EF4-FFF2-40B4-BE49-F238E27FC236}">
                <a16:creationId xmlns:a16="http://schemas.microsoft.com/office/drawing/2014/main" id="{B912B408-77AE-FE31-DE00-ABA846322A0E}"/>
              </a:ext>
            </a:extLst>
          </p:cNvPr>
          <p:cNvSpPr txBox="1">
            <a:spLocks/>
          </p:cNvSpPr>
          <p:nvPr/>
        </p:nvSpPr>
        <p:spPr>
          <a:xfrm>
            <a:off x="8256061" y="3360655"/>
            <a:ext cx="3554457" cy="158854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latin typeface="IBM Plex Mono Text"/>
              </a:rPr>
              <a:t>Red = Failure</a:t>
            </a:r>
            <a:endParaRPr lang="en-US" dirty="0"/>
          </a:p>
          <a:p>
            <a:r>
              <a:rPr lang="en-US" sz="2200" dirty="0">
                <a:latin typeface="IBM Plex Mono Text"/>
              </a:rPr>
              <a:t>Green = Success</a:t>
            </a:r>
            <a:endParaRPr lang="en-US" sz="2200" dirty="0"/>
          </a:p>
        </p:txBody>
      </p:sp>
    </p:spTree>
    <p:extLst>
      <p:ext uri="{BB962C8B-B14F-4D97-AF65-F5344CB8AC3E}">
        <p14:creationId xmlns:p14="http://schemas.microsoft.com/office/powerpoint/2010/main" val="3710072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map of the state of texas&#10;&#10;Description automatically generated">
            <a:extLst>
              <a:ext uri="{FF2B5EF4-FFF2-40B4-BE49-F238E27FC236}">
                <a16:creationId xmlns:a16="http://schemas.microsoft.com/office/drawing/2014/main" id="{A43DBAAF-0E7C-7C76-192D-FEA20C6CE341}"/>
              </a:ext>
            </a:extLst>
          </p:cNvPr>
          <p:cNvPicPr>
            <a:picLocks noChangeAspect="1"/>
          </p:cNvPicPr>
          <p:nvPr/>
        </p:nvPicPr>
        <p:blipFill>
          <a:blip r:embed="rId2"/>
          <a:stretch>
            <a:fillRect/>
          </a:stretch>
        </p:blipFill>
        <p:spPr>
          <a:xfrm>
            <a:off x="534389" y="2416682"/>
            <a:ext cx="5235039" cy="2677777"/>
          </a:xfrm>
          <a:prstGeom prst="rect">
            <a:avLst/>
          </a:prstGeom>
        </p:spPr>
      </p:pic>
      <p:pic>
        <p:nvPicPr>
          <p:cNvPr id="9" name="Picture 8" descr="A blue line going through a map&#10;&#10;Description automatically generated">
            <a:extLst>
              <a:ext uri="{FF2B5EF4-FFF2-40B4-BE49-F238E27FC236}">
                <a16:creationId xmlns:a16="http://schemas.microsoft.com/office/drawing/2014/main" id="{0550DDF5-4D60-E466-6AD8-B28EB7A4E000}"/>
              </a:ext>
            </a:extLst>
          </p:cNvPr>
          <p:cNvPicPr>
            <a:picLocks noChangeAspect="1"/>
          </p:cNvPicPr>
          <p:nvPr/>
        </p:nvPicPr>
        <p:blipFill>
          <a:blip r:embed="rId3"/>
          <a:stretch>
            <a:fillRect/>
          </a:stretch>
        </p:blipFill>
        <p:spPr>
          <a:xfrm>
            <a:off x="890649" y="3880726"/>
            <a:ext cx="5155871" cy="1026289"/>
          </a:xfrm>
          <a:prstGeom prst="rect">
            <a:avLst/>
          </a:prstGeom>
        </p:spPr>
      </p:pic>
      <p:sp>
        <p:nvSpPr>
          <p:cNvPr id="6" name="Title 1">
            <a:extLst>
              <a:ext uri="{FF2B5EF4-FFF2-40B4-BE49-F238E27FC236}">
                <a16:creationId xmlns:a16="http://schemas.microsoft.com/office/drawing/2014/main" id="{0DB9C3C3-92C9-4C74-0FF3-F2BFCF2BCA5F}"/>
              </a:ext>
            </a:extLst>
          </p:cNvPr>
          <p:cNvSpPr>
            <a:spLocks noGrp="1"/>
          </p:cNvSpPr>
          <p:nvPr>
            <p:ph type="title"/>
          </p:nvPr>
        </p:nvSpPr>
        <p:spPr>
          <a:xfrm>
            <a:off x="838200" y="365125"/>
            <a:ext cx="10515600" cy="1325563"/>
          </a:xfrm>
        </p:spPr>
        <p:txBody>
          <a:bodyPr>
            <a:normAutofit/>
          </a:bodyPr>
          <a:lstStyle/>
          <a:p>
            <a:r>
              <a:rPr lang="en-US" sz="3600" dirty="0">
                <a:latin typeface="IBM Plex Mono SemiBold"/>
              </a:rPr>
              <a:t>Folium – Launch Sites Proximities</a:t>
            </a:r>
          </a:p>
        </p:txBody>
      </p:sp>
      <p:sp>
        <p:nvSpPr>
          <p:cNvPr id="8" name="Rectangle: Rounded Corners 7">
            <a:extLst>
              <a:ext uri="{FF2B5EF4-FFF2-40B4-BE49-F238E27FC236}">
                <a16:creationId xmlns:a16="http://schemas.microsoft.com/office/drawing/2014/main" id="{562F8CFE-8360-5626-ED3E-C0AF76F3F659}"/>
              </a:ext>
            </a:extLst>
          </p:cNvPr>
          <p:cNvSpPr/>
          <p:nvPr/>
        </p:nvSpPr>
        <p:spPr>
          <a:xfrm>
            <a:off x="842064" y="3835589"/>
            <a:ext cx="5253935" cy="112613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ntent Placeholder 2">
            <a:extLst>
              <a:ext uri="{FF2B5EF4-FFF2-40B4-BE49-F238E27FC236}">
                <a16:creationId xmlns:a16="http://schemas.microsoft.com/office/drawing/2014/main" id="{306E1B24-8D25-7995-722A-B1645E9BE343}"/>
              </a:ext>
            </a:extLst>
          </p:cNvPr>
          <p:cNvSpPr txBox="1">
            <a:spLocks/>
          </p:cNvSpPr>
          <p:nvPr/>
        </p:nvSpPr>
        <p:spPr>
          <a:xfrm>
            <a:off x="7108113" y="2905434"/>
            <a:ext cx="3554457" cy="1588548"/>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latin typeface="IBM Plex Mono Text"/>
              </a:rPr>
              <a:t>Less than 1.5 km from</a:t>
            </a:r>
            <a:endParaRPr lang="en-US" dirty="0"/>
          </a:p>
          <a:p>
            <a:pPr lvl="1"/>
            <a:r>
              <a:rPr lang="en-US" sz="1800" dirty="0">
                <a:latin typeface="IBM Plex Mono Text"/>
              </a:rPr>
              <a:t>Coast</a:t>
            </a:r>
          </a:p>
          <a:p>
            <a:pPr lvl="1"/>
            <a:r>
              <a:rPr lang="en-US" sz="1800" dirty="0">
                <a:latin typeface="IBM Plex Mono Text"/>
              </a:rPr>
              <a:t>Railroad</a:t>
            </a:r>
          </a:p>
          <a:p>
            <a:pPr lvl="1"/>
            <a:r>
              <a:rPr lang="en-US" sz="1800" dirty="0">
                <a:latin typeface="IBM Plex Mono Text"/>
              </a:rPr>
              <a:t>Highway</a:t>
            </a:r>
          </a:p>
          <a:p>
            <a:r>
              <a:rPr lang="en-US" sz="2200" dirty="0">
                <a:latin typeface="IBM Plex Mono Text"/>
              </a:rPr>
              <a:t>About 14 km from city</a:t>
            </a:r>
            <a:endParaRPr lang="en-US" sz="2200" dirty="0"/>
          </a:p>
        </p:txBody>
      </p:sp>
      <p:cxnSp>
        <p:nvCxnSpPr>
          <p:cNvPr id="15" name="Straight Arrow Connector 14">
            <a:extLst>
              <a:ext uri="{FF2B5EF4-FFF2-40B4-BE49-F238E27FC236}">
                <a16:creationId xmlns:a16="http://schemas.microsoft.com/office/drawing/2014/main" id="{3FD6AF06-2B6A-FF56-1107-4959C8B028DD}"/>
              </a:ext>
            </a:extLst>
          </p:cNvPr>
          <p:cNvCxnSpPr>
            <a:cxnSpLocks/>
          </p:cNvCxnSpPr>
          <p:nvPr/>
        </p:nvCxnSpPr>
        <p:spPr>
          <a:xfrm>
            <a:off x="730331" y="3298371"/>
            <a:ext cx="5318164" cy="528453"/>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939561B-9A37-AB28-712D-DC4A876D0246}"/>
              </a:ext>
            </a:extLst>
          </p:cNvPr>
          <p:cNvCxnSpPr>
            <a:cxnSpLocks/>
          </p:cNvCxnSpPr>
          <p:nvPr/>
        </p:nvCxnSpPr>
        <p:spPr>
          <a:xfrm>
            <a:off x="730331" y="3486397"/>
            <a:ext cx="63333" cy="439389"/>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572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0981C8D-4B99-DA1E-5DA3-50E1DCBFD866}"/>
              </a:ext>
            </a:extLst>
          </p:cNvPr>
          <p:cNvSpPr>
            <a:spLocks noGrp="1"/>
          </p:cNvSpPr>
          <p:nvPr>
            <p:ph type="title"/>
          </p:nvPr>
        </p:nvSpPr>
        <p:spPr>
          <a:xfrm>
            <a:off x="838200" y="365125"/>
            <a:ext cx="10515600" cy="1325563"/>
          </a:xfrm>
        </p:spPr>
        <p:txBody>
          <a:bodyPr>
            <a:normAutofit/>
          </a:bodyPr>
          <a:lstStyle/>
          <a:p>
            <a:r>
              <a:rPr lang="en-US" sz="3600" dirty="0" err="1">
                <a:latin typeface="IBM Plex Mono SemiBold"/>
              </a:rPr>
              <a:t>Plotly</a:t>
            </a:r>
            <a:r>
              <a:rPr lang="en-US" sz="3600" dirty="0">
                <a:latin typeface="IBM Plex Mono SemiBold"/>
              </a:rPr>
              <a:t> – Launch Sites Success</a:t>
            </a:r>
          </a:p>
        </p:txBody>
      </p:sp>
      <p:pic>
        <p:nvPicPr>
          <p:cNvPr id="9" name="Picture 8" descr="A pie chart with numbers and a few percentages&#10;&#10;Description automatically generated">
            <a:extLst>
              <a:ext uri="{FF2B5EF4-FFF2-40B4-BE49-F238E27FC236}">
                <a16:creationId xmlns:a16="http://schemas.microsoft.com/office/drawing/2014/main" id="{D555CA3A-15AF-F757-8730-B0ADE246DF2E}"/>
              </a:ext>
            </a:extLst>
          </p:cNvPr>
          <p:cNvPicPr>
            <a:picLocks noChangeAspect="1"/>
          </p:cNvPicPr>
          <p:nvPr/>
        </p:nvPicPr>
        <p:blipFill>
          <a:blip r:embed="rId2"/>
          <a:stretch>
            <a:fillRect/>
          </a:stretch>
        </p:blipFill>
        <p:spPr>
          <a:xfrm>
            <a:off x="1029194" y="2299874"/>
            <a:ext cx="5947559" cy="3267656"/>
          </a:xfrm>
          <a:prstGeom prst="rect">
            <a:avLst/>
          </a:prstGeom>
        </p:spPr>
      </p:pic>
      <p:sp>
        <p:nvSpPr>
          <p:cNvPr id="8" name="Rectangle: Rounded Corners 7">
            <a:extLst>
              <a:ext uri="{FF2B5EF4-FFF2-40B4-BE49-F238E27FC236}">
                <a16:creationId xmlns:a16="http://schemas.microsoft.com/office/drawing/2014/main" id="{09B9401F-931C-AE72-9A1D-11AABDA46F67}"/>
              </a:ext>
            </a:extLst>
          </p:cNvPr>
          <p:cNvSpPr/>
          <p:nvPr/>
        </p:nvSpPr>
        <p:spPr>
          <a:xfrm>
            <a:off x="762896" y="2173044"/>
            <a:ext cx="6471154" cy="3530888"/>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ntent Placeholder 2">
            <a:extLst>
              <a:ext uri="{FF2B5EF4-FFF2-40B4-BE49-F238E27FC236}">
                <a16:creationId xmlns:a16="http://schemas.microsoft.com/office/drawing/2014/main" id="{F6B6C8B0-C3EA-AE53-4A43-70D0FC234875}"/>
              </a:ext>
            </a:extLst>
          </p:cNvPr>
          <p:cNvSpPr txBox="1">
            <a:spLocks/>
          </p:cNvSpPr>
          <p:nvPr/>
        </p:nvSpPr>
        <p:spPr>
          <a:xfrm>
            <a:off x="7909698" y="2836162"/>
            <a:ext cx="3673210" cy="241982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latin typeface="IBM Plex Mono Text"/>
              </a:rPr>
              <a:t>Can select each site from dropdown</a:t>
            </a:r>
            <a:endParaRPr lang="en-US" sz="2200"/>
          </a:p>
          <a:p>
            <a:r>
              <a:rPr lang="en-US" sz="2200" dirty="0">
                <a:latin typeface="IBM Plex Mono Text"/>
              </a:rPr>
              <a:t>KSC LC-39A highest success rate</a:t>
            </a:r>
          </a:p>
          <a:p>
            <a:r>
              <a:rPr lang="en-US" sz="2200" dirty="0">
                <a:latin typeface="IBM Plex Mono Text"/>
              </a:rPr>
              <a:t>CCASF SLC-40 lowest success rate</a:t>
            </a:r>
          </a:p>
          <a:p>
            <a:pPr lvl="1"/>
            <a:endParaRPr lang="en-US" sz="1800" dirty="0"/>
          </a:p>
          <a:p>
            <a:pPr marL="457200" lvl="1" indent="0">
              <a:buNone/>
            </a:pPr>
            <a:endParaRPr lang="en-US" sz="1800" dirty="0"/>
          </a:p>
        </p:txBody>
      </p:sp>
    </p:spTree>
    <p:extLst>
      <p:ext uri="{BB962C8B-B14F-4D97-AF65-F5344CB8AC3E}">
        <p14:creationId xmlns:p14="http://schemas.microsoft.com/office/powerpoint/2010/main" val="727734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71A104E-C692-77D4-534A-906555A54D2C}"/>
              </a:ext>
            </a:extLst>
          </p:cNvPr>
          <p:cNvSpPr>
            <a:spLocks noGrp="1"/>
          </p:cNvSpPr>
          <p:nvPr>
            <p:ph type="title"/>
          </p:nvPr>
        </p:nvSpPr>
        <p:spPr>
          <a:xfrm>
            <a:off x="838200" y="365125"/>
            <a:ext cx="10515600" cy="1325563"/>
          </a:xfrm>
        </p:spPr>
        <p:txBody>
          <a:bodyPr>
            <a:normAutofit/>
          </a:bodyPr>
          <a:lstStyle/>
          <a:p>
            <a:r>
              <a:rPr lang="en-US" sz="3600" dirty="0" err="1">
                <a:latin typeface="IBM Plex Mono SemiBold"/>
              </a:rPr>
              <a:t>Plotly</a:t>
            </a:r>
            <a:r>
              <a:rPr lang="en-US" sz="3600" dirty="0">
                <a:latin typeface="IBM Plex Mono SemiBold"/>
              </a:rPr>
              <a:t> – Launch Sites Success</a:t>
            </a:r>
          </a:p>
        </p:txBody>
      </p:sp>
      <p:pic>
        <p:nvPicPr>
          <p:cNvPr id="10" name="Picture 9">
            <a:extLst>
              <a:ext uri="{FF2B5EF4-FFF2-40B4-BE49-F238E27FC236}">
                <a16:creationId xmlns:a16="http://schemas.microsoft.com/office/drawing/2014/main" id="{AAFD6413-7A36-17D9-E151-640C9BE24674}"/>
              </a:ext>
            </a:extLst>
          </p:cNvPr>
          <p:cNvPicPr>
            <a:picLocks noChangeAspect="1"/>
          </p:cNvPicPr>
          <p:nvPr/>
        </p:nvPicPr>
        <p:blipFill>
          <a:blip r:embed="rId2"/>
          <a:stretch>
            <a:fillRect/>
          </a:stretch>
        </p:blipFill>
        <p:spPr>
          <a:xfrm>
            <a:off x="989610" y="2387438"/>
            <a:ext cx="6096000" cy="3171696"/>
          </a:xfrm>
          <a:prstGeom prst="rect">
            <a:avLst/>
          </a:prstGeom>
        </p:spPr>
      </p:pic>
      <p:sp>
        <p:nvSpPr>
          <p:cNvPr id="8" name="Rectangle: Rounded Corners 7">
            <a:extLst>
              <a:ext uri="{FF2B5EF4-FFF2-40B4-BE49-F238E27FC236}">
                <a16:creationId xmlns:a16="http://schemas.microsoft.com/office/drawing/2014/main" id="{E9E72770-0644-055D-D1E8-F4DFF83A747B}"/>
              </a:ext>
            </a:extLst>
          </p:cNvPr>
          <p:cNvSpPr/>
          <p:nvPr/>
        </p:nvSpPr>
        <p:spPr>
          <a:xfrm>
            <a:off x="762896" y="2173044"/>
            <a:ext cx="6471154" cy="3530888"/>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2">
            <a:extLst>
              <a:ext uri="{FF2B5EF4-FFF2-40B4-BE49-F238E27FC236}">
                <a16:creationId xmlns:a16="http://schemas.microsoft.com/office/drawing/2014/main" id="{7728390A-222F-B8E9-1614-7C0C4846C173}"/>
              </a:ext>
            </a:extLst>
          </p:cNvPr>
          <p:cNvSpPr txBox="1">
            <a:spLocks/>
          </p:cNvSpPr>
          <p:nvPr/>
        </p:nvSpPr>
        <p:spPr>
          <a:xfrm>
            <a:off x="7919594" y="2727305"/>
            <a:ext cx="3673210" cy="2419820"/>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latin typeface="IBM Plex Mono Text"/>
              </a:rPr>
              <a:t>Very little data for masses beyond 7k</a:t>
            </a:r>
            <a:endParaRPr lang="en-US" sz="2200" dirty="0"/>
          </a:p>
          <a:p>
            <a:r>
              <a:rPr lang="en-US" sz="2200" dirty="0">
                <a:latin typeface="IBM Plex Mono Text"/>
              </a:rPr>
              <a:t>More failure than successes below 2k and beyond 6k</a:t>
            </a:r>
          </a:p>
          <a:p>
            <a:r>
              <a:rPr lang="en-US" sz="2200" dirty="0">
                <a:latin typeface="IBM Plex Mono Text"/>
              </a:rPr>
              <a:t>Above 2k but below 6k there seems to be about as much success as failure</a:t>
            </a:r>
          </a:p>
          <a:p>
            <a:pPr lvl="1"/>
            <a:endParaRPr lang="en-US" sz="1800" dirty="0"/>
          </a:p>
          <a:p>
            <a:pPr marL="457200" lvl="1" indent="0">
              <a:buNone/>
            </a:pPr>
            <a:endParaRPr lang="en-US" sz="1800" dirty="0"/>
          </a:p>
        </p:txBody>
      </p:sp>
    </p:spTree>
    <p:extLst>
      <p:ext uri="{BB962C8B-B14F-4D97-AF65-F5344CB8AC3E}">
        <p14:creationId xmlns:p14="http://schemas.microsoft.com/office/powerpoint/2010/main" val="2040422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DE61B-61E8-F74C-71EA-BD2545D90294}"/>
              </a:ext>
            </a:extLst>
          </p:cNvPr>
          <p:cNvSpPr>
            <a:spLocks noGrp="1"/>
          </p:cNvSpPr>
          <p:nvPr>
            <p:ph type="title"/>
          </p:nvPr>
        </p:nvSpPr>
        <p:spPr>
          <a:xfrm>
            <a:off x="838200" y="157307"/>
            <a:ext cx="10515600" cy="1325563"/>
          </a:xfrm>
        </p:spPr>
        <p:txBody>
          <a:bodyPr>
            <a:normAutofit/>
          </a:bodyPr>
          <a:lstStyle/>
          <a:p>
            <a:r>
              <a:rPr lang="en-US" sz="3600" dirty="0">
                <a:latin typeface="IBM Plex Mono SemiBold"/>
              </a:rPr>
              <a:t>RESULTS: Predictive Analysis (Summary)</a:t>
            </a:r>
            <a:endParaRPr lang="en-US" sz="3600" dirty="0"/>
          </a:p>
        </p:txBody>
      </p:sp>
      <p:grpSp>
        <p:nvGrpSpPr>
          <p:cNvPr id="12" name="Group 11">
            <a:extLst>
              <a:ext uri="{FF2B5EF4-FFF2-40B4-BE49-F238E27FC236}">
                <a16:creationId xmlns:a16="http://schemas.microsoft.com/office/drawing/2014/main" id="{843ACEED-BDDE-3723-E344-AB671C952AF7}"/>
              </a:ext>
            </a:extLst>
          </p:cNvPr>
          <p:cNvGrpSpPr/>
          <p:nvPr/>
        </p:nvGrpSpPr>
        <p:grpSpPr>
          <a:xfrm>
            <a:off x="888670" y="1843645"/>
            <a:ext cx="4140529" cy="4199905"/>
            <a:chOff x="255319" y="1843645"/>
            <a:chExt cx="4140529" cy="4199905"/>
          </a:xfrm>
        </p:grpSpPr>
        <p:pic>
          <p:nvPicPr>
            <p:cNvPr id="7" name="Graphic 6" descr="Computer with solid fill">
              <a:extLst>
                <a:ext uri="{FF2B5EF4-FFF2-40B4-BE49-F238E27FC236}">
                  <a16:creationId xmlns:a16="http://schemas.microsoft.com/office/drawing/2014/main" id="{AAEE3AED-4D71-6FCE-7856-BF9DD88D00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5319" y="1843645"/>
              <a:ext cx="4140529" cy="4199905"/>
            </a:xfrm>
            <a:prstGeom prst="rect">
              <a:avLst/>
            </a:prstGeom>
          </p:spPr>
        </p:pic>
        <p:grpSp>
          <p:nvGrpSpPr>
            <p:cNvPr id="11" name="Group 10">
              <a:extLst>
                <a:ext uri="{FF2B5EF4-FFF2-40B4-BE49-F238E27FC236}">
                  <a16:creationId xmlns:a16="http://schemas.microsoft.com/office/drawing/2014/main" id="{C107D6F5-12A5-CB00-E161-4C4CF1117831}"/>
                </a:ext>
              </a:extLst>
            </p:cNvPr>
            <p:cNvGrpSpPr/>
            <p:nvPr/>
          </p:nvGrpSpPr>
          <p:grpSpPr>
            <a:xfrm>
              <a:off x="591787" y="3238995"/>
              <a:ext cx="2121725" cy="944088"/>
              <a:chOff x="591787" y="3238995"/>
              <a:chExt cx="2121725" cy="944088"/>
            </a:xfrm>
          </p:grpSpPr>
          <p:pic>
            <p:nvPicPr>
              <p:cNvPr id="8" name="Graphic 7" descr="Braille with solid fill">
                <a:extLst>
                  <a:ext uri="{FF2B5EF4-FFF2-40B4-BE49-F238E27FC236}">
                    <a16:creationId xmlns:a16="http://schemas.microsoft.com/office/drawing/2014/main" id="{3052531A-6C99-4F32-61C4-5D4AB52F998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1787" y="3238995"/>
                <a:ext cx="914400" cy="914400"/>
              </a:xfrm>
              <a:prstGeom prst="rect">
                <a:avLst/>
              </a:prstGeom>
            </p:spPr>
          </p:pic>
          <p:pic>
            <p:nvPicPr>
              <p:cNvPr id="9" name="Graphic 8" descr="Back with solid fill">
                <a:extLst>
                  <a:ext uri="{FF2B5EF4-FFF2-40B4-BE49-F238E27FC236}">
                    <a16:creationId xmlns:a16="http://schemas.microsoft.com/office/drawing/2014/main" id="{BE5ECCC2-64BC-048A-F4B4-8DB911AA0E5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93371" y="3387436"/>
                <a:ext cx="508660" cy="508660"/>
              </a:xfrm>
              <a:prstGeom prst="rect">
                <a:avLst/>
              </a:prstGeom>
            </p:spPr>
          </p:pic>
          <p:pic>
            <p:nvPicPr>
              <p:cNvPr id="10" name="Graphic 9" descr="Statistics with solid fill">
                <a:extLst>
                  <a:ext uri="{FF2B5EF4-FFF2-40B4-BE49-F238E27FC236}">
                    <a16:creationId xmlns:a16="http://schemas.microsoft.com/office/drawing/2014/main" id="{CF3C7CE2-A99F-B921-A23C-3457E827C96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799112" y="3268683"/>
                <a:ext cx="914400" cy="914400"/>
              </a:xfrm>
              <a:prstGeom prst="rect">
                <a:avLst/>
              </a:prstGeom>
            </p:spPr>
          </p:pic>
        </p:grpSp>
      </p:grpSp>
      <p:sp>
        <p:nvSpPr>
          <p:cNvPr id="14" name="Content Placeholder 2">
            <a:extLst>
              <a:ext uri="{FF2B5EF4-FFF2-40B4-BE49-F238E27FC236}">
                <a16:creationId xmlns:a16="http://schemas.microsoft.com/office/drawing/2014/main" id="{4F3AB605-5307-74A7-7834-9FCA5552318F}"/>
              </a:ext>
            </a:extLst>
          </p:cNvPr>
          <p:cNvSpPr txBox="1">
            <a:spLocks/>
          </p:cNvSpPr>
          <p:nvPr/>
        </p:nvSpPr>
        <p:spPr>
          <a:xfrm>
            <a:off x="5958298" y="1886214"/>
            <a:ext cx="5444613" cy="41417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latin typeface="IBM Plex Mono Text"/>
              </a:rPr>
              <a:t>Classification Models</a:t>
            </a:r>
            <a:endParaRPr lang="en-US" sz="2200" dirty="0"/>
          </a:p>
          <a:p>
            <a:pPr lvl="1"/>
            <a:r>
              <a:rPr lang="en-US" sz="1800" dirty="0">
                <a:latin typeface="IBM Plex Mono Text"/>
              </a:rPr>
              <a:t>Logistic Regression</a:t>
            </a:r>
          </a:p>
          <a:p>
            <a:pPr lvl="1"/>
            <a:r>
              <a:rPr lang="en-US" sz="1800" dirty="0">
                <a:latin typeface="IBM Plex Mono Text"/>
              </a:rPr>
              <a:t>Support Vector Machine</a:t>
            </a:r>
          </a:p>
          <a:p>
            <a:pPr lvl="1"/>
            <a:r>
              <a:rPr lang="en-US" sz="1800" dirty="0">
                <a:latin typeface="IBM Plex Mono Text"/>
              </a:rPr>
              <a:t>Decision Tree</a:t>
            </a:r>
          </a:p>
          <a:p>
            <a:pPr lvl="1"/>
            <a:r>
              <a:rPr lang="en-US" sz="1800" dirty="0">
                <a:latin typeface="IBM Plex Mono Text"/>
              </a:rPr>
              <a:t>K-Nearest-Neighbor</a:t>
            </a:r>
          </a:p>
          <a:p>
            <a:r>
              <a:rPr lang="en-US" sz="2200" dirty="0">
                <a:latin typeface="IBM Plex Mono Text"/>
              </a:rPr>
              <a:t>Compared models using the accuracy score</a:t>
            </a:r>
          </a:p>
          <a:p>
            <a:r>
              <a:rPr lang="en-US" sz="2200" dirty="0">
                <a:latin typeface="IBM Plex Mono Text"/>
              </a:rPr>
              <a:t>Examined Confusion Matrix for False Positives and False Negatives</a:t>
            </a:r>
          </a:p>
          <a:p>
            <a:pPr marL="0" indent="0">
              <a:buNone/>
            </a:pPr>
            <a:endParaRPr lang="en-US" sz="2200" dirty="0"/>
          </a:p>
          <a:p>
            <a:pPr lvl="1"/>
            <a:endParaRPr lang="en-US" sz="1800" dirty="0"/>
          </a:p>
          <a:p>
            <a:pPr marL="457200" lvl="1" indent="0">
              <a:buNone/>
            </a:pPr>
            <a:endParaRPr lang="en-US" sz="1800" dirty="0"/>
          </a:p>
        </p:txBody>
      </p:sp>
    </p:spTree>
    <p:extLst>
      <p:ext uri="{BB962C8B-B14F-4D97-AF65-F5344CB8AC3E}">
        <p14:creationId xmlns:p14="http://schemas.microsoft.com/office/powerpoint/2010/main" val="424213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4AFA5-C57E-5263-9EF4-AF45DC481210}"/>
              </a:ext>
            </a:extLst>
          </p:cNvPr>
          <p:cNvSpPr>
            <a:spLocks noGrp="1"/>
          </p:cNvSpPr>
          <p:nvPr>
            <p:ph type="title"/>
          </p:nvPr>
        </p:nvSpPr>
        <p:spPr/>
        <p:txBody>
          <a:bodyPr>
            <a:normAutofit/>
          </a:bodyPr>
          <a:lstStyle/>
          <a:p>
            <a:r>
              <a:rPr lang="en-US" sz="3600" dirty="0">
                <a:latin typeface="IBM Plex Mono SemiBold"/>
              </a:rPr>
              <a:t>Predictive Analysis – Accuracy Score</a:t>
            </a:r>
            <a:endParaRPr lang="en-US" sz="3600" dirty="0"/>
          </a:p>
        </p:txBody>
      </p:sp>
      <p:sp>
        <p:nvSpPr>
          <p:cNvPr id="4" name="Content Placeholder 3">
            <a:extLst>
              <a:ext uri="{FF2B5EF4-FFF2-40B4-BE49-F238E27FC236}">
                <a16:creationId xmlns:a16="http://schemas.microsoft.com/office/drawing/2014/main" id="{2EDBD477-157A-787A-923B-3A41EEB662DB}"/>
              </a:ext>
            </a:extLst>
          </p:cNvPr>
          <p:cNvSpPr>
            <a:spLocks noGrp="1"/>
          </p:cNvSpPr>
          <p:nvPr>
            <p:ph sz="half" idx="2"/>
          </p:nvPr>
        </p:nvSpPr>
        <p:spPr>
          <a:xfrm>
            <a:off x="6278526" y="2693951"/>
            <a:ext cx="5181600" cy="2357734"/>
          </a:xfrm>
        </p:spPr>
        <p:txBody>
          <a:bodyPr vert="horz" lIns="91440" tIns="45720" rIns="91440" bIns="45720" rtlCol="0" anchor="t">
            <a:normAutofit lnSpcReduction="10000"/>
          </a:bodyPr>
          <a:lstStyle/>
          <a:p>
            <a:r>
              <a:rPr lang="en-US" sz="2200" dirty="0">
                <a:latin typeface="IBM Plex Mono Text"/>
              </a:rPr>
              <a:t>All models had similar accuracy scores on the test set</a:t>
            </a:r>
            <a:endParaRPr lang="en-US" dirty="0">
              <a:latin typeface="IBM Plex Mono Text"/>
            </a:endParaRPr>
          </a:p>
          <a:p>
            <a:r>
              <a:rPr lang="en-US" sz="2200" dirty="0">
                <a:latin typeface="IBM Plex Mono Text"/>
              </a:rPr>
              <a:t>Decision Tree had a higher score on the train set compared to other models</a:t>
            </a:r>
          </a:p>
          <a:p>
            <a:r>
              <a:rPr lang="en-US" sz="2200" dirty="0">
                <a:latin typeface="IBM Plex Mono Text"/>
              </a:rPr>
              <a:t>Bases on the accuracy scores on the train and test set all models had similar performance</a:t>
            </a:r>
          </a:p>
        </p:txBody>
      </p:sp>
      <p:sp>
        <p:nvSpPr>
          <p:cNvPr id="6" name="Rectangle: Rounded Corners 5">
            <a:extLst>
              <a:ext uri="{FF2B5EF4-FFF2-40B4-BE49-F238E27FC236}">
                <a16:creationId xmlns:a16="http://schemas.microsoft.com/office/drawing/2014/main" id="{1EFE280B-B984-8EFA-935C-5576673D09A9}"/>
              </a:ext>
            </a:extLst>
          </p:cNvPr>
          <p:cNvSpPr/>
          <p:nvPr/>
        </p:nvSpPr>
        <p:spPr>
          <a:xfrm>
            <a:off x="762896"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screenshot of a graph&#10;&#10;Description automatically generated">
            <a:extLst>
              <a:ext uri="{FF2B5EF4-FFF2-40B4-BE49-F238E27FC236}">
                <a16:creationId xmlns:a16="http://schemas.microsoft.com/office/drawing/2014/main" id="{A843571E-6D4A-66BE-839B-CC33F6065750}"/>
              </a:ext>
            </a:extLst>
          </p:cNvPr>
          <p:cNvPicPr>
            <a:picLocks noChangeAspect="1"/>
          </p:cNvPicPr>
          <p:nvPr/>
        </p:nvPicPr>
        <p:blipFill>
          <a:blip r:embed="rId2"/>
          <a:stretch>
            <a:fillRect/>
          </a:stretch>
        </p:blipFill>
        <p:spPr>
          <a:xfrm>
            <a:off x="1009650" y="3181461"/>
            <a:ext cx="4838700" cy="1381125"/>
          </a:xfrm>
          <a:prstGeom prst="rect">
            <a:avLst/>
          </a:prstGeom>
        </p:spPr>
      </p:pic>
      <p:sp>
        <p:nvSpPr>
          <p:cNvPr id="10" name="Rectangle: Rounded Corners 9">
            <a:extLst>
              <a:ext uri="{FF2B5EF4-FFF2-40B4-BE49-F238E27FC236}">
                <a16:creationId xmlns:a16="http://schemas.microsoft.com/office/drawing/2014/main" id="{D6575088-4994-D423-26AB-BB9C74D1E995}"/>
              </a:ext>
            </a:extLst>
          </p:cNvPr>
          <p:cNvSpPr/>
          <p:nvPr/>
        </p:nvSpPr>
        <p:spPr>
          <a:xfrm>
            <a:off x="3588488" y="3978349"/>
            <a:ext cx="691116" cy="318976"/>
          </a:xfrm>
          <a:prstGeom prst="roundRect">
            <a:avLst/>
          </a:prstGeom>
          <a:noFill/>
          <a:ln>
            <a:solidFill>
              <a:srgbClr val="ED84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8919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D0A12-6F92-6E27-89C6-241F106471F4}"/>
              </a:ext>
            </a:extLst>
          </p:cNvPr>
          <p:cNvSpPr>
            <a:spLocks noGrp="1"/>
          </p:cNvSpPr>
          <p:nvPr>
            <p:ph type="title"/>
          </p:nvPr>
        </p:nvSpPr>
        <p:spPr>
          <a:xfrm>
            <a:off x="838200" y="267660"/>
            <a:ext cx="10515600" cy="1325563"/>
          </a:xfrm>
        </p:spPr>
        <p:txBody>
          <a:bodyPr>
            <a:normAutofit/>
          </a:bodyPr>
          <a:lstStyle/>
          <a:p>
            <a:r>
              <a:rPr lang="en-US" sz="3600" dirty="0">
                <a:latin typeface="IBM Plex Mono SemiBold"/>
              </a:rPr>
              <a:t>Predictive Analysis – Confusion Matrix</a:t>
            </a:r>
            <a:endParaRPr lang="en-US" sz="3600" dirty="0"/>
          </a:p>
        </p:txBody>
      </p:sp>
      <p:sp>
        <p:nvSpPr>
          <p:cNvPr id="22" name="Content Placeholder 21">
            <a:extLst>
              <a:ext uri="{FF2B5EF4-FFF2-40B4-BE49-F238E27FC236}">
                <a16:creationId xmlns:a16="http://schemas.microsoft.com/office/drawing/2014/main" id="{2E20F20A-CA50-437E-3A45-6E895E3D5804}"/>
              </a:ext>
            </a:extLst>
          </p:cNvPr>
          <p:cNvSpPr>
            <a:spLocks noGrp="1"/>
          </p:cNvSpPr>
          <p:nvPr>
            <p:ph sz="half" idx="2"/>
          </p:nvPr>
        </p:nvSpPr>
        <p:spPr>
          <a:xfrm>
            <a:off x="6375990" y="2330671"/>
            <a:ext cx="5181600" cy="3660222"/>
          </a:xfrm>
        </p:spPr>
        <p:txBody>
          <a:bodyPr vert="horz" lIns="91440" tIns="45720" rIns="91440" bIns="45720" rtlCol="0" anchor="t">
            <a:normAutofit/>
          </a:bodyPr>
          <a:lstStyle/>
          <a:p>
            <a:r>
              <a:rPr lang="en-US" dirty="0">
                <a:latin typeface="IBM Plex Mono Text"/>
              </a:rPr>
              <a:t>All Models had identical confusion matrices</a:t>
            </a:r>
            <a:endParaRPr lang="en-US" dirty="0"/>
          </a:p>
          <a:p>
            <a:r>
              <a:rPr lang="en-US" dirty="0">
                <a:latin typeface="IBM Plex Mono Text"/>
              </a:rPr>
              <a:t>16.7% (3 of 18) false positives</a:t>
            </a:r>
            <a:endParaRPr lang="en-US" dirty="0"/>
          </a:p>
          <a:p>
            <a:pPr lvl="1"/>
            <a:r>
              <a:rPr lang="en-US" dirty="0">
                <a:latin typeface="IBM Plex Mono Text"/>
              </a:rPr>
              <a:t>True Label = did not land and Predicted Label = landed</a:t>
            </a:r>
          </a:p>
          <a:p>
            <a:r>
              <a:rPr lang="en-US" dirty="0">
                <a:latin typeface="IBM Plex Mono Text"/>
              </a:rPr>
              <a:t>0% (0 of 18) false negatives</a:t>
            </a:r>
            <a:endParaRPr lang="en-US" dirty="0"/>
          </a:p>
          <a:p>
            <a:pPr lvl="1"/>
            <a:r>
              <a:rPr lang="en-US" dirty="0">
                <a:latin typeface="IBM Plex Mono Text"/>
              </a:rPr>
              <a:t>True Label = landed and Predicted Label = did not land</a:t>
            </a:r>
          </a:p>
          <a:p>
            <a:endParaRPr lang="en-US" dirty="0"/>
          </a:p>
          <a:p>
            <a:endParaRPr lang="en-US" dirty="0"/>
          </a:p>
        </p:txBody>
      </p:sp>
      <p:sp>
        <p:nvSpPr>
          <p:cNvPr id="24" name="Rectangle: Rounded Corners 23">
            <a:extLst>
              <a:ext uri="{FF2B5EF4-FFF2-40B4-BE49-F238E27FC236}">
                <a16:creationId xmlns:a16="http://schemas.microsoft.com/office/drawing/2014/main" id="{B22FDEC6-2877-2304-DD54-B1A00FFCFFEE}"/>
              </a:ext>
            </a:extLst>
          </p:cNvPr>
          <p:cNvSpPr/>
          <p:nvPr/>
        </p:nvSpPr>
        <p:spPr>
          <a:xfrm>
            <a:off x="762896"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descr="A chart of different colors&#10;&#10;Description automatically generated">
            <a:extLst>
              <a:ext uri="{FF2B5EF4-FFF2-40B4-BE49-F238E27FC236}">
                <a16:creationId xmlns:a16="http://schemas.microsoft.com/office/drawing/2014/main" id="{9734CD79-661D-DE95-EA0D-DDB62F463309}"/>
              </a:ext>
            </a:extLst>
          </p:cNvPr>
          <p:cNvPicPr>
            <a:picLocks noChangeAspect="1"/>
          </p:cNvPicPr>
          <p:nvPr/>
        </p:nvPicPr>
        <p:blipFill>
          <a:blip r:embed="rId2"/>
          <a:stretch>
            <a:fillRect/>
          </a:stretch>
        </p:blipFill>
        <p:spPr>
          <a:xfrm>
            <a:off x="1601419" y="2284118"/>
            <a:ext cx="3451373" cy="3237836"/>
          </a:xfrm>
          <a:prstGeom prst="rect">
            <a:avLst/>
          </a:prstGeom>
        </p:spPr>
      </p:pic>
    </p:spTree>
    <p:extLst>
      <p:ext uri="{BB962C8B-B14F-4D97-AF65-F5344CB8AC3E}">
        <p14:creationId xmlns:p14="http://schemas.microsoft.com/office/powerpoint/2010/main" val="1467339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3600" dirty="0">
                <a:latin typeface="IBM Plex Mono SemiBold"/>
              </a:rPr>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919883" y="1943343"/>
            <a:ext cx="6364184" cy="4050082"/>
          </a:xfrm>
        </p:spPr>
        <p:txBody>
          <a:bodyPr vert="horz" lIns="91440" tIns="45720" rIns="91440" bIns="45720" rtlCol="0" anchor="t">
            <a:normAutofit/>
          </a:bodyPr>
          <a:lstStyle/>
          <a:p>
            <a:r>
              <a:rPr lang="en-US" sz="1900" dirty="0">
                <a:latin typeface="Arial"/>
                <a:cs typeface="Arial"/>
              </a:rPr>
              <a:t>Landing success increased with number of flights</a:t>
            </a:r>
            <a:endParaRPr lang="en-US" sz="1900" dirty="0"/>
          </a:p>
          <a:p>
            <a:r>
              <a:rPr lang="en-US" sz="1900" dirty="0">
                <a:latin typeface="Arial"/>
                <a:cs typeface="Arial"/>
              </a:rPr>
              <a:t>Difficult to assess if landing success depended on payload mass</a:t>
            </a:r>
          </a:p>
          <a:p>
            <a:r>
              <a:rPr lang="en-US" sz="1900" dirty="0">
                <a:latin typeface="Arial"/>
                <a:cs typeface="Arial"/>
              </a:rPr>
              <a:t>Over time the success rate of landings increased from 0% between 2010-2013 to over 50% by 2016 to over 80% by 2019</a:t>
            </a:r>
          </a:p>
          <a:p>
            <a:r>
              <a:rPr lang="en-US" sz="1900" dirty="0">
                <a:latin typeface="Arial"/>
                <a:cs typeface="Arial"/>
              </a:rPr>
              <a:t>The most successful launches favored the following orbit types: ES-L1, GEO, and HEO.  The least successful was SO followed by GTO and ISS.</a:t>
            </a:r>
          </a:p>
          <a:p>
            <a:r>
              <a:rPr lang="en-US" sz="1900" dirty="0">
                <a:latin typeface="Arial"/>
                <a:cs typeface="Arial"/>
              </a:rPr>
              <a:t>The most successful launch site was KSC LC-39 A</a:t>
            </a:r>
          </a:p>
          <a:p>
            <a:r>
              <a:rPr lang="en-US" sz="1900" dirty="0">
                <a:latin typeface="Arial"/>
                <a:cs typeface="Arial"/>
              </a:rPr>
              <a:t>The learning models comparable in performance</a:t>
            </a:r>
            <a:endParaRPr lang="en-US" sz="1900" dirty="0"/>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sz="3600" dirty="0">
                <a:latin typeface="IBM Plex Mono SemiBold"/>
              </a:rPr>
              <a:t>EXECUTIVE</a:t>
            </a:r>
            <a:r>
              <a:rPr lang="en-US" dirty="0">
                <a:latin typeface="IBM Plex Mono SemiBold"/>
              </a:rPr>
              <a:t>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vert="horz" lIns="91440" tIns="45720" rIns="91440" bIns="45720" rtlCol="0" anchor="t">
            <a:normAutofit fontScale="92500" lnSpcReduction="20000"/>
          </a:bodyPr>
          <a:lstStyle/>
          <a:p>
            <a:r>
              <a:rPr lang="en-US" sz="2200" dirty="0"/>
              <a:t>The Following Methodologies were implemented:</a:t>
            </a:r>
          </a:p>
          <a:p>
            <a:pPr lvl="1"/>
            <a:r>
              <a:rPr lang="en-US" sz="1800" dirty="0"/>
              <a:t>Data Collection</a:t>
            </a:r>
          </a:p>
          <a:p>
            <a:pPr lvl="1"/>
            <a:r>
              <a:rPr lang="en-US" sz="1800" dirty="0"/>
              <a:t>Data Wrangling (clean, organize, and transform raw data to usable data)</a:t>
            </a:r>
          </a:p>
          <a:p>
            <a:pPr lvl="1"/>
            <a:r>
              <a:rPr lang="en-US" sz="1800" dirty="0"/>
              <a:t>Exploratory Data Analysis (EDA for short, discovering patterns in the data)</a:t>
            </a:r>
          </a:p>
          <a:p>
            <a:pPr lvl="1"/>
            <a:r>
              <a:rPr lang="en-US" sz="1800" dirty="0"/>
              <a:t>Interactive Dashboards</a:t>
            </a:r>
          </a:p>
          <a:p>
            <a:pPr lvl="1"/>
            <a:r>
              <a:rPr lang="en-US" sz="1800" dirty="0"/>
              <a:t>Machine Learning (classification models)</a:t>
            </a:r>
          </a:p>
          <a:p>
            <a:r>
              <a:rPr lang="en-US" sz="2200" dirty="0"/>
              <a:t>Summary of Results</a:t>
            </a:r>
          </a:p>
          <a:p>
            <a:pPr lvl="1"/>
            <a:r>
              <a:rPr lang="en-US" sz="1800" dirty="0">
                <a:latin typeface="IBM Plex Mono Text"/>
              </a:rPr>
              <a:t>Landing success increased with number of flights</a:t>
            </a:r>
          </a:p>
          <a:p>
            <a:pPr lvl="1"/>
            <a:r>
              <a:rPr lang="en-US" sz="1800" dirty="0">
                <a:latin typeface="IBM Plex Mono Text"/>
              </a:rPr>
              <a:t>Difficult to assess if landing success depended on payload mass</a:t>
            </a:r>
          </a:p>
          <a:p>
            <a:pPr lvl="1"/>
            <a:r>
              <a:rPr lang="en-US" sz="1800" dirty="0">
                <a:latin typeface="IBM Plex Mono Text"/>
              </a:rPr>
              <a:t>Over time the success rate of landings increased from 0% between 2010-2013 to over 50% by 2016 to over 80% by 2019</a:t>
            </a:r>
          </a:p>
          <a:p>
            <a:pPr lvl="1"/>
            <a:r>
              <a:rPr lang="en-US" sz="1800" dirty="0">
                <a:latin typeface="IBM Plex Mono Text"/>
              </a:rPr>
              <a:t>The most successful launches favored the following orbit types: ES-L1, GEO, and HEO.  The least successful was SO followed by GTO and ISS.</a:t>
            </a:r>
          </a:p>
          <a:p>
            <a:pPr lvl="1"/>
            <a:r>
              <a:rPr lang="en-US" sz="1800" dirty="0">
                <a:latin typeface="IBM Plex Mono Text"/>
              </a:rPr>
              <a:t>The most successful launch site was KSC LC-39 A</a:t>
            </a:r>
          </a:p>
          <a:p>
            <a:pPr lvl="1"/>
            <a:r>
              <a:rPr lang="en-US" sz="1800" dirty="0">
                <a:latin typeface="IBM Plex Mono Text"/>
              </a:rPr>
              <a:t>The learning models comparable in performance</a:t>
            </a:r>
            <a:endParaRPr lang="en-US" sz="1800" dirty="0"/>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32695-28B5-5A82-8A06-2043E01022F8}"/>
              </a:ext>
            </a:extLst>
          </p:cNvPr>
          <p:cNvSpPr>
            <a:spLocks noGrp="1"/>
          </p:cNvSpPr>
          <p:nvPr>
            <p:ph type="title"/>
          </p:nvPr>
        </p:nvSpPr>
        <p:spPr/>
        <p:txBody>
          <a:bodyPr/>
          <a:lstStyle/>
          <a:p>
            <a:r>
              <a:rPr lang="en-US" dirty="0">
                <a:latin typeface="IBM Plex Mono SemiBold"/>
              </a:rPr>
              <a:t>Thank you!</a:t>
            </a:r>
            <a:endParaRPr lang="en-US" dirty="0"/>
          </a:p>
        </p:txBody>
      </p:sp>
      <p:pic>
        <p:nvPicPr>
          <p:cNvPr id="5" name="Content Placeholder 4" descr="Meeting with solid fill">
            <a:extLst>
              <a:ext uri="{FF2B5EF4-FFF2-40B4-BE49-F238E27FC236}">
                <a16:creationId xmlns:a16="http://schemas.microsoft.com/office/drawing/2014/main" id="{E20F2236-977B-B9AD-BB5D-981EB26F6EDB}"/>
              </a:ext>
            </a:extLst>
          </p:cNvPr>
          <p:cNvPicPr>
            <a:picLocks noGrp="1" noChangeAspect="1"/>
          </p:cNvPicPr>
          <p:nvPr>
            <p:ph sz="half" idx="2"/>
          </p:nvPr>
        </p:nvPicPr>
        <p:blipFill>
          <a:blip r:embed="rId2">
            <a:extLst>
              <a:ext uri="{96DAC541-7B7A-43D3-8B79-37D633B846F1}">
                <asvg:svgBlip xmlns:asvg="http://schemas.microsoft.com/office/drawing/2016/SVG/main" r:embed="rId3"/>
              </a:ext>
            </a:extLst>
          </a:blip>
          <a:stretch>
            <a:fillRect/>
          </a:stretch>
        </p:blipFill>
        <p:spPr>
          <a:xfrm>
            <a:off x="1116419" y="2223460"/>
            <a:ext cx="3466213" cy="3466213"/>
          </a:xfrm>
        </p:spPr>
      </p:pic>
      <p:sp>
        <p:nvSpPr>
          <p:cNvPr id="6" name="TextBox 5">
            <a:extLst>
              <a:ext uri="{FF2B5EF4-FFF2-40B4-BE49-F238E27FC236}">
                <a16:creationId xmlns:a16="http://schemas.microsoft.com/office/drawing/2014/main" id="{CA9C4C09-097B-C71C-925A-ACB651CE5E5B}"/>
              </a:ext>
            </a:extLst>
          </p:cNvPr>
          <p:cNvSpPr txBox="1"/>
          <p:nvPr/>
        </p:nvSpPr>
        <p:spPr>
          <a:xfrm>
            <a:off x="5635255" y="3827721"/>
            <a:ext cx="48555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E659B"/>
                </a:solidFill>
              </a:rPr>
              <a:t>Thank you for your time and attention!</a:t>
            </a:r>
          </a:p>
        </p:txBody>
      </p:sp>
    </p:spTree>
    <p:extLst>
      <p:ext uri="{BB962C8B-B14F-4D97-AF65-F5344CB8AC3E}">
        <p14:creationId xmlns:p14="http://schemas.microsoft.com/office/powerpoint/2010/main" val="240064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sz="3600" dirty="0">
                <a:latin typeface="IBM Plex Mono SemiBold"/>
              </a:rPr>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SpaceX achieved historic milestones by being the first private company to successfully land a rocket from low-earth orbit!   </a:t>
            </a:r>
          </a:p>
          <a:p>
            <a:r>
              <a:rPr lang="en-US" sz="2200" dirty="0"/>
              <a:t>Why is this a big deal? </a:t>
            </a:r>
          </a:p>
          <a:p>
            <a:pPr lvl="1"/>
            <a:r>
              <a:rPr lang="en-US" sz="1800" dirty="0"/>
              <a:t>SpaceX Falcon 9 rocket launches cost about $62 million</a:t>
            </a:r>
          </a:p>
          <a:p>
            <a:pPr lvl="1"/>
            <a:r>
              <a:rPr lang="en-US" sz="1800" dirty="0"/>
              <a:t>Other providers cost upward of 165 million dollars each</a:t>
            </a:r>
          </a:p>
          <a:p>
            <a:pPr lvl="1"/>
            <a:r>
              <a:rPr lang="en-US" sz="1800" dirty="0"/>
              <a:t>Much of the savings is because Space X can reuse the first stage.</a:t>
            </a:r>
          </a:p>
          <a:p>
            <a:r>
              <a:rPr lang="en-US" sz="2200" dirty="0"/>
              <a:t>If we can determine if the first stage will land, we can determine the cost of a launch </a:t>
            </a:r>
          </a:p>
          <a:p>
            <a:pPr lvl="1"/>
            <a:r>
              <a:rPr lang="en-US" sz="1800" dirty="0"/>
              <a:t>We’ll use the power of data science to predict the success of landings and use these findings to aid in the decision-making process.  </a:t>
            </a:r>
          </a:p>
          <a:p>
            <a:r>
              <a:rPr lang="en-US" sz="2200" dirty="0"/>
              <a:t>Let’s explore some data!</a:t>
            </a:r>
          </a:p>
          <a:p>
            <a:pPr lvl="1"/>
            <a:r>
              <a:rPr lang="en-US" sz="1800" dirty="0"/>
              <a:t>…but first…methodology</a:t>
            </a:r>
          </a:p>
          <a:p>
            <a:pPr marL="457200" lvl="1" indent="0">
              <a:buNone/>
            </a:pPr>
            <a:endParaRPr lang="en-US" sz="1800" dirty="0"/>
          </a:p>
          <a:p>
            <a:pPr marL="457200" lvl="1" indent="0">
              <a:buNone/>
            </a:pPr>
            <a:endParaRPr lang="en-US" sz="1800" dirty="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sz="3600" dirty="0">
                <a:latin typeface="IBM Plex Mono SemiBold"/>
              </a:rPr>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506632"/>
            <a:ext cx="7068725" cy="4767153"/>
          </a:xfrm>
        </p:spPr>
        <p:txBody>
          <a:bodyPr vert="horz" lIns="91440" tIns="45720" rIns="91440" bIns="45720" rtlCol="0" anchor="t">
            <a:normAutofit fontScale="70000" lnSpcReduction="20000"/>
          </a:bodyPr>
          <a:lstStyle/>
          <a:p>
            <a:r>
              <a:rPr lang="en-US" sz="2200" dirty="0"/>
              <a:t>We have to massage the insights from the data</a:t>
            </a:r>
          </a:p>
          <a:p>
            <a:r>
              <a:rPr lang="en-US" sz="2200" dirty="0"/>
              <a:t>Like a massage therapist  we need to procure a client, for us, this is data collection</a:t>
            </a:r>
          </a:p>
          <a:p>
            <a:pPr lvl="1"/>
            <a:r>
              <a:rPr lang="en-US" sz="1800" dirty="0"/>
              <a:t>Get Requests to REST API and Web Scraping with </a:t>
            </a:r>
            <a:r>
              <a:rPr lang="en-US" sz="1800" dirty="0" err="1"/>
              <a:t>BeautifulSoup</a:t>
            </a:r>
            <a:endParaRPr lang="en-US" sz="1800" dirty="0"/>
          </a:p>
          <a:p>
            <a:r>
              <a:rPr lang="en-US" sz="2200" dirty="0"/>
              <a:t>The client needs to be clean and transformed from their state of being clothed to discarding the unnecessary garb and positioned lying face down on the massage workstation, for us, we need to clean and transform data; data wrangling</a:t>
            </a:r>
          </a:p>
          <a:p>
            <a:pPr lvl="1"/>
            <a:r>
              <a:rPr lang="en-US" sz="1800" dirty="0"/>
              <a:t>Removed some </a:t>
            </a:r>
            <a:r>
              <a:rPr lang="en-US" sz="1800" dirty="0" err="1"/>
              <a:t>NaN</a:t>
            </a:r>
            <a:r>
              <a:rPr lang="en-US" sz="1800" dirty="0"/>
              <a:t> values with the  .</a:t>
            </a:r>
            <a:r>
              <a:rPr lang="en-US" sz="1800" dirty="0" err="1"/>
              <a:t>fillna</a:t>
            </a:r>
            <a:r>
              <a:rPr lang="en-US" sz="1800" dirty="0"/>
              <a:t>() method of the Pandas </a:t>
            </a:r>
            <a:r>
              <a:rPr lang="en-US" sz="1800" dirty="0" err="1"/>
              <a:t>DataFrame</a:t>
            </a:r>
            <a:r>
              <a:rPr lang="en-US" sz="1800" dirty="0"/>
              <a:t> class</a:t>
            </a:r>
          </a:p>
          <a:p>
            <a:pPr lvl="1"/>
            <a:r>
              <a:rPr lang="en-US" sz="1800" dirty="0"/>
              <a:t>Create numerical Landing Outcome labels</a:t>
            </a:r>
          </a:p>
          <a:p>
            <a:r>
              <a:rPr lang="en-US" sz="2200" dirty="0"/>
              <a:t>The therapist explores the client’s muscle mass to find tension, likewise, we explore the data set looking for patterns </a:t>
            </a:r>
          </a:p>
          <a:p>
            <a:pPr lvl="1"/>
            <a:r>
              <a:rPr lang="en-US" sz="1800" dirty="0">
                <a:latin typeface="IBM Plex Mono Text"/>
              </a:rPr>
              <a:t>Use SQL, Pandas and </a:t>
            </a:r>
            <a:r>
              <a:rPr lang="en-US" sz="1800" dirty="0" err="1">
                <a:latin typeface="IBM Plex Mono Text"/>
              </a:rPr>
              <a:t>Matplotlit</a:t>
            </a:r>
            <a:r>
              <a:rPr lang="en-US" sz="1800" dirty="0">
                <a:latin typeface="IBM Plex Mono Text"/>
              </a:rPr>
              <a:t> to explore the data set</a:t>
            </a:r>
          </a:p>
          <a:p>
            <a:pPr lvl="1"/>
            <a:r>
              <a:rPr lang="en-US" sz="1800" dirty="0"/>
              <a:t>Use Feature Engineering and One-Hot Encoding to convert categorical variables to numerical ones</a:t>
            </a:r>
          </a:p>
          <a:p>
            <a:r>
              <a:rPr lang="en-US" sz="2200" dirty="0">
                <a:latin typeface="IBM Plex Mono Text"/>
              </a:rPr>
              <a:t>The therapist might interact with the client by showing them where there is tension, so too, we build dashboards to visually interact with the data</a:t>
            </a:r>
          </a:p>
          <a:p>
            <a:pPr lvl="1"/>
            <a:r>
              <a:rPr lang="en-US" sz="1800" dirty="0"/>
              <a:t>Created interactive dashboards using </a:t>
            </a:r>
            <a:r>
              <a:rPr lang="en-US" sz="1800" dirty="0" err="1"/>
              <a:t>Plotly</a:t>
            </a:r>
            <a:r>
              <a:rPr lang="en-US" sz="1800" dirty="0"/>
              <a:t> Dash and Folium</a:t>
            </a:r>
          </a:p>
          <a:p>
            <a:r>
              <a:rPr lang="en-US" sz="2200" dirty="0"/>
              <a:t>The therapist uses experience from past clients to predict areas of high tension and knows the best techniques to relieve the tension, analogously, we use the data to train machine learning models.  Once the models are experienced, they too can make predictions</a:t>
            </a:r>
          </a:p>
          <a:p>
            <a:pPr lvl="1"/>
            <a:r>
              <a:rPr lang="en-US" sz="1800" dirty="0"/>
              <a:t>Used classification models such as Logistic Regression, Support Vector Machine, Decision Tree, and K-Nearest-Neighbor </a:t>
            </a:r>
          </a:p>
          <a:p>
            <a:pPr lvl="1"/>
            <a:r>
              <a:rPr lang="en-US" sz="1800" dirty="0">
                <a:latin typeface="IBM Plex Mono Text"/>
              </a:rPr>
              <a:t>Compare model performance using accuracy score</a:t>
            </a:r>
            <a:endParaRPr lang="en-US" sz="18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AEA2F-2199-0D60-77E3-9326AD2FF499}"/>
              </a:ext>
            </a:extLst>
          </p:cNvPr>
          <p:cNvSpPr>
            <a:spLocks noGrp="1"/>
          </p:cNvSpPr>
          <p:nvPr>
            <p:ph type="title"/>
          </p:nvPr>
        </p:nvSpPr>
        <p:spPr/>
        <p:txBody>
          <a:bodyPr/>
          <a:lstStyle/>
          <a:p>
            <a:r>
              <a:rPr lang="en-US" sz="3600" dirty="0">
                <a:latin typeface="IBM Plex Mono SemiBold"/>
              </a:rPr>
              <a:t>RESULTS: EDA with SQL (Summary)</a:t>
            </a:r>
            <a:endParaRPr lang="en-US" dirty="0"/>
          </a:p>
        </p:txBody>
      </p:sp>
      <p:grpSp>
        <p:nvGrpSpPr>
          <p:cNvPr id="11" name="Group 10">
            <a:extLst>
              <a:ext uri="{FF2B5EF4-FFF2-40B4-BE49-F238E27FC236}">
                <a16:creationId xmlns:a16="http://schemas.microsoft.com/office/drawing/2014/main" id="{740BE977-5941-E0A2-2518-38D2175D34C4}"/>
              </a:ext>
            </a:extLst>
          </p:cNvPr>
          <p:cNvGrpSpPr/>
          <p:nvPr/>
        </p:nvGrpSpPr>
        <p:grpSpPr>
          <a:xfrm>
            <a:off x="1435329" y="2666999"/>
            <a:ext cx="2348089" cy="2073349"/>
            <a:chOff x="4270743" y="2206255"/>
            <a:chExt cx="2356883" cy="2808767"/>
          </a:xfrm>
        </p:grpSpPr>
        <p:sp>
          <p:nvSpPr>
            <p:cNvPr id="7" name="Cylinder 6">
              <a:extLst>
                <a:ext uri="{FF2B5EF4-FFF2-40B4-BE49-F238E27FC236}">
                  <a16:creationId xmlns:a16="http://schemas.microsoft.com/office/drawing/2014/main" id="{8CA89CAF-D0C9-12B5-0243-351501A8D595}"/>
                </a:ext>
              </a:extLst>
            </p:cNvPr>
            <p:cNvSpPr/>
            <p:nvPr/>
          </p:nvSpPr>
          <p:spPr>
            <a:xfrm>
              <a:off x="4288464" y="4004929"/>
              <a:ext cx="2339162" cy="1010093"/>
            </a:xfrm>
            <a:prstGeom prst="can">
              <a:avLst/>
            </a:prstGeom>
            <a:solidFill>
              <a:srgbClr val="ED8428"/>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ylinder 5">
              <a:extLst>
                <a:ext uri="{FF2B5EF4-FFF2-40B4-BE49-F238E27FC236}">
                  <a16:creationId xmlns:a16="http://schemas.microsoft.com/office/drawing/2014/main" id="{3157DEF1-ABD7-84A7-4313-92893822C4B6}"/>
                </a:ext>
              </a:extLst>
            </p:cNvPr>
            <p:cNvSpPr/>
            <p:nvPr/>
          </p:nvSpPr>
          <p:spPr>
            <a:xfrm>
              <a:off x="4270743" y="3101161"/>
              <a:ext cx="2339162" cy="1010093"/>
            </a:xfrm>
            <a:prstGeom prst="can">
              <a:avLst/>
            </a:prstGeom>
            <a:solidFill>
              <a:srgbClr val="ED8428"/>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ylinder 4">
              <a:extLst>
                <a:ext uri="{FF2B5EF4-FFF2-40B4-BE49-F238E27FC236}">
                  <a16:creationId xmlns:a16="http://schemas.microsoft.com/office/drawing/2014/main" id="{B2D1D506-A887-E07F-8403-73B961310AB6}"/>
                </a:ext>
              </a:extLst>
            </p:cNvPr>
            <p:cNvSpPr/>
            <p:nvPr/>
          </p:nvSpPr>
          <p:spPr>
            <a:xfrm>
              <a:off x="4282822" y="2206255"/>
              <a:ext cx="2339162" cy="1010093"/>
            </a:xfrm>
            <a:prstGeom prst="can">
              <a:avLst/>
            </a:prstGeom>
            <a:solidFill>
              <a:srgbClr val="ED8428">
                <a:alpha val="86000"/>
              </a:srgbClr>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76AB60E-B8C1-9D91-567D-21DC89DE8A8A}"/>
                </a:ext>
              </a:extLst>
            </p:cNvPr>
            <p:cNvSpPr/>
            <p:nvPr/>
          </p:nvSpPr>
          <p:spPr>
            <a:xfrm>
              <a:off x="4394790" y="2702442"/>
              <a:ext cx="115186" cy="132906"/>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6B1C64C-5875-25A1-3C0C-88CF7BC2EC29}"/>
                </a:ext>
              </a:extLst>
            </p:cNvPr>
            <p:cNvSpPr/>
            <p:nvPr/>
          </p:nvSpPr>
          <p:spPr>
            <a:xfrm>
              <a:off x="4394790" y="3579628"/>
              <a:ext cx="115186" cy="132906"/>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4D7D09D-61DA-B9FE-AF3D-F1BCEBBF9EDC}"/>
                </a:ext>
              </a:extLst>
            </p:cNvPr>
            <p:cNvSpPr/>
            <p:nvPr/>
          </p:nvSpPr>
          <p:spPr>
            <a:xfrm>
              <a:off x="4394790" y="4509976"/>
              <a:ext cx="115186" cy="132906"/>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ontent Placeholder 2">
            <a:extLst>
              <a:ext uri="{FF2B5EF4-FFF2-40B4-BE49-F238E27FC236}">
                <a16:creationId xmlns:a16="http://schemas.microsoft.com/office/drawing/2014/main" id="{7037FC2A-E6B3-FC09-D215-270288D2D449}"/>
              </a:ext>
            </a:extLst>
          </p:cNvPr>
          <p:cNvSpPr txBox="1">
            <a:spLocks/>
          </p:cNvSpPr>
          <p:nvPr/>
        </p:nvSpPr>
        <p:spPr>
          <a:xfrm>
            <a:off x="4285075" y="1799027"/>
            <a:ext cx="7068725" cy="447475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latin typeface="IBM Plex Mono Text"/>
              </a:rPr>
              <a:t>Launch Site Names</a:t>
            </a:r>
            <a:endParaRPr lang="en-US" sz="2200" dirty="0"/>
          </a:p>
          <a:p>
            <a:r>
              <a:rPr lang="en-US" sz="2200" dirty="0">
                <a:latin typeface="IBM Plex Mono Text"/>
              </a:rPr>
              <a:t>Filter by Names beginning with CCA</a:t>
            </a:r>
            <a:endParaRPr lang="en-US" dirty="0"/>
          </a:p>
          <a:p>
            <a:r>
              <a:rPr lang="en-US" sz="2200" dirty="0">
                <a:latin typeface="IBM Plex Mono Text"/>
              </a:rPr>
              <a:t>Total Payload Mass by NASA</a:t>
            </a:r>
          </a:p>
          <a:p>
            <a:r>
              <a:rPr lang="en-US" sz="2200" dirty="0">
                <a:latin typeface="IBM Plex Mono Text"/>
              </a:rPr>
              <a:t>Average Payload Mass by SpaceX F9 v1.1</a:t>
            </a:r>
            <a:endParaRPr lang="en-US" dirty="0"/>
          </a:p>
          <a:p>
            <a:r>
              <a:rPr lang="en-US" sz="2200" dirty="0">
                <a:latin typeface="IBM Plex Mono Text"/>
              </a:rPr>
              <a:t>First Successful Landing</a:t>
            </a:r>
            <a:endParaRPr lang="en-US" dirty="0"/>
          </a:p>
          <a:p>
            <a:r>
              <a:rPr lang="en-US" sz="2200" dirty="0">
                <a:latin typeface="IBM Plex Mono Text"/>
              </a:rPr>
              <a:t>Successful Drone Ship  Landings for a range of Payload masses</a:t>
            </a:r>
            <a:endParaRPr lang="en-US" sz="2200" dirty="0"/>
          </a:p>
          <a:p>
            <a:r>
              <a:rPr lang="en-US" sz="2200" dirty="0">
                <a:latin typeface="IBM Plex Mono Text"/>
              </a:rPr>
              <a:t>Total Success and Failure Mission Outcome</a:t>
            </a:r>
            <a:endParaRPr lang="en-US" dirty="0"/>
          </a:p>
          <a:p>
            <a:r>
              <a:rPr lang="en-US" sz="2200" dirty="0">
                <a:latin typeface="IBM Plex Mono Text"/>
              </a:rPr>
              <a:t>Names of Boosters carrying Maximum Payload</a:t>
            </a:r>
          </a:p>
          <a:p>
            <a:r>
              <a:rPr lang="en-US" sz="2200" dirty="0">
                <a:latin typeface="IBM Plex Mono Text"/>
              </a:rPr>
              <a:t>Drone Ship Landing Failures for a certain Year</a:t>
            </a:r>
          </a:p>
        </p:txBody>
      </p:sp>
    </p:spTree>
    <p:extLst>
      <p:ext uri="{BB962C8B-B14F-4D97-AF65-F5344CB8AC3E}">
        <p14:creationId xmlns:p14="http://schemas.microsoft.com/office/powerpoint/2010/main" val="1065384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7457DEDE-2E18-FD94-705C-BAC304901E97}"/>
              </a:ext>
            </a:extLst>
          </p:cNvPr>
          <p:cNvSpPr/>
          <p:nvPr/>
        </p:nvSpPr>
        <p:spPr>
          <a:xfrm>
            <a:off x="674292"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504FD616-A5D5-C824-67FC-38E216ABA843}"/>
              </a:ext>
            </a:extLst>
          </p:cNvPr>
          <p:cNvSpPr>
            <a:spLocks noGrp="1"/>
          </p:cNvSpPr>
          <p:nvPr>
            <p:ph type="title"/>
          </p:nvPr>
        </p:nvSpPr>
        <p:spPr>
          <a:xfrm>
            <a:off x="838200" y="365125"/>
            <a:ext cx="10515600" cy="1325563"/>
          </a:xfrm>
        </p:spPr>
        <p:txBody>
          <a:bodyPr/>
          <a:lstStyle/>
          <a:p>
            <a:r>
              <a:rPr lang="en-US" sz="3600" dirty="0">
                <a:latin typeface="IBM Plex Mono SemiBold"/>
              </a:rPr>
              <a:t>EDA SQL – Launch Sites</a:t>
            </a:r>
            <a:endParaRPr lang="en-US" dirty="0"/>
          </a:p>
        </p:txBody>
      </p:sp>
      <p:pic>
        <p:nvPicPr>
          <p:cNvPr id="15" name="Picture 14" descr="A screenshot of a phone&#10;&#10;Description automatically generated">
            <a:extLst>
              <a:ext uri="{FF2B5EF4-FFF2-40B4-BE49-F238E27FC236}">
                <a16:creationId xmlns:a16="http://schemas.microsoft.com/office/drawing/2014/main" id="{AB61BA8D-EFBB-D11A-E320-453E74A6F3FF}"/>
              </a:ext>
            </a:extLst>
          </p:cNvPr>
          <p:cNvPicPr>
            <a:picLocks noChangeAspect="1"/>
          </p:cNvPicPr>
          <p:nvPr/>
        </p:nvPicPr>
        <p:blipFill>
          <a:blip r:embed="rId2"/>
          <a:stretch>
            <a:fillRect/>
          </a:stretch>
        </p:blipFill>
        <p:spPr>
          <a:xfrm>
            <a:off x="2849193" y="4083789"/>
            <a:ext cx="1000125" cy="1295400"/>
          </a:xfrm>
          <a:prstGeom prst="rect">
            <a:avLst/>
          </a:prstGeom>
        </p:spPr>
      </p:pic>
      <p:pic>
        <p:nvPicPr>
          <p:cNvPr id="16" name="Picture 15">
            <a:extLst>
              <a:ext uri="{FF2B5EF4-FFF2-40B4-BE49-F238E27FC236}">
                <a16:creationId xmlns:a16="http://schemas.microsoft.com/office/drawing/2014/main" id="{D3880C7B-0AE8-F7FA-5DC6-B8D0609C2562}"/>
              </a:ext>
            </a:extLst>
          </p:cNvPr>
          <p:cNvPicPr>
            <a:picLocks noChangeAspect="1"/>
          </p:cNvPicPr>
          <p:nvPr/>
        </p:nvPicPr>
        <p:blipFill>
          <a:blip r:embed="rId3"/>
          <a:stretch>
            <a:fillRect/>
          </a:stretch>
        </p:blipFill>
        <p:spPr>
          <a:xfrm>
            <a:off x="1415681" y="3314146"/>
            <a:ext cx="3867150" cy="371475"/>
          </a:xfrm>
          <a:prstGeom prst="rect">
            <a:avLst/>
          </a:prstGeom>
        </p:spPr>
      </p:pic>
      <p:sp>
        <p:nvSpPr>
          <p:cNvPr id="17" name="TextBox 16">
            <a:extLst>
              <a:ext uri="{FF2B5EF4-FFF2-40B4-BE49-F238E27FC236}">
                <a16:creationId xmlns:a16="http://schemas.microsoft.com/office/drawing/2014/main" id="{E4DDAF38-FCC1-1B80-49DE-1CD1D0EF4ADB}"/>
              </a:ext>
            </a:extLst>
          </p:cNvPr>
          <p:cNvSpPr txBox="1"/>
          <p:nvPr/>
        </p:nvSpPr>
        <p:spPr>
          <a:xfrm>
            <a:off x="1151861" y="2418907"/>
            <a:ext cx="43859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E659B"/>
                </a:solidFill>
              </a:rPr>
              <a:t>Unique Landing Sites</a:t>
            </a:r>
            <a:endParaRPr lang="en-US"/>
          </a:p>
        </p:txBody>
      </p:sp>
      <p:sp>
        <p:nvSpPr>
          <p:cNvPr id="18" name="Rectangle: Rounded Corners 17">
            <a:extLst>
              <a:ext uri="{FF2B5EF4-FFF2-40B4-BE49-F238E27FC236}">
                <a16:creationId xmlns:a16="http://schemas.microsoft.com/office/drawing/2014/main" id="{C349CEF4-801E-ABA4-3B85-34613D0B086E}"/>
              </a:ext>
            </a:extLst>
          </p:cNvPr>
          <p:cNvSpPr/>
          <p:nvPr/>
        </p:nvSpPr>
        <p:spPr>
          <a:xfrm>
            <a:off x="6274105"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0AE80512-B88F-5E3A-134A-1EA8491ECBAC}"/>
              </a:ext>
            </a:extLst>
          </p:cNvPr>
          <p:cNvSpPr txBox="1"/>
          <p:nvPr/>
        </p:nvSpPr>
        <p:spPr>
          <a:xfrm>
            <a:off x="6751675" y="2418907"/>
            <a:ext cx="43859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E659B"/>
                </a:solidFill>
              </a:rPr>
              <a:t>Landing Sites beginning with CCA</a:t>
            </a:r>
            <a:endParaRPr lang="en-US" dirty="0"/>
          </a:p>
        </p:txBody>
      </p:sp>
      <p:pic>
        <p:nvPicPr>
          <p:cNvPr id="20" name="Picture 19" descr="A close up of words&#10;&#10;Description automatically generated">
            <a:extLst>
              <a:ext uri="{FF2B5EF4-FFF2-40B4-BE49-F238E27FC236}">
                <a16:creationId xmlns:a16="http://schemas.microsoft.com/office/drawing/2014/main" id="{311F4CB7-86F6-9755-AF7F-5F836F7AD892}"/>
              </a:ext>
            </a:extLst>
          </p:cNvPr>
          <p:cNvPicPr>
            <a:picLocks noChangeAspect="1"/>
          </p:cNvPicPr>
          <p:nvPr/>
        </p:nvPicPr>
        <p:blipFill>
          <a:blip r:embed="rId4"/>
          <a:stretch>
            <a:fillRect/>
          </a:stretch>
        </p:blipFill>
        <p:spPr>
          <a:xfrm>
            <a:off x="7340009" y="3233184"/>
            <a:ext cx="3200400" cy="533400"/>
          </a:xfrm>
          <a:prstGeom prst="rect">
            <a:avLst/>
          </a:prstGeom>
        </p:spPr>
      </p:pic>
      <p:pic>
        <p:nvPicPr>
          <p:cNvPr id="21" name="Picture 20" descr="A screenshot of a phone&#10;&#10;Description automatically generated">
            <a:extLst>
              <a:ext uri="{FF2B5EF4-FFF2-40B4-BE49-F238E27FC236}">
                <a16:creationId xmlns:a16="http://schemas.microsoft.com/office/drawing/2014/main" id="{4F3AFFAE-E748-E669-BD3B-93FA61D750A8}"/>
              </a:ext>
            </a:extLst>
          </p:cNvPr>
          <p:cNvPicPr>
            <a:picLocks noChangeAspect="1"/>
          </p:cNvPicPr>
          <p:nvPr/>
        </p:nvPicPr>
        <p:blipFill>
          <a:blip r:embed="rId5"/>
          <a:stretch>
            <a:fillRect/>
          </a:stretch>
        </p:blipFill>
        <p:spPr>
          <a:xfrm>
            <a:off x="8473484" y="3969488"/>
            <a:ext cx="933450" cy="1524000"/>
          </a:xfrm>
          <a:prstGeom prst="rect">
            <a:avLst/>
          </a:prstGeom>
        </p:spPr>
      </p:pic>
    </p:spTree>
    <p:extLst>
      <p:ext uri="{BB962C8B-B14F-4D97-AF65-F5344CB8AC3E}">
        <p14:creationId xmlns:p14="http://schemas.microsoft.com/office/powerpoint/2010/main" val="3031001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B6833B1D-97DA-321A-9162-F89C4707A43F}"/>
              </a:ext>
            </a:extLst>
          </p:cNvPr>
          <p:cNvSpPr/>
          <p:nvPr/>
        </p:nvSpPr>
        <p:spPr>
          <a:xfrm>
            <a:off x="346455" y="2173044"/>
            <a:ext cx="3330638"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2D690E6A-703A-9E09-52C4-92543D2D2AE9}"/>
              </a:ext>
            </a:extLst>
          </p:cNvPr>
          <p:cNvSpPr>
            <a:spLocks noGrp="1"/>
          </p:cNvSpPr>
          <p:nvPr>
            <p:ph type="title"/>
          </p:nvPr>
        </p:nvSpPr>
        <p:spPr>
          <a:xfrm>
            <a:off x="838200" y="365125"/>
            <a:ext cx="10515600" cy="1325563"/>
          </a:xfrm>
        </p:spPr>
        <p:txBody>
          <a:bodyPr/>
          <a:lstStyle/>
          <a:p>
            <a:r>
              <a:rPr lang="en-US" sz="3600" dirty="0">
                <a:latin typeface="IBM Plex Mono SemiBold"/>
              </a:rPr>
              <a:t>EDA SQL – Payload Mass</a:t>
            </a:r>
            <a:endParaRPr lang="en-US" dirty="0"/>
          </a:p>
        </p:txBody>
      </p:sp>
      <p:sp>
        <p:nvSpPr>
          <p:cNvPr id="14" name="TextBox 13">
            <a:extLst>
              <a:ext uri="{FF2B5EF4-FFF2-40B4-BE49-F238E27FC236}">
                <a16:creationId xmlns:a16="http://schemas.microsoft.com/office/drawing/2014/main" id="{4CA129CC-80C6-B30D-405C-FCCBD0FA349E}"/>
              </a:ext>
            </a:extLst>
          </p:cNvPr>
          <p:cNvSpPr txBox="1"/>
          <p:nvPr/>
        </p:nvSpPr>
        <p:spPr>
          <a:xfrm>
            <a:off x="824024" y="2418907"/>
            <a:ext cx="251637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E659B"/>
                </a:solidFill>
              </a:rPr>
              <a:t>Total Payload Mass - NASA</a:t>
            </a:r>
            <a:endParaRPr lang="en-US" dirty="0"/>
          </a:p>
        </p:txBody>
      </p:sp>
      <p:sp>
        <p:nvSpPr>
          <p:cNvPr id="18" name="TextBox 17">
            <a:extLst>
              <a:ext uri="{FF2B5EF4-FFF2-40B4-BE49-F238E27FC236}">
                <a16:creationId xmlns:a16="http://schemas.microsoft.com/office/drawing/2014/main" id="{44609051-2A64-2CC0-CF49-CFF83283905B}"/>
              </a:ext>
            </a:extLst>
          </p:cNvPr>
          <p:cNvSpPr txBox="1"/>
          <p:nvPr/>
        </p:nvSpPr>
        <p:spPr>
          <a:xfrm>
            <a:off x="8727558" y="2418907"/>
            <a:ext cx="309230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E659B"/>
                </a:solidFill>
              </a:rPr>
              <a:t>Average Payload Mass - SpaceX</a:t>
            </a:r>
            <a:endParaRPr lang="en-US" dirty="0"/>
          </a:p>
        </p:txBody>
      </p:sp>
      <p:pic>
        <p:nvPicPr>
          <p:cNvPr id="24" name="Picture 23" descr="A close up of a number&#10;&#10;Description automatically generated">
            <a:extLst>
              <a:ext uri="{FF2B5EF4-FFF2-40B4-BE49-F238E27FC236}">
                <a16:creationId xmlns:a16="http://schemas.microsoft.com/office/drawing/2014/main" id="{54544286-C0D8-BEB6-C5CF-77AABCFC40D5}"/>
              </a:ext>
            </a:extLst>
          </p:cNvPr>
          <p:cNvPicPr>
            <a:picLocks noChangeAspect="1"/>
          </p:cNvPicPr>
          <p:nvPr/>
        </p:nvPicPr>
        <p:blipFill>
          <a:blip r:embed="rId2"/>
          <a:stretch>
            <a:fillRect/>
          </a:stretch>
        </p:blipFill>
        <p:spPr>
          <a:xfrm>
            <a:off x="1344575" y="4892085"/>
            <a:ext cx="1333500" cy="476250"/>
          </a:xfrm>
          <a:prstGeom prst="rect">
            <a:avLst/>
          </a:prstGeom>
        </p:spPr>
      </p:pic>
      <p:pic>
        <p:nvPicPr>
          <p:cNvPr id="25" name="Picture 24">
            <a:extLst>
              <a:ext uri="{FF2B5EF4-FFF2-40B4-BE49-F238E27FC236}">
                <a16:creationId xmlns:a16="http://schemas.microsoft.com/office/drawing/2014/main" id="{7D35CC3F-A4AA-11BA-81CD-7614A42BC585}"/>
              </a:ext>
            </a:extLst>
          </p:cNvPr>
          <p:cNvPicPr>
            <a:picLocks noChangeAspect="1"/>
          </p:cNvPicPr>
          <p:nvPr/>
        </p:nvPicPr>
        <p:blipFill>
          <a:blip r:embed="rId3"/>
          <a:stretch>
            <a:fillRect/>
          </a:stretch>
        </p:blipFill>
        <p:spPr>
          <a:xfrm>
            <a:off x="667747" y="3721728"/>
            <a:ext cx="2828925" cy="371475"/>
          </a:xfrm>
          <a:prstGeom prst="rect">
            <a:avLst/>
          </a:prstGeom>
        </p:spPr>
      </p:pic>
      <p:pic>
        <p:nvPicPr>
          <p:cNvPr id="26" name="Picture 25" descr="A close up of a text&#10;&#10;Description automatically generated">
            <a:extLst>
              <a:ext uri="{FF2B5EF4-FFF2-40B4-BE49-F238E27FC236}">
                <a16:creationId xmlns:a16="http://schemas.microsoft.com/office/drawing/2014/main" id="{6BD855D8-C682-421D-8903-2131A594DD17}"/>
              </a:ext>
            </a:extLst>
          </p:cNvPr>
          <p:cNvPicPr>
            <a:picLocks noChangeAspect="1"/>
          </p:cNvPicPr>
          <p:nvPr/>
        </p:nvPicPr>
        <p:blipFill>
          <a:blip r:embed="rId4"/>
          <a:stretch>
            <a:fillRect/>
          </a:stretch>
        </p:blipFill>
        <p:spPr>
          <a:xfrm>
            <a:off x="8728111" y="3640766"/>
            <a:ext cx="2905125" cy="533400"/>
          </a:xfrm>
          <a:prstGeom prst="rect">
            <a:avLst/>
          </a:prstGeom>
        </p:spPr>
      </p:pic>
      <p:pic>
        <p:nvPicPr>
          <p:cNvPr id="27" name="Picture 26" descr="A close up of a text&#10;&#10;Description automatically generated">
            <a:extLst>
              <a:ext uri="{FF2B5EF4-FFF2-40B4-BE49-F238E27FC236}">
                <a16:creationId xmlns:a16="http://schemas.microsoft.com/office/drawing/2014/main" id="{6359C612-D022-468D-0A9E-E0FCBD5F2E43}"/>
              </a:ext>
            </a:extLst>
          </p:cNvPr>
          <p:cNvPicPr>
            <a:picLocks noChangeAspect="1"/>
          </p:cNvPicPr>
          <p:nvPr/>
        </p:nvPicPr>
        <p:blipFill>
          <a:blip r:embed="rId5"/>
          <a:stretch>
            <a:fillRect/>
          </a:stretch>
        </p:blipFill>
        <p:spPr>
          <a:xfrm>
            <a:off x="9526328" y="4891420"/>
            <a:ext cx="1485900" cy="495300"/>
          </a:xfrm>
          <a:prstGeom prst="rect">
            <a:avLst/>
          </a:prstGeom>
        </p:spPr>
      </p:pic>
      <p:sp>
        <p:nvSpPr>
          <p:cNvPr id="28" name="Rectangle: Rounded Corners 27">
            <a:extLst>
              <a:ext uri="{FF2B5EF4-FFF2-40B4-BE49-F238E27FC236}">
                <a16:creationId xmlns:a16="http://schemas.microsoft.com/office/drawing/2014/main" id="{A5C30AF1-DDD2-6CEA-5A72-B95503B6304E}"/>
              </a:ext>
            </a:extLst>
          </p:cNvPr>
          <p:cNvSpPr/>
          <p:nvPr/>
        </p:nvSpPr>
        <p:spPr>
          <a:xfrm>
            <a:off x="3819757" y="1561672"/>
            <a:ext cx="4526800" cy="5091941"/>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FC709E7D-D580-EC80-4FE5-3D94DD1FC8D0}"/>
              </a:ext>
            </a:extLst>
          </p:cNvPr>
          <p:cNvSpPr/>
          <p:nvPr/>
        </p:nvSpPr>
        <p:spPr>
          <a:xfrm>
            <a:off x="8489221" y="2199625"/>
            <a:ext cx="3330638"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F6FF2DE9-7853-E2A3-89B7-E59186E6AF00}"/>
              </a:ext>
            </a:extLst>
          </p:cNvPr>
          <p:cNvSpPr txBox="1"/>
          <p:nvPr/>
        </p:nvSpPr>
        <p:spPr>
          <a:xfrm>
            <a:off x="4368209" y="1816395"/>
            <a:ext cx="309230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E659B"/>
                </a:solidFill>
              </a:rPr>
              <a:t> Boosters with Max Payload Mass - SpaceX</a:t>
            </a:r>
            <a:endParaRPr lang="en-US" dirty="0"/>
          </a:p>
        </p:txBody>
      </p:sp>
      <p:pic>
        <p:nvPicPr>
          <p:cNvPr id="31" name="Picture 30" descr="A close up of words&#10;&#10;Description automatically generated">
            <a:extLst>
              <a:ext uri="{FF2B5EF4-FFF2-40B4-BE49-F238E27FC236}">
                <a16:creationId xmlns:a16="http://schemas.microsoft.com/office/drawing/2014/main" id="{EB32336B-A1C0-C967-1B7B-147D61527B24}"/>
              </a:ext>
            </a:extLst>
          </p:cNvPr>
          <p:cNvPicPr>
            <a:picLocks noChangeAspect="1"/>
          </p:cNvPicPr>
          <p:nvPr/>
        </p:nvPicPr>
        <p:blipFill>
          <a:blip r:embed="rId6"/>
          <a:stretch>
            <a:fillRect/>
          </a:stretch>
        </p:blipFill>
        <p:spPr>
          <a:xfrm>
            <a:off x="3976688" y="2501863"/>
            <a:ext cx="4238625" cy="542925"/>
          </a:xfrm>
          <a:prstGeom prst="rect">
            <a:avLst/>
          </a:prstGeom>
        </p:spPr>
      </p:pic>
      <p:pic>
        <p:nvPicPr>
          <p:cNvPr id="32" name="Picture 31" descr="A screenshot of a phone&#10;&#10;Description automatically generated">
            <a:extLst>
              <a:ext uri="{FF2B5EF4-FFF2-40B4-BE49-F238E27FC236}">
                <a16:creationId xmlns:a16="http://schemas.microsoft.com/office/drawing/2014/main" id="{7E7533EC-D100-7C80-57B6-F9FE045052A4}"/>
              </a:ext>
            </a:extLst>
          </p:cNvPr>
          <p:cNvPicPr>
            <a:picLocks noChangeAspect="1"/>
          </p:cNvPicPr>
          <p:nvPr/>
        </p:nvPicPr>
        <p:blipFill>
          <a:blip r:embed="rId7"/>
          <a:stretch>
            <a:fillRect/>
          </a:stretch>
        </p:blipFill>
        <p:spPr>
          <a:xfrm>
            <a:off x="5466574" y="3154658"/>
            <a:ext cx="1152525" cy="3419475"/>
          </a:xfrm>
          <a:prstGeom prst="rect">
            <a:avLst/>
          </a:prstGeom>
        </p:spPr>
      </p:pic>
    </p:spTree>
    <p:extLst>
      <p:ext uri="{BB962C8B-B14F-4D97-AF65-F5344CB8AC3E}">
        <p14:creationId xmlns:p14="http://schemas.microsoft.com/office/powerpoint/2010/main" val="3712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3DA67EB4-E30F-B0C3-2CD0-A34CD228A74F}"/>
              </a:ext>
            </a:extLst>
          </p:cNvPr>
          <p:cNvSpPr/>
          <p:nvPr/>
        </p:nvSpPr>
        <p:spPr>
          <a:xfrm>
            <a:off x="674292"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C845AB76-8E86-D2F2-7E6A-47C16FBE19A8}"/>
              </a:ext>
            </a:extLst>
          </p:cNvPr>
          <p:cNvSpPr>
            <a:spLocks noGrp="1"/>
          </p:cNvSpPr>
          <p:nvPr>
            <p:ph type="title"/>
          </p:nvPr>
        </p:nvSpPr>
        <p:spPr>
          <a:xfrm>
            <a:off x="838200" y="365125"/>
            <a:ext cx="10515600" cy="1325563"/>
          </a:xfrm>
        </p:spPr>
        <p:txBody>
          <a:bodyPr/>
          <a:lstStyle/>
          <a:p>
            <a:r>
              <a:rPr lang="en-US" sz="3600" dirty="0">
                <a:latin typeface="IBM Plex Mono SemiBold"/>
              </a:rPr>
              <a:t>EDA SQL – Landing Outcomes</a:t>
            </a:r>
            <a:endParaRPr lang="en-US" dirty="0"/>
          </a:p>
        </p:txBody>
      </p:sp>
      <p:sp>
        <p:nvSpPr>
          <p:cNvPr id="10" name="TextBox 9">
            <a:extLst>
              <a:ext uri="{FF2B5EF4-FFF2-40B4-BE49-F238E27FC236}">
                <a16:creationId xmlns:a16="http://schemas.microsoft.com/office/drawing/2014/main" id="{868BE8BF-752D-DD54-047A-884585E0636C}"/>
              </a:ext>
            </a:extLst>
          </p:cNvPr>
          <p:cNvSpPr txBox="1"/>
          <p:nvPr/>
        </p:nvSpPr>
        <p:spPr>
          <a:xfrm>
            <a:off x="6760536" y="2534093"/>
            <a:ext cx="438593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E659B"/>
                </a:solidFill>
              </a:rPr>
              <a:t>Boosters with Successful Drone Ship Landing and Payload Mass between 4000 and 6000 kg</a:t>
            </a:r>
          </a:p>
          <a:p>
            <a:pPr algn="ctr"/>
            <a:endParaRPr lang="en-US" dirty="0">
              <a:solidFill>
                <a:srgbClr val="0E659B"/>
              </a:solidFill>
            </a:endParaRPr>
          </a:p>
        </p:txBody>
      </p:sp>
      <p:sp>
        <p:nvSpPr>
          <p:cNvPr id="12" name="Rectangle: Rounded Corners 11">
            <a:extLst>
              <a:ext uri="{FF2B5EF4-FFF2-40B4-BE49-F238E27FC236}">
                <a16:creationId xmlns:a16="http://schemas.microsoft.com/office/drawing/2014/main" id="{B2DC00D4-9B9D-2856-EEF0-2B0B474F530F}"/>
              </a:ext>
            </a:extLst>
          </p:cNvPr>
          <p:cNvSpPr/>
          <p:nvPr/>
        </p:nvSpPr>
        <p:spPr>
          <a:xfrm>
            <a:off x="6274105"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descr="A close up of a date&#10;&#10;Description automatically generated">
            <a:extLst>
              <a:ext uri="{FF2B5EF4-FFF2-40B4-BE49-F238E27FC236}">
                <a16:creationId xmlns:a16="http://schemas.microsoft.com/office/drawing/2014/main" id="{E0985EE3-0C02-95F1-48D7-FD727000BC22}"/>
              </a:ext>
            </a:extLst>
          </p:cNvPr>
          <p:cNvPicPr>
            <a:picLocks noChangeAspect="1"/>
          </p:cNvPicPr>
          <p:nvPr/>
        </p:nvPicPr>
        <p:blipFill>
          <a:blip r:embed="rId2"/>
          <a:stretch>
            <a:fillRect/>
          </a:stretch>
        </p:blipFill>
        <p:spPr>
          <a:xfrm>
            <a:off x="2940345" y="4599689"/>
            <a:ext cx="800100" cy="476250"/>
          </a:xfrm>
          <a:prstGeom prst="rect">
            <a:avLst/>
          </a:prstGeom>
        </p:spPr>
      </p:pic>
      <p:sp>
        <p:nvSpPr>
          <p:cNvPr id="25" name="TextBox 24">
            <a:extLst>
              <a:ext uri="{FF2B5EF4-FFF2-40B4-BE49-F238E27FC236}">
                <a16:creationId xmlns:a16="http://schemas.microsoft.com/office/drawing/2014/main" id="{F92CB46E-B053-5855-11CA-40E6724A685C}"/>
              </a:ext>
            </a:extLst>
          </p:cNvPr>
          <p:cNvSpPr txBox="1"/>
          <p:nvPr/>
        </p:nvSpPr>
        <p:spPr>
          <a:xfrm>
            <a:off x="1143001" y="2534093"/>
            <a:ext cx="438593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E659B"/>
                </a:solidFill>
              </a:rPr>
              <a:t>First Successful Ground Pad Landing</a:t>
            </a:r>
            <a:r>
              <a:rPr lang="en-US" dirty="0"/>
              <a:t> </a:t>
            </a:r>
          </a:p>
          <a:p>
            <a:pPr algn="ctr"/>
            <a:endParaRPr lang="en-US" dirty="0">
              <a:solidFill>
                <a:srgbClr val="0E659B"/>
              </a:solidFill>
            </a:endParaRPr>
          </a:p>
          <a:p>
            <a:pPr algn="ctr"/>
            <a:endParaRPr lang="en-US" dirty="0">
              <a:solidFill>
                <a:srgbClr val="0E659B"/>
              </a:solidFill>
            </a:endParaRPr>
          </a:p>
        </p:txBody>
      </p:sp>
      <p:pic>
        <p:nvPicPr>
          <p:cNvPr id="26" name="Picture 25">
            <a:extLst>
              <a:ext uri="{FF2B5EF4-FFF2-40B4-BE49-F238E27FC236}">
                <a16:creationId xmlns:a16="http://schemas.microsoft.com/office/drawing/2014/main" id="{FB4CADE6-E4E7-61E7-5D6E-62FE92DB583E}"/>
              </a:ext>
            </a:extLst>
          </p:cNvPr>
          <p:cNvPicPr>
            <a:picLocks noChangeAspect="1"/>
          </p:cNvPicPr>
          <p:nvPr/>
        </p:nvPicPr>
        <p:blipFill>
          <a:blip r:embed="rId3"/>
          <a:stretch>
            <a:fillRect/>
          </a:stretch>
        </p:blipFill>
        <p:spPr>
          <a:xfrm>
            <a:off x="1559220" y="3779653"/>
            <a:ext cx="3562350" cy="361950"/>
          </a:xfrm>
          <a:prstGeom prst="rect">
            <a:avLst/>
          </a:prstGeom>
        </p:spPr>
      </p:pic>
      <p:pic>
        <p:nvPicPr>
          <p:cNvPr id="27" name="Picture 26" descr="A close up of words&#10;&#10;Description automatically generated">
            <a:extLst>
              <a:ext uri="{FF2B5EF4-FFF2-40B4-BE49-F238E27FC236}">
                <a16:creationId xmlns:a16="http://schemas.microsoft.com/office/drawing/2014/main" id="{4E275097-9524-3839-E056-AB7C5B15125E}"/>
              </a:ext>
            </a:extLst>
          </p:cNvPr>
          <p:cNvPicPr>
            <a:picLocks noChangeAspect="1"/>
          </p:cNvPicPr>
          <p:nvPr/>
        </p:nvPicPr>
        <p:blipFill>
          <a:blip r:embed="rId4"/>
          <a:stretch>
            <a:fillRect/>
          </a:stretch>
        </p:blipFill>
        <p:spPr>
          <a:xfrm>
            <a:off x="7201898" y="3526244"/>
            <a:ext cx="3476625" cy="514350"/>
          </a:xfrm>
          <a:prstGeom prst="rect">
            <a:avLst/>
          </a:prstGeom>
        </p:spPr>
      </p:pic>
      <p:pic>
        <p:nvPicPr>
          <p:cNvPr id="28" name="Picture 27" descr="A screenshot of a phone&#10;&#10;Description automatically generated">
            <a:extLst>
              <a:ext uri="{FF2B5EF4-FFF2-40B4-BE49-F238E27FC236}">
                <a16:creationId xmlns:a16="http://schemas.microsoft.com/office/drawing/2014/main" id="{BDEC6733-B302-AB5A-D6C6-22A4020753DC}"/>
              </a:ext>
            </a:extLst>
          </p:cNvPr>
          <p:cNvPicPr>
            <a:picLocks noChangeAspect="1"/>
          </p:cNvPicPr>
          <p:nvPr/>
        </p:nvPicPr>
        <p:blipFill>
          <a:blip r:embed="rId5"/>
          <a:stretch>
            <a:fillRect/>
          </a:stretch>
        </p:blipFill>
        <p:spPr>
          <a:xfrm>
            <a:off x="8329945" y="4233087"/>
            <a:ext cx="1238250" cy="1333500"/>
          </a:xfrm>
          <a:prstGeom prst="rect">
            <a:avLst/>
          </a:prstGeom>
        </p:spPr>
      </p:pic>
    </p:spTree>
    <p:extLst>
      <p:ext uri="{BB962C8B-B14F-4D97-AF65-F5344CB8AC3E}">
        <p14:creationId xmlns:p14="http://schemas.microsoft.com/office/powerpoint/2010/main" val="2713732147"/>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DA07C5-A406-4A0D-B3E6-3856C94AC7F3}">
  <ds:schemaRefs>
    <ds:schemaRef ds:uri="f80a141d-92ca-4d3d-9308-f7e7b1d44ce8"/>
    <ds:schemaRef ds:uri="155be751-a274-42e8-93fb-f39d3b9bccc8"/>
    <ds:schemaRef ds:uri="http://schemas.microsoft.com/office/2006/metadata/properties"/>
    <ds:schemaRef ds:uri="http://purl.org/dc/terms/"/>
    <ds:schemaRef ds:uri="http://www.w3.org/XML/1998/namespace"/>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http://purl.org/dc/elements/1.1/"/>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903</TotalTime>
  <Words>1615</Words>
  <Application>Microsoft Office PowerPoint</Application>
  <PresentationFormat>Widescreen</PresentationFormat>
  <Paragraphs>202</Paragraphs>
  <Slides>30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Helv</vt:lpstr>
      <vt:lpstr>IBM Plex Mono SemiBold</vt:lpstr>
      <vt:lpstr>IBM Plex Mono Text</vt:lpstr>
      <vt:lpstr>SLIDE_TEMPLATE_skill_network</vt:lpstr>
      <vt:lpstr>Rocket Data Science: An Exploration of SpaceX Falcon 9 Rockets</vt:lpstr>
      <vt:lpstr>OUTLINE</vt:lpstr>
      <vt:lpstr>EXECUTIVE SUMMARY</vt:lpstr>
      <vt:lpstr>INTRODUCTION</vt:lpstr>
      <vt:lpstr>METHODOLOGY</vt:lpstr>
      <vt:lpstr>RESULTS: EDA with SQL (Summary)</vt:lpstr>
      <vt:lpstr>EDA SQL – Launch Sites</vt:lpstr>
      <vt:lpstr>EDA SQL – Payload Mass</vt:lpstr>
      <vt:lpstr>EDA SQL – Landing Outcomes</vt:lpstr>
      <vt:lpstr>EDA SQL – Landing Outcomes</vt:lpstr>
      <vt:lpstr>EDA SQL – Mission Outcomes</vt:lpstr>
      <vt:lpstr>RESULTS: EDA with Visualization (Summary)</vt:lpstr>
      <vt:lpstr>EDA Visual - Payload vs Flight Number </vt:lpstr>
      <vt:lpstr>EDA Visual - Launch Site vs Flight Number</vt:lpstr>
      <vt:lpstr>EDA Visual - Launch Site vs Payload</vt:lpstr>
      <vt:lpstr>EDA Visual - Success vs Orbit Type</vt:lpstr>
      <vt:lpstr>EDA Visual - Orbit vs Flight Number</vt:lpstr>
      <vt:lpstr>EDA Visual - Orbit vs Payload</vt:lpstr>
      <vt:lpstr>EDA Visual - Success over the years</vt:lpstr>
      <vt:lpstr>RESULTS: Interactive Dashboard</vt:lpstr>
      <vt:lpstr>Folium – Launch Sites</vt:lpstr>
      <vt:lpstr>Folium – Launch Sites Outcomes</vt:lpstr>
      <vt:lpstr>Folium – Launch Sites Proximities</vt:lpstr>
      <vt:lpstr>Plotly – Launch Sites Success</vt:lpstr>
      <vt:lpstr>Plotly – Launch Sites Success</vt:lpstr>
      <vt:lpstr>RESULTS: Predictive Analysis (Summary)</vt:lpstr>
      <vt:lpstr>Predictive Analysis – Accuracy Score</vt:lpstr>
      <vt:lpstr>Predictive Analysis – Confusion Matrix</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Gautam Nimase</cp:lastModifiedBy>
  <cp:revision>1188</cp:revision>
  <dcterms:created xsi:type="dcterms:W3CDTF">2020-10-28T18:29:43Z</dcterms:created>
  <dcterms:modified xsi:type="dcterms:W3CDTF">2025-02-28T20:14:49Z</dcterms:modified>
</cp:coreProperties>
</file>