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CA4DEA-9F7C-4114-BAB8-09F7433CE712}">
  <a:tblStyle styleId="{BDCA4DEA-9F7C-4114-BAB8-09F7433CE71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28c323c32f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328c323c32f_2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28c323c32f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328c323c32f_2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28c323c32f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328c323c32f_2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28c323c32f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328c323c32f_2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28c323c32f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328c323c32f_1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28c323c32f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328c323c32f_1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28c323c32f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328c323c32f_1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4e288a61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2a4e288a61a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4e288a61a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2a4e288a61a_1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28c323c3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328c323c32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28c323c32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328c323c32f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28c323c32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328c323c32f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28c323c3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328c323c32f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28c323c32f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328c323c32f_2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28c323c32f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328c323c32f_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9FC"/>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a:blip r:embed="rId3">
            <a:alphaModFix/>
          </a:blip>
          <a:stretch>
            <a:fillRect/>
          </a:stretch>
        </p:blipFill>
        <p:spPr>
          <a:xfrm>
            <a:off x="11037550" y="0"/>
            <a:ext cx="7250450" cy="10287000"/>
          </a:xfrm>
          <a:prstGeom prst="rect">
            <a:avLst/>
          </a:prstGeom>
          <a:noFill/>
          <a:ln>
            <a:noFill/>
          </a:ln>
        </p:spPr>
      </p:pic>
      <p:cxnSp>
        <p:nvCxnSpPr>
          <p:cNvPr id="85" name="Google Shape;85;p13"/>
          <p:cNvCxnSpPr/>
          <p:nvPr/>
        </p:nvCxnSpPr>
        <p:spPr>
          <a:xfrm>
            <a:off x="491323" y="5162755"/>
            <a:ext cx="10266300" cy="900"/>
          </a:xfrm>
          <a:prstGeom prst="straightConnector1">
            <a:avLst/>
          </a:prstGeom>
          <a:noFill/>
          <a:ln cap="flat" cmpd="sng" w="9525">
            <a:solidFill>
              <a:srgbClr val="2B2C30"/>
            </a:solidFill>
            <a:prstDash val="solid"/>
            <a:round/>
            <a:headEnd len="sm" w="sm" type="none"/>
            <a:tailEnd len="sm" w="sm" type="none"/>
          </a:ln>
        </p:spPr>
      </p:cxnSp>
      <p:sp>
        <p:nvSpPr>
          <p:cNvPr id="86" name="Google Shape;86;p13"/>
          <p:cNvSpPr txBox="1"/>
          <p:nvPr/>
        </p:nvSpPr>
        <p:spPr>
          <a:xfrm>
            <a:off x="58875" y="912425"/>
            <a:ext cx="10698600" cy="3167100"/>
          </a:xfrm>
          <a:prstGeom prst="rect">
            <a:avLst/>
          </a:prstGeom>
          <a:noFill/>
          <a:ln>
            <a:noFill/>
          </a:ln>
        </p:spPr>
        <p:txBody>
          <a:bodyPr anchorCtr="0" anchor="ctr" bIns="0" lIns="0" spcFirstLastPara="1" rIns="0" wrap="square" tIns="0">
            <a:noAutofit/>
          </a:bodyPr>
          <a:lstStyle/>
          <a:p>
            <a:pPr indent="0" lvl="0" marL="0" marR="0" rtl="0" algn="ctr">
              <a:lnSpc>
                <a:spcPct val="114001"/>
              </a:lnSpc>
              <a:spcBef>
                <a:spcPts val="0"/>
              </a:spcBef>
              <a:spcAft>
                <a:spcPts val="0"/>
              </a:spcAft>
              <a:buNone/>
            </a:pPr>
            <a:r>
              <a:rPr b="1" i="0" lang="en-US" sz="5300" u="none" cap="none" strike="noStrike">
                <a:solidFill>
                  <a:srgbClr val="714029"/>
                </a:solidFill>
                <a:latin typeface="Times New Roman"/>
                <a:ea typeface="Times New Roman"/>
                <a:cs typeface="Times New Roman"/>
                <a:sym typeface="Times New Roman"/>
              </a:rPr>
              <a:t>Credit Card Fraud Detection </a:t>
            </a:r>
            <a:endParaRPr b="1" i="0" sz="5300" u="none" cap="none" strike="noStrike">
              <a:solidFill>
                <a:srgbClr val="714029"/>
              </a:solidFill>
              <a:latin typeface="Times New Roman"/>
              <a:ea typeface="Times New Roman"/>
              <a:cs typeface="Times New Roman"/>
              <a:sym typeface="Times New Roman"/>
            </a:endParaRPr>
          </a:p>
          <a:p>
            <a:pPr indent="0" lvl="0" marL="0" marR="0" rtl="0" algn="ctr">
              <a:lnSpc>
                <a:spcPct val="114001"/>
              </a:lnSpc>
              <a:spcBef>
                <a:spcPts val="0"/>
              </a:spcBef>
              <a:spcAft>
                <a:spcPts val="0"/>
              </a:spcAft>
              <a:buNone/>
            </a:pPr>
            <a:r>
              <a:rPr b="1" i="0" lang="en-US" sz="5300" u="none" cap="none" strike="noStrike">
                <a:solidFill>
                  <a:srgbClr val="714029"/>
                </a:solidFill>
                <a:latin typeface="Times New Roman"/>
                <a:ea typeface="Times New Roman"/>
                <a:cs typeface="Times New Roman"/>
                <a:sym typeface="Times New Roman"/>
              </a:rPr>
              <a:t>System</a:t>
            </a:r>
            <a:endParaRPr sz="2400">
              <a:solidFill>
                <a:srgbClr val="714029"/>
              </a:solidFill>
              <a:latin typeface="Times New Roman"/>
              <a:ea typeface="Times New Roman"/>
              <a:cs typeface="Times New Roman"/>
              <a:sym typeface="Times New Roman"/>
            </a:endParaRPr>
          </a:p>
        </p:txBody>
      </p:sp>
      <p:sp>
        <p:nvSpPr>
          <p:cNvPr id="87" name="Google Shape;87;p13"/>
          <p:cNvSpPr txBox="1"/>
          <p:nvPr/>
        </p:nvSpPr>
        <p:spPr>
          <a:xfrm>
            <a:off x="640798" y="6246866"/>
            <a:ext cx="7862400" cy="2962200"/>
          </a:xfrm>
          <a:prstGeom prst="rect">
            <a:avLst/>
          </a:prstGeom>
          <a:noFill/>
          <a:ln>
            <a:noFill/>
          </a:ln>
        </p:spPr>
        <p:txBody>
          <a:bodyPr anchorCtr="0" anchor="t" bIns="0" lIns="0" spcFirstLastPara="1" rIns="0" wrap="square" tIns="0">
            <a:spAutoFit/>
          </a:bodyPr>
          <a:lstStyle/>
          <a:p>
            <a:pPr indent="0" lvl="0" marL="0" marR="0" rtl="0" algn="l">
              <a:lnSpc>
                <a:spcPct val="150015"/>
              </a:lnSpc>
              <a:spcBef>
                <a:spcPts val="0"/>
              </a:spcBef>
              <a:spcAft>
                <a:spcPts val="0"/>
              </a:spcAft>
              <a:buNone/>
            </a:pPr>
            <a:r>
              <a:rPr b="1" lang="en-US" sz="3299">
                <a:solidFill>
                  <a:srgbClr val="545454"/>
                </a:solidFill>
                <a:latin typeface="Times New Roman"/>
                <a:ea typeface="Times New Roman"/>
                <a:cs typeface="Times New Roman"/>
                <a:sym typeface="Times New Roman"/>
              </a:rPr>
              <a:t>By:</a:t>
            </a:r>
            <a:endParaRPr>
              <a:latin typeface="Times New Roman"/>
              <a:ea typeface="Times New Roman"/>
              <a:cs typeface="Times New Roman"/>
              <a:sym typeface="Times New Roman"/>
            </a:endParaRPr>
          </a:p>
          <a:p>
            <a:pPr indent="0" lvl="0" marL="457200" marR="0" rtl="0" algn="l">
              <a:lnSpc>
                <a:spcPct val="150011"/>
              </a:lnSpc>
              <a:spcBef>
                <a:spcPts val="0"/>
              </a:spcBef>
              <a:spcAft>
                <a:spcPts val="0"/>
              </a:spcAft>
              <a:buNone/>
            </a:pPr>
            <a:r>
              <a:rPr b="1" i="0" lang="en-US" sz="2599" u="none" cap="none" strike="noStrike">
                <a:solidFill>
                  <a:srgbClr val="545454"/>
                </a:solidFill>
                <a:latin typeface="Times New Roman"/>
                <a:ea typeface="Times New Roman"/>
                <a:cs typeface="Times New Roman"/>
                <a:sym typeface="Times New Roman"/>
              </a:rPr>
              <a:t>Prarthana G                      Sri Lalitha B</a:t>
            </a:r>
            <a:endParaRPr b="1" i="0" sz="2599" u="none" cap="none" strike="noStrike">
              <a:solidFill>
                <a:srgbClr val="545454"/>
              </a:solidFill>
              <a:latin typeface="Times New Roman"/>
              <a:ea typeface="Times New Roman"/>
              <a:cs typeface="Times New Roman"/>
              <a:sym typeface="Times New Roman"/>
            </a:endParaRPr>
          </a:p>
          <a:p>
            <a:pPr indent="0" lvl="0" marL="457200" marR="0" rtl="0" algn="l">
              <a:lnSpc>
                <a:spcPct val="150011"/>
              </a:lnSpc>
              <a:spcBef>
                <a:spcPts val="0"/>
              </a:spcBef>
              <a:spcAft>
                <a:spcPts val="0"/>
              </a:spcAft>
              <a:buNone/>
            </a:pPr>
            <a:r>
              <a:rPr b="1" lang="en-US" sz="2599">
                <a:solidFill>
                  <a:srgbClr val="545454"/>
                </a:solidFill>
                <a:latin typeface="Times New Roman"/>
                <a:ea typeface="Times New Roman"/>
                <a:cs typeface="Times New Roman"/>
                <a:sym typeface="Times New Roman"/>
              </a:rPr>
              <a:t>Prem Raj P                        Ashvini Kumar</a:t>
            </a:r>
            <a:endParaRPr b="1" sz="2599">
              <a:solidFill>
                <a:srgbClr val="545454"/>
              </a:solidFill>
              <a:latin typeface="Times New Roman"/>
              <a:ea typeface="Times New Roman"/>
              <a:cs typeface="Times New Roman"/>
              <a:sym typeface="Times New Roman"/>
            </a:endParaRPr>
          </a:p>
          <a:p>
            <a:pPr indent="0" lvl="0" marL="457200" marR="0" rtl="0" algn="l">
              <a:lnSpc>
                <a:spcPct val="150011"/>
              </a:lnSpc>
              <a:spcBef>
                <a:spcPts val="0"/>
              </a:spcBef>
              <a:spcAft>
                <a:spcPts val="0"/>
              </a:spcAft>
              <a:buNone/>
            </a:pPr>
            <a:r>
              <a:rPr b="1" lang="en-US" sz="2599">
                <a:solidFill>
                  <a:srgbClr val="545454"/>
                </a:solidFill>
                <a:latin typeface="Times New Roman"/>
                <a:ea typeface="Times New Roman"/>
                <a:cs typeface="Times New Roman"/>
                <a:sym typeface="Times New Roman"/>
              </a:rPr>
              <a:t>Shailesh KR                      Mansi Ranjan Gupta</a:t>
            </a:r>
            <a:endParaRPr b="1" sz="2599">
              <a:solidFill>
                <a:srgbClr val="545454"/>
              </a:solidFill>
              <a:latin typeface="Times New Roman"/>
              <a:ea typeface="Times New Roman"/>
              <a:cs typeface="Times New Roman"/>
              <a:sym typeface="Times New Roman"/>
            </a:endParaRPr>
          </a:p>
          <a:p>
            <a:pPr indent="0" lvl="0" marL="457200" marR="0" rtl="0" algn="l">
              <a:lnSpc>
                <a:spcPct val="150011"/>
              </a:lnSpc>
              <a:spcBef>
                <a:spcPts val="0"/>
              </a:spcBef>
              <a:spcAft>
                <a:spcPts val="0"/>
              </a:spcAft>
              <a:buNone/>
            </a:pPr>
            <a:r>
              <a:rPr b="1" lang="en-US" sz="2599">
                <a:solidFill>
                  <a:srgbClr val="545454"/>
                </a:solidFill>
                <a:latin typeface="Times New Roman"/>
                <a:ea typeface="Times New Roman"/>
                <a:cs typeface="Times New Roman"/>
                <a:sym typeface="Times New Roman"/>
              </a:rPr>
              <a:t>Oleti Chandini</a:t>
            </a:r>
            <a:endParaRPr b="1" sz="2599">
              <a:solidFill>
                <a:srgbClr val="545454"/>
              </a:solidFill>
              <a:latin typeface="Times New Roman"/>
              <a:ea typeface="Times New Roman"/>
              <a:cs typeface="Times New Roman"/>
              <a:sym typeface="Times New Roman"/>
            </a:endParaRPr>
          </a:p>
        </p:txBody>
      </p:sp>
      <p:sp>
        <p:nvSpPr>
          <p:cNvPr id="88" name="Google Shape;88;p13"/>
          <p:cNvSpPr txBox="1"/>
          <p:nvPr/>
        </p:nvSpPr>
        <p:spPr>
          <a:xfrm>
            <a:off x="1221475" y="4091250"/>
            <a:ext cx="8121000" cy="500400"/>
          </a:xfrm>
          <a:prstGeom prst="rect">
            <a:avLst/>
          </a:prstGeom>
          <a:noFill/>
          <a:ln>
            <a:noFill/>
          </a:ln>
        </p:spPr>
        <p:txBody>
          <a:bodyPr anchorCtr="0" anchor="t" bIns="91425" lIns="91425" spcFirstLastPara="1" rIns="91425" wrap="square" tIns="91425">
            <a:noAutofit/>
          </a:bodyPr>
          <a:lstStyle/>
          <a:p>
            <a:pPr indent="0" lvl="0" marL="0" rtl="0" algn="ctr">
              <a:lnSpc>
                <a:spcPct val="114001"/>
              </a:lnSpc>
              <a:spcBef>
                <a:spcPts val="0"/>
              </a:spcBef>
              <a:spcAft>
                <a:spcPts val="0"/>
              </a:spcAft>
              <a:buNone/>
            </a:pPr>
            <a:r>
              <a:rPr lang="en-US" sz="2000">
                <a:solidFill>
                  <a:srgbClr val="434343"/>
                </a:solidFill>
                <a:latin typeface="Times New Roman"/>
                <a:ea typeface="Times New Roman"/>
                <a:cs typeface="Times New Roman"/>
                <a:sym typeface="Times New Roman"/>
              </a:rPr>
              <a:t>Infosys Springboard Internship 5.0 - AI</a:t>
            </a:r>
            <a:endParaRPr sz="3200">
              <a:solidFill>
                <a:srgbClr val="434343"/>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9FC"/>
        </a:solidFill>
      </p:bgPr>
    </p:bg>
    <p:spTree>
      <p:nvGrpSpPr>
        <p:cNvPr id="158" name="Shape 158"/>
        <p:cNvGrpSpPr/>
        <p:nvPr/>
      </p:nvGrpSpPr>
      <p:grpSpPr>
        <a:xfrm>
          <a:off x="0" y="0"/>
          <a:ext cx="0" cy="0"/>
          <a:chOff x="0" y="0"/>
          <a:chExt cx="0" cy="0"/>
        </a:xfrm>
      </p:grpSpPr>
      <p:sp>
        <p:nvSpPr>
          <p:cNvPr id="159" name="Google Shape;159;p22"/>
          <p:cNvSpPr txBox="1"/>
          <p:nvPr>
            <p:ph idx="4294967295" type="title"/>
          </p:nvPr>
        </p:nvSpPr>
        <p:spPr>
          <a:xfrm>
            <a:off x="457200" y="274650"/>
            <a:ext cx="17830800" cy="1143000"/>
          </a:xfrm>
          <a:prstGeom prst="rect">
            <a:avLst/>
          </a:prstGeom>
        </p:spPr>
        <p:txBody>
          <a:bodyPr anchorCtr="0" anchor="ctr" bIns="45700" lIns="91425" spcFirstLastPara="1" rIns="91425" wrap="square" tIns="45700">
            <a:normAutofit/>
          </a:bodyPr>
          <a:lstStyle/>
          <a:p>
            <a:pPr indent="0" lvl="0" marL="457200" rtl="0" algn="l">
              <a:spcBef>
                <a:spcPts val="0"/>
              </a:spcBef>
              <a:spcAft>
                <a:spcPts val="0"/>
              </a:spcAft>
              <a:buNone/>
            </a:pPr>
            <a:r>
              <a:rPr b="1" lang="en-US">
                <a:solidFill>
                  <a:srgbClr val="714029"/>
                </a:solidFill>
                <a:latin typeface="Times New Roman"/>
                <a:ea typeface="Times New Roman"/>
                <a:cs typeface="Times New Roman"/>
                <a:sym typeface="Times New Roman"/>
              </a:rPr>
              <a:t>4</a:t>
            </a:r>
            <a:r>
              <a:rPr b="1" lang="en-US">
                <a:solidFill>
                  <a:srgbClr val="714029"/>
                </a:solidFill>
                <a:latin typeface="Times New Roman"/>
                <a:ea typeface="Times New Roman"/>
                <a:cs typeface="Times New Roman"/>
                <a:sym typeface="Times New Roman"/>
              </a:rPr>
              <a:t>. XGBOOST</a:t>
            </a:r>
            <a:endParaRPr b="1">
              <a:solidFill>
                <a:srgbClr val="714029"/>
              </a:solidFill>
              <a:latin typeface="Times New Roman"/>
              <a:ea typeface="Times New Roman"/>
              <a:cs typeface="Times New Roman"/>
              <a:sym typeface="Times New Roman"/>
            </a:endParaRPr>
          </a:p>
        </p:txBody>
      </p:sp>
      <p:sp>
        <p:nvSpPr>
          <p:cNvPr id="160" name="Google Shape;160;p22"/>
          <p:cNvSpPr txBox="1"/>
          <p:nvPr>
            <p:ph idx="4294967295" type="body"/>
          </p:nvPr>
        </p:nvSpPr>
        <p:spPr>
          <a:xfrm>
            <a:off x="457200" y="1600200"/>
            <a:ext cx="17202900" cy="1828800"/>
          </a:xfrm>
          <a:prstGeom prst="rect">
            <a:avLst/>
          </a:prstGeom>
        </p:spPr>
        <p:txBody>
          <a:bodyPr anchorCtr="0" anchor="ctr" bIns="45700" lIns="91425" spcFirstLastPara="1" rIns="91425" wrap="square" tIns="45700">
            <a:normAutofit/>
          </a:bodyPr>
          <a:lstStyle/>
          <a:p>
            <a:pPr indent="0" lvl="0" marL="0" rtl="0" algn="just">
              <a:lnSpc>
                <a:spcPct val="187029"/>
              </a:lnSpc>
              <a:spcBef>
                <a:spcPts val="0"/>
              </a:spcBef>
              <a:spcAft>
                <a:spcPts val="0"/>
              </a:spcAft>
              <a:buNone/>
            </a:pPr>
            <a:r>
              <a:rPr b="1" lang="en-US" sz="2500">
                <a:solidFill>
                  <a:srgbClr val="434343"/>
                </a:solidFill>
                <a:latin typeface="Times New Roman"/>
                <a:ea typeface="Times New Roman"/>
                <a:cs typeface="Times New Roman"/>
                <a:sym typeface="Times New Roman"/>
              </a:rPr>
              <a:t>XGBoost</a:t>
            </a:r>
            <a:r>
              <a:rPr lang="en-US" sz="2500">
                <a:solidFill>
                  <a:srgbClr val="434343"/>
                </a:solidFill>
                <a:latin typeface="Times New Roman"/>
                <a:ea typeface="Times New Roman"/>
                <a:cs typeface="Times New Roman"/>
                <a:sym typeface="Times New Roman"/>
              </a:rPr>
              <a:t>: An efficient gradient boosting algorithm designed for speed and performance, leveraging advanced regularization techniques</a:t>
            </a:r>
            <a:endParaRPr sz="2500">
              <a:solidFill>
                <a:srgbClr val="434343"/>
              </a:solidFill>
              <a:latin typeface="Times New Roman"/>
              <a:ea typeface="Times New Roman"/>
              <a:cs typeface="Times New Roman"/>
              <a:sym typeface="Times New Roman"/>
            </a:endParaRPr>
          </a:p>
        </p:txBody>
      </p:sp>
      <p:cxnSp>
        <p:nvCxnSpPr>
          <p:cNvPr id="161" name="Google Shape;161;p22"/>
          <p:cNvCxnSpPr/>
          <p:nvPr/>
        </p:nvCxnSpPr>
        <p:spPr>
          <a:xfrm flipH="1" rot="10800000">
            <a:off x="559225" y="1324525"/>
            <a:ext cx="17100900" cy="14700"/>
          </a:xfrm>
          <a:prstGeom prst="straightConnector1">
            <a:avLst/>
          </a:prstGeom>
          <a:noFill/>
          <a:ln cap="flat" cmpd="sng" w="9525">
            <a:solidFill>
              <a:schemeClr val="dk2"/>
            </a:solidFill>
            <a:prstDash val="solid"/>
            <a:round/>
            <a:headEnd len="med" w="med" type="none"/>
            <a:tailEnd len="med" w="med" type="none"/>
          </a:ln>
        </p:spPr>
      </p:cxnSp>
      <p:pic>
        <p:nvPicPr>
          <p:cNvPr id="162" name="Google Shape;162;p22"/>
          <p:cNvPicPr preferRelativeResize="0"/>
          <p:nvPr/>
        </p:nvPicPr>
        <p:blipFill>
          <a:blip r:embed="rId3">
            <a:alphaModFix/>
          </a:blip>
          <a:stretch>
            <a:fillRect/>
          </a:stretch>
        </p:blipFill>
        <p:spPr>
          <a:xfrm>
            <a:off x="457200" y="4695738"/>
            <a:ext cx="8044400" cy="3764250"/>
          </a:xfrm>
          <a:prstGeom prst="rect">
            <a:avLst/>
          </a:prstGeom>
          <a:noFill/>
          <a:ln>
            <a:noFill/>
          </a:ln>
        </p:spPr>
      </p:pic>
      <p:pic>
        <p:nvPicPr>
          <p:cNvPr id="163" name="Google Shape;163;p22"/>
          <p:cNvPicPr preferRelativeResize="0"/>
          <p:nvPr/>
        </p:nvPicPr>
        <p:blipFill>
          <a:blip r:embed="rId4">
            <a:alphaModFix/>
          </a:blip>
          <a:stretch>
            <a:fillRect/>
          </a:stretch>
        </p:blipFill>
        <p:spPr>
          <a:xfrm>
            <a:off x="10246650" y="3987075"/>
            <a:ext cx="6705600" cy="5181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9FC"/>
        </a:solidFill>
      </p:bgPr>
    </p:bg>
    <p:spTree>
      <p:nvGrpSpPr>
        <p:cNvPr id="167" name="Shape 167"/>
        <p:cNvGrpSpPr/>
        <p:nvPr/>
      </p:nvGrpSpPr>
      <p:grpSpPr>
        <a:xfrm>
          <a:off x="0" y="0"/>
          <a:ext cx="0" cy="0"/>
          <a:chOff x="0" y="0"/>
          <a:chExt cx="0" cy="0"/>
        </a:xfrm>
      </p:grpSpPr>
      <p:sp>
        <p:nvSpPr>
          <p:cNvPr id="168" name="Google Shape;168;p23"/>
          <p:cNvSpPr txBox="1"/>
          <p:nvPr>
            <p:ph idx="4294967295" type="title"/>
          </p:nvPr>
        </p:nvSpPr>
        <p:spPr>
          <a:xfrm>
            <a:off x="457200" y="274650"/>
            <a:ext cx="17830800" cy="1143000"/>
          </a:xfrm>
          <a:prstGeom prst="rect">
            <a:avLst/>
          </a:prstGeom>
        </p:spPr>
        <p:txBody>
          <a:bodyPr anchorCtr="0" anchor="ctr" bIns="45700" lIns="91425" spcFirstLastPara="1" rIns="91425" wrap="square" tIns="45700">
            <a:normAutofit/>
          </a:bodyPr>
          <a:lstStyle/>
          <a:p>
            <a:pPr indent="457200" lvl="0" marL="0" rtl="0" algn="l">
              <a:spcBef>
                <a:spcPts val="0"/>
              </a:spcBef>
              <a:spcAft>
                <a:spcPts val="0"/>
              </a:spcAft>
              <a:buNone/>
            </a:pPr>
            <a:r>
              <a:rPr b="1" lang="en-US">
                <a:solidFill>
                  <a:srgbClr val="714029"/>
                </a:solidFill>
                <a:latin typeface="Times New Roman"/>
                <a:ea typeface="Times New Roman"/>
                <a:cs typeface="Times New Roman"/>
                <a:sym typeface="Times New Roman"/>
              </a:rPr>
              <a:t>5. </a:t>
            </a:r>
            <a:r>
              <a:rPr b="1" lang="en-US">
                <a:solidFill>
                  <a:srgbClr val="714029"/>
                </a:solidFill>
                <a:latin typeface="Times New Roman"/>
                <a:ea typeface="Times New Roman"/>
                <a:cs typeface="Times New Roman"/>
                <a:sym typeface="Times New Roman"/>
              </a:rPr>
              <a:t>LIGHTGBM</a:t>
            </a:r>
            <a:endParaRPr b="1">
              <a:solidFill>
                <a:srgbClr val="714029"/>
              </a:solidFill>
              <a:latin typeface="Times New Roman"/>
              <a:ea typeface="Times New Roman"/>
              <a:cs typeface="Times New Roman"/>
              <a:sym typeface="Times New Roman"/>
            </a:endParaRPr>
          </a:p>
        </p:txBody>
      </p:sp>
      <p:sp>
        <p:nvSpPr>
          <p:cNvPr id="169" name="Google Shape;169;p23"/>
          <p:cNvSpPr txBox="1"/>
          <p:nvPr>
            <p:ph idx="4294967295" type="body"/>
          </p:nvPr>
        </p:nvSpPr>
        <p:spPr>
          <a:xfrm>
            <a:off x="457200" y="1600200"/>
            <a:ext cx="17202900" cy="1828800"/>
          </a:xfrm>
          <a:prstGeom prst="rect">
            <a:avLst/>
          </a:prstGeom>
        </p:spPr>
        <p:txBody>
          <a:bodyPr anchorCtr="0" anchor="ctr" bIns="45700" lIns="91425" spcFirstLastPara="1" rIns="91425" wrap="square" tIns="45700">
            <a:normAutofit/>
          </a:bodyPr>
          <a:lstStyle/>
          <a:p>
            <a:pPr indent="0" lvl="0" marL="0" rtl="0" algn="just">
              <a:lnSpc>
                <a:spcPct val="187029"/>
              </a:lnSpc>
              <a:spcBef>
                <a:spcPts val="0"/>
              </a:spcBef>
              <a:spcAft>
                <a:spcPts val="0"/>
              </a:spcAft>
              <a:buNone/>
            </a:pPr>
            <a:r>
              <a:rPr b="1" lang="en-US" sz="2500">
                <a:solidFill>
                  <a:srgbClr val="434343"/>
                </a:solidFill>
                <a:latin typeface="Times New Roman"/>
                <a:ea typeface="Times New Roman"/>
                <a:cs typeface="Times New Roman"/>
                <a:sym typeface="Times New Roman"/>
              </a:rPr>
              <a:t>LightGBM</a:t>
            </a:r>
            <a:r>
              <a:rPr lang="en-US" sz="2500">
                <a:solidFill>
                  <a:srgbClr val="434343"/>
                </a:solidFill>
                <a:latin typeface="Times New Roman"/>
                <a:ea typeface="Times New Roman"/>
                <a:cs typeface="Times New Roman"/>
                <a:sym typeface="Times New Roman"/>
              </a:rPr>
              <a:t>: A gradient boosting framework that uses decision tree algorithms and is optimized for speed and memory efficiency.</a:t>
            </a:r>
            <a:endParaRPr sz="2500">
              <a:solidFill>
                <a:srgbClr val="434343"/>
              </a:solidFill>
              <a:latin typeface="Times New Roman"/>
              <a:ea typeface="Times New Roman"/>
              <a:cs typeface="Times New Roman"/>
              <a:sym typeface="Times New Roman"/>
            </a:endParaRPr>
          </a:p>
        </p:txBody>
      </p:sp>
      <p:cxnSp>
        <p:nvCxnSpPr>
          <p:cNvPr id="170" name="Google Shape;170;p23"/>
          <p:cNvCxnSpPr/>
          <p:nvPr/>
        </p:nvCxnSpPr>
        <p:spPr>
          <a:xfrm flipH="1" rot="10800000">
            <a:off x="559225" y="1324525"/>
            <a:ext cx="17100900" cy="14700"/>
          </a:xfrm>
          <a:prstGeom prst="straightConnector1">
            <a:avLst/>
          </a:prstGeom>
          <a:noFill/>
          <a:ln cap="flat" cmpd="sng" w="9525">
            <a:solidFill>
              <a:schemeClr val="dk2"/>
            </a:solidFill>
            <a:prstDash val="solid"/>
            <a:round/>
            <a:headEnd len="med" w="med" type="none"/>
            <a:tailEnd len="med" w="med" type="none"/>
          </a:ln>
        </p:spPr>
      </p:cxnSp>
      <p:pic>
        <p:nvPicPr>
          <p:cNvPr id="171" name="Google Shape;171;p23"/>
          <p:cNvPicPr preferRelativeResize="0"/>
          <p:nvPr/>
        </p:nvPicPr>
        <p:blipFill>
          <a:blip r:embed="rId3">
            <a:alphaModFix/>
          </a:blip>
          <a:stretch>
            <a:fillRect/>
          </a:stretch>
        </p:blipFill>
        <p:spPr>
          <a:xfrm>
            <a:off x="457200" y="4857122"/>
            <a:ext cx="8044400" cy="3764250"/>
          </a:xfrm>
          <a:prstGeom prst="rect">
            <a:avLst/>
          </a:prstGeom>
          <a:noFill/>
          <a:ln>
            <a:noFill/>
          </a:ln>
        </p:spPr>
      </p:pic>
      <p:pic>
        <p:nvPicPr>
          <p:cNvPr id="172" name="Google Shape;172;p23"/>
          <p:cNvPicPr preferRelativeResize="0"/>
          <p:nvPr/>
        </p:nvPicPr>
        <p:blipFill>
          <a:blip r:embed="rId4">
            <a:alphaModFix/>
          </a:blip>
          <a:stretch>
            <a:fillRect/>
          </a:stretch>
        </p:blipFill>
        <p:spPr>
          <a:xfrm>
            <a:off x="9885238" y="4105588"/>
            <a:ext cx="6905625" cy="5267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9FC"/>
        </a:solidFill>
      </p:bgPr>
    </p:bg>
    <p:spTree>
      <p:nvGrpSpPr>
        <p:cNvPr id="176" name="Shape 176"/>
        <p:cNvGrpSpPr/>
        <p:nvPr/>
      </p:nvGrpSpPr>
      <p:grpSpPr>
        <a:xfrm>
          <a:off x="0" y="0"/>
          <a:ext cx="0" cy="0"/>
          <a:chOff x="0" y="0"/>
          <a:chExt cx="0" cy="0"/>
        </a:xfrm>
      </p:grpSpPr>
      <p:sp>
        <p:nvSpPr>
          <p:cNvPr id="177" name="Google Shape;177;p24"/>
          <p:cNvSpPr txBox="1"/>
          <p:nvPr>
            <p:ph idx="4294967295" type="title"/>
          </p:nvPr>
        </p:nvSpPr>
        <p:spPr>
          <a:xfrm>
            <a:off x="457200" y="274650"/>
            <a:ext cx="17830800" cy="1143000"/>
          </a:xfrm>
          <a:prstGeom prst="rect">
            <a:avLst/>
          </a:prstGeom>
        </p:spPr>
        <p:txBody>
          <a:bodyPr anchorCtr="0" anchor="ctr" bIns="45700" lIns="91425" spcFirstLastPara="1" rIns="91425" wrap="square" tIns="45700">
            <a:normAutofit/>
          </a:bodyPr>
          <a:lstStyle/>
          <a:p>
            <a:pPr indent="0" lvl="0" marL="457200" rtl="0" algn="l">
              <a:spcBef>
                <a:spcPts val="0"/>
              </a:spcBef>
              <a:spcAft>
                <a:spcPts val="0"/>
              </a:spcAft>
              <a:buNone/>
            </a:pPr>
            <a:r>
              <a:rPr b="1" lang="en-US">
                <a:solidFill>
                  <a:srgbClr val="714029"/>
                </a:solidFill>
                <a:latin typeface="Times New Roman"/>
                <a:ea typeface="Times New Roman"/>
                <a:cs typeface="Times New Roman"/>
                <a:sym typeface="Times New Roman"/>
              </a:rPr>
              <a:t>6. </a:t>
            </a:r>
            <a:r>
              <a:rPr b="1" lang="en-US">
                <a:solidFill>
                  <a:srgbClr val="714029"/>
                </a:solidFill>
                <a:latin typeface="Times New Roman"/>
                <a:ea typeface="Times New Roman"/>
                <a:cs typeface="Times New Roman"/>
                <a:sym typeface="Times New Roman"/>
              </a:rPr>
              <a:t>CATBOOST</a:t>
            </a:r>
            <a:endParaRPr b="1">
              <a:solidFill>
                <a:srgbClr val="714029"/>
              </a:solidFill>
              <a:latin typeface="Times New Roman"/>
              <a:ea typeface="Times New Roman"/>
              <a:cs typeface="Times New Roman"/>
              <a:sym typeface="Times New Roman"/>
            </a:endParaRPr>
          </a:p>
        </p:txBody>
      </p:sp>
      <p:sp>
        <p:nvSpPr>
          <p:cNvPr id="178" name="Google Shape;178;p24"/>
          <p:cNvSpPr txBox="1"/>
          <p:nvPr>
            <p:ph idx="4294967295" type="body"/>
          </p:nvPr>
        </p:nvSpPr>
        <p:spPr>
          <a:xfrm>
            <a:off x="457200" y="1600200"/>
            <a:ext cx="17202900" cy="1828800"/>
          </a:xfrm>
          <a:prstGeom prst="rect">
            <a:avLst/>
          </a:prstGeom>
        </p:spPr>
        <p:txBody>
          <a:bodyPr anchorCtr="0" anchor="ctr" bIns="45700" lIns="91425" spcFirstLastPara="1" rIns="91425" wrap="square" tIns="45700">
            <a:normAutofit/>
          </a:bodyPr>
          <a:lstStyle/>
          <a:p>
            <a:pPr indent="0" lvl="0" marL="0" rtl="0" algn="just">
              <a:lnSpc>
                <a:spcPct val="187029"/>
              </a:lnSpc>
              <a:spcBef>
                <a:spcPts val="0"/>
              </a:spcBef>
              <a:spcAft>
                <a:spcPts val="0"/>
              </a:spcAft>
              <a:buNone/>
            </a:pPr>
            <a:r>
              <a:rPr b="1" lang="en-US" sz="2500">
                <a:solidFill>
                  <a:srgbClr val="434343"/>
                </a:solidFill>
                <a:latin typeface="Times New Roman"/>
                <a:ea typeface="Times New Roman"/>
                <a:cs typeface="Times New Roman"/>
                <a:sym typeface="Times New Roman"/>
              </a:rPr>
              <a:t>CatBoost:</a:t>
            </a:r>
            <a:r>
              <a:rPr lang="en-US" sz="2500">
                <a:solidFill>
                  <a:srgbClr val="434343"/>
                </a:solidFill>
                <a:latin typeface="Times New Roman"/>
                <a:ea typeface="Times New Roman"/>
                <a:cs typeface="Times New Roman"/>
                <a:sym typeface="Times New Roman"/>
              </a:rPr>
              <a:t> A powerful gradient boosting algorithm optimized for handling categorical data efficiently and achieving high accuracy.</a:t>
            </a:r>
            <a:endParaRPr sz="2500">
              <a:solidFill>
                <a:srgbClr val="434343"/>
              </a:solidFill>
              <a:latin typeface="Times New Roman"/>
              <a:ea typeface="Times New Roman"/>
              <a:cs typeface="Times New Roman"/>
              <a:sym typeface="Times New Roman"/>
            </a:endParaRPr>
          </a:p>
        </p:txBody>
      </p:sp>
      <p:cxnSp>
        <p:nvCxnSpPr>
          <p:cNvPr id="179" name="Google Shape;179;p24"/>
          <p:cNvCxnSpPr/>
          <p:nvPr/>
        </p:nvCxnSpPr>
        <p:spPr>
          <a:xfrm flipH="1" rot="10800000">
            <a:off x="559225" y="1324525"/>
            <a:ext cx="17100900" cy="14700"/>
          </a:xfrm>
          <a:prstGeom prst="straightConnector1">
            <a:avLst/>
          </a:prstGeom>
          <a:noFill/>
          <a:ln cap="flat" cmpd="sng" w="9525">
            <a:solidFill>
              <a:schemeClr val="dk2"/>
            </a:solidFill>
            <a:prstDash val="solid"/>
            <a:round/>
            <a:headEnd len="med" w="med" type="none"/>
            <a:tailEnd len="med" w="med" type="none"/>
          </a:ln>
        </p:spPr>
      </p:cxnSp>
      <p:pic>
        <p:nvPicPr>
          <p:cNvPr id="180" name="Google Shape;180;p24"/>
          <p:cNvPicPr preferRelativeResize="0"/>
          <p:nvPr/>
        </p:nvPicPr>
        <p:blipFill>
          <a:blip r:embed="rId3">
            <a:alphaModFix/>
          </a:blip>
          <a:stretch>
            <a:fillRect/>
          </a:stretch>
        </p:blipFill>
        <p:spPr>
          <a:xfrm>
            <a:off x="549800" y="4857137"/>
            <a:ext cx="8044400" cy="3764250"/>
          </a:xfrm>
          <a:prstGeom prst="rect">
            <a:avLst/>
          </a:prstGeom>
          <a:noFill/>
          <a:ln>
            <a:noFill/>
          </a:ln>
        </p:spPr>
      </p:pic>
      <p:pic>
        <p:nvPicPr>
          <p:cNvPr id="181" name="Google Shape;181;p24"/>
          <p:cNvPicPr preferRelativeResize="0"/>
          <p:nvPr/>
        </p:nvPicPr>
        <p:blipFill>
          <a:blip r:embed="rId4">
            <a:alphaModFix/>
          </a:blip>
          <a:stretch>
            <a:fillRect/>
          </a:stretch>
        </p:blipFill>
        <p:spPr>
          <a:xfrm>
            <a:off x="9885238" y="4148450"/>
            <a:ext cx="6819900" cy="5181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9FC"/>
        </a:solidFill>
      </p:bgPr>
    </p:bg>
    <p:spTree>
      <p:nvGrpSpPr>
        <p:cNvPr id="185" name="Shape 185"/>
        <p:cNvGrpSpPr/>
        <p:nvPr/>
      </p:nvGrpSpPr>
      <p:grpSpPr>
        <a:xfrm>
          <a:off x="0" y="0"/>
          <a:ext cx="0" cy="0"/>
          <a:chOff x="0" y="0"/>
          <a:chExt cx="0" cy="0"/>
        </a:xfrm>
      </p:grpSpPr>
      <p:sp>
        <p:nvSpPr>
          <p:cNvPr id="186" name="Google Shape;186;p25"/>
          <p:cNvSpPr txBox="1"/>
          <p:nvPr>
            <p:ph idx="4294967295" type="title"/>
          </p:nvPr>
        </p:nvSpPr>
        <p:spPr>
          <a:xfrm>
            <a:off x="457200" y="274650"/>
            <a:ext cx="17830800" cy="1143000"/>
          </a:xfrm>
          <a:prstGeom prst="rect">
            <a:avLst/>
          </a:prstGeom>
        </p:spPr>
        <p:txBody>
          <a:bodyPr anchorCtr="0" anchor="ctr" bIns="45700" lIns="91425" spcFirstLastPara="1" rIns="91425" wrap="square" tIns="45700">
            <a:normAutofit/>
          </a:bodyPr>
          <a:lstStyle/>
          <a:p>
            <a:pPr indent="457200" lvl="0" marL="0" rtl="0" algn="l">
              <a:spcBef>
                <a:spcPts val="0"/>
              </a:spcBef>
              <a:spcAft>
                <a:spcPts val="0"/>
              </a:spcAft>
              <a:buNone/>
            </a:pPr>
            <a:r>
              <a:rPr b="1" lang="en-US">
                <a:solidFill>
                  <a:srgbClr val="714029"/>
                </a:solidFill>
                <a:latin typeface="Times New Roman"/>
                <a:ea typeface="Times New Roman"/>
                <a:cs typeface="Times New Roman"/>
                <a:sym typeface="Times New Roman"/>
              </a:rPr>
              <a:t>7. SUPPORT VECTOR MACHINE</a:t>
            </a:r>
            <a:endParaRPr b="1">
              <a:solidFill>
                <a:srgbClr val="714029"/>
              </a:solidFill>
              <a:latin typeface="Times New Roman"/>
              <a:ea typeface="Times New Roman"/>
              <a:cs typeface="Times New Roman"/>
              <a:sym typeface="Times New Roman"/>
            </a:endParaRPr>
          </a:p>
        </p:txBody>
      </p:sp>
      <p:sp>
        <p:nvSpPr>
          <p:cNvPr id="187" name="Google Shape;187;p25"/>
          <p:cNvSpPr txBox="1"/>
          <p:nvPr>
            <p:ph idx="4294967295" type="body"/>
          </p:nvPr>
        </p:nvSpPr>
        <p:spPr>
          <a:xfrm>
            <a:off x="457200" y="1600200"/>
            <a:ext cx="17202900" cy="1828800"/>
          </a:xfrm>
          <a:prstGeom prst="rect">
            <a:avLst/>
          </a:prstGeom>
        </p:spPr>
        <p:txBody>
          <a:bodyPr anchorCtr="0" anchor="ctr" bIns="45700" lIns="91425" spcFirstLastPara="1" rIns="91425" wrap="square" tIns="45700">
            <a:normAutofit/>
          </a:bodyPr>
          <a:lstStyle/>
          <a:p>
            <a:pPr indent="0" lvl="0" marL="457200" rtl="0" algn="l">
              <a:lnSpc>
                <a:spcPct val="115000"/>
              </a:lnSpc>
              <a:spcBef>
                <a:spcPts val="1200"/>
              </a:spcBef>
              <a:spcAft>
                <a:spcPts val="1200"/>
              </a:spcAft>
              <a:buNone/>
            </a:pPr>
            <a:r>
              <a:rPr b="1" lang="en-US" sz="2500">
                <a:solidFill>
                  <a:srgbClr val="434343"/>
                </a:solidFill>
                <a:latin typeface="Times New Roman"/>
                <a:ea typeface="Times New Roman"/>
                <a:cs typeface="Times New Roman"/>
                <a:sym typeface="Times New Roman"/>
              </a:rPr>
              <a:t>SVM (Support Vector Machine)</a:t>
            </a:r>
            <a:r>
              <a:rPr lang="en-US" sz="2500">
                <a:solidFill>
                  <a:srgbClr val="434343"/>
                </a:solidFill>
                <a:latin typeface="Times New Roman"/>
                <a:ea typeface="Times New Roman"/>
                <a:cs typeface="Times New Roman"/>
                <a:sym typeface="Times New Roman"/>
              </a:rPr>
              <a:t>: A supervised learning algorithm that finds the optimal hyperplane to separate data into classes.</a:t>
            </a:r>
            <a:endParaRPr b="1" sz="2500">
              <a:solidFill>
                <a:srgbClr val="434343"/>
              </a:solidFill>
              <a:latin typeface="Times New Roman"/>
              <a:ea typeface="Times New Roman"/>
              <a:cs typeface="Times New Roman"/>
              <a:sym typeface="Times New Roman"/>
            </a:endParaRPr>
          </a:p>
        </p:txBody>
      </p:sp>
      <p:cxnSp>
        <p:nvCxnSpPr>
          <p:cNvPr id="188" name="Google Shape;188;p25"/>
          <p:cNvCxnSpPr/>
          <p:nvPr/>
        </p:nvCxnSpPr>
        <p:spPr>
          <a:xfrm flipH="1" rot="10800000">
            <a:off x="559225" y="1324525"/>
            <a:ext cx="17100900" cy="14700"/>
          </a:xfrm>
          <a:prstGeom prst="straightConnector1">
            <a:avLst/>
          </a:prstGeom>
          <a:noFill/>
          <a:ln cap="flat" cmpd="sng" w="9525">
            <a:solidFill>
              <a:schemeClr val="dk2"/>
            </a:solidFill>
            <a:prstDash val="solid"/>
            <a:round/>
            <a:headEnd len="med" w="med" type="none"/>
            <a:tailEnd len="med" w="med" type="none"/>
          </a:ln>
        </p:spPr>
      </p:cxnSp>
      <p:pic>
        <p:nvPicPr>
          <p:cNvPr id="189" name="Google Shape;189;p25"/>
          <p:cNvPicPr preferRelativeResize="0"/>
          <p:nvPr/>
        </p:nvPicPr>
        <p:blipFill>
          <a:blip r:embed="rId3">
            <a:alphaModFix/>
          </a:blip>
          <a:stretch>
            <a:fillRect/>
          </a:stretch>
        </p:blipFill>
        <p:spPr>
          <a:xfrm>
            <a:off x="549800" y="4857137"/>
            <a:ext cx="8044400" cy="3764250"/>
          </a:xfrm>
          <a:prstGeom prst="rect">
            <a:avLst/>
          </a:prstGeom>
          <a:noFill/>
          <a:ln>
            <a:noFill/>
          </a:ln>
        </p:spPr>
      </p:pic>
      <p:pic>
        <p:nvPicPr>
          <p:cNvPr id="190" name="Google Shape;190;p25"/>
          <p:cNvPicPr preferRelativeResize="0"/>
          <p:nvPr/>
        </p:nvPicPr>
        <p:blipFill>
          <a:blip r:embed="rId4">
            <a:alphaModFix/>
          </a:blip>
          <a:stretch>
            <a:fillRect/>
          </a:stretch>
        </p:blipFill>
        <p:spPr>
          <a:xfrm>
            <a:off x="9885238" y="4148450"/>
            <a:ext cx="6819900" cy="518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9FC"/>
        </a:solidFill>
      </p:bgPr>
    </p:bg>
    <p:spTree>
      <p:nvGrpSpPr>
        <p:cNvPr id="194" name="Shape 194"/>
        <p:cNvGrpSpPr/>
        <p:nvPr/>
      </p:nvGrpSpPr>
      <p:grpSpPr>
        <a:xfrm>
          <a:off x="0" y="0"/>
          <a:ext cx="0" cy="0"/>
          <a:chOff x="0" y="0"/>
          <a:chExt cx="0" cy="0"/>
        </a:xfrm>
      </p:grpSpPr>
      <p:sp>
        <p:nvSpPr>
          <p:cNvPr id="195" name="Google Shape;195;p26"/>
          <p:cNvSpPr txBox="1"/>
          <p:nvPr>
            <p:ph idx="4294967295" type="title"/>
          </p:nvPr>
        </p:nvSpPr>
        <p:spPr>
          <a:xfrm>
            <a:off x="457200" y="274650"/>
            <a:ext cx="178308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714029"/>
                </a:solidFill>
              </a:rPr>
              <a:t>MODEL SUMMARY</a:t>
            </a:r>
            <a:endParaRPr b="1">
              <a:solidFill>
                <a:srgbClr val="714029"/>
              </a:solidFill>
            </a:endParaRPr>
          </a:p>
        </p:txBody>
      </p:sp>
      <p:cxnSp>
        <p:nvCxnSpPr>
          <p:cNvPr id="196" name="Google Shape;196;p26"/>
          <p:cNvCxnSpPr/>
          <p:nvPr/>
        </p:nvCxnSpPr>
        <p:spPr>
          <a:xfrm flipH="1" rot="10800000">
            <a:off x="559225" y="1324525"/>
            <a:ext cx="17100900" cy="14700"/>
          </a:xfrm>
          <a:prstGeom prst="straightConnector1">
            <a:avLst/>
          </a:prstGeom>
          <a:noFill/>
          <a:ln cap="flat" cmpd="sng" w="9525">
            <a:solidFill>
              <a:schemeClr val="dk2"/>
            </a:solidFill>
            <a:prstDash val="solid"/>
            <a:round/>
            <a:headEnd len="med" w="med" type="none"/>
            <a:tailEnd len="med" w="med" type="none"/>
          </a:ln>
        </p:spPr>
      </p:cxnSp>
      <p:graphicFrame>
        <p:nvGraphicFramePr>
          <p:cNvPr id="197" name="Google Shape;197;p26"/>
          <p:cNvGraphicFramePr/>
          <p:nvPr/>
        </p:nvGraphicFramePr>
        <p:xfrm>
          <a:off x="593550" y="2697600"/>
          <a:ext cx="3000000" cy="3000000"/>
        </p:xfrm>
        <a:graphic>
          <a:graphicData uri="http://schemas.openxmlformats.org/drawingml/2006/table">
            <a:tbl>
              <a:tblPr>
                <a:noFill/>
                <a:tableStyleId>{BDCA4DEA-9F7C-4114-BAB8-09F7433CE712}</a:tableStyleId>
              </a:tblPr>
              <a:tblGrid>
                <a:gridCol w="2850150"/>
                <a:gridCol w="2850150"/>
                <a:gridCol w="2850150"/>
                <a:gridCol w="2850150"/>
                <a:gridCol w="2850150"/>
                <a:gridCol w="2850150"/>
              </a:tblGrid>
              <a:tr h="381000">
                <a:tc>
                  <a:txBody>
                    <a:bodyPr/>
                    <a:lstStyle/>
                    <a:p>
                      <a:pPr indent="0" lvl="0" marL="0" rtl="0" algn="ctr">
                        <a:spcBef>
                          <a:spcPts val="0"/>
                        </a:spcBef>
                        <a:spcAft>
                          <a:spcPts val="0"/>
                        </a:spcAft>
                        <a:buNone/>
                      </a:pPr>
                      <a:r>
                        <a:rPr b="1" lang="en-US" sz="2500">
                          <a:solidFill>
                            <a:srgbClr val="434343"/>
                          </a:solidFill>
                          <a:latin typeface="Times New Roman"/>
                          <a:ea typeface="Times New Roman"/>
                          <a:cs typeface="Times New Roman"/>
                          <a:sym typeface="Times New Roman"/>
                        </a:rPr>
                        <a:t>Model</a:t>
                      </a:r>
                      <a:endParaRPr b="1"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US" sz="2500">
                          <a:solidFill>
                            <a:srgbClr val="434343"/>
                          </a:solidFill>
                          <a:latin typeface="Times New Roman"/>
                          <a:ea typeface="Times New Roman"/>
                          <a:cs typeface="Times New Roman"/>
                          <a:sym typeface="Times New Roman"/>
                        </a:rPr>
                        <a:t>Accuracy</a:t>
                      </a:r>
                      <a:endParaRPr b="1"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US" sz="2500">
                          <a:solidFill>
                            <a:srgbClr val="434343"/>
                          </a:solidFill>
                          <a:latin typeface="Times New Roman"/>
                          <a:ea typeface="Times New Roman"/>
                          <a:cs typeface="Times New Roman"/>
                          <a:sym typeface="Times New Roman"/>
                        </a:rPr>
                        <a:t>Precision</a:t>
                      </a:r>
                      <a:endParaRPr b="1"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US" sz="2500">
                          <a:solidFill>
                            <a:srgbClr val="434343"/>
                          </a:solidFill>
                          <a:latin typeface="Times New Roman"/>
                          <a:ea typeface="Times New Roman"/>
                          <a:cs typeface="Times New Roman"/>
                          <a:sym typeface="Times New Roman"/>
                        </a:rPr>
                        <a:t>Recall</a:t>
                      </a:r>
                      <a:endParaRPr b="1"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US" sz="2500">
                          <a:solidFill>
                            <a:srgbClr val="434343"/>
                          </a:solidFill>
                          <a:latin typeface="Times New Roman"/>
                          <a:ea typeface="Times New Roman"/>
                          <a:cs typeface="Times New Roman"/>
                          <a:sym typeface="Times New Roman"/>
                        </a:rPr>
                        <a:t>f1-Score</a:t>
                      </a:r>
                      <a:endParaRPr b="1"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US" sz="2500">
                          <a:solidFill>
                            <a:srgbClr val="434343"/>
                          </a:solidFill>
                          <a:latin typeface="Times New Roman"/>
                          <a:ea typeface="Times New Roman"/>
                          <a:cs typeface="Times New Roman"/>
                          <a:sym typeface="Times New Roman"/>
                        </a:rPr>
                        <a:t>ROC Score</a:t>
                      </a:r>
                      <a:endParaRPr b="1" sz="2500">
                        <a:solidFill>
                          <a:srgbClr val="434343"/>
                        </a:solidFill>
                        <a:latin typeface="Times New Roman"/>
                        <a:ea typeface="Times New Roman"/>
                        <a:cs typeface="Times New Roman"/>
                        <a:sym typeface="Times New Roman"/>
                      </a:endParaRPr>
                    </a:p>
                  </a:txBody>
                  <a:tcPr marT="91425" marB="91425" marR="91425" marL="91425" anchor="ctr"/>
                </a:tc>
              </a:tr>
              <a:tr h="381000">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Logistic Regression</a:t>
                      </a:r>
                      <a:endParaRPr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97.39</a:t>
                      </a:r>
                      <a:endParaRPr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0.06</a:t>
                      </a:r>
                      <a:endParaRPr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0.92</a:t>
                      </a:r>
                      <a:endParaRPr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0.11</a:t>
                      </a:r>
                      <a:endParaRPr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0.97</a:t>
                      </a:r>
                      <a:endParaRPr sz="2500">
                        <a:solidFill>
                          <a:srgbClr val="434343"/>
                        </a:solidFill>
                        <a:latin typeface="Times New Roman"/>
                        <a:ea typeface="Times New Roman"/>
                        <a:cs typeface="Times New Roman"/>
                        <a:sym typeface="Times New Roman"/>
                      </a:endParaRPr>
                    </a:p>
                  </a:txBody>
                  <a:tcPr marT="91425" marB="91425" marR="91425" marL="91425" anchor="ctr"/>
                </a:tc>
              </a:tr>
              <a:tr h="381000">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Random Forest</a:t>
                      </a:r>
                      <a:endParaRPr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99.94</a:t>
                      </a:r>
                      <a:endParaRPr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0.83</a:t>
                      </a:r>
                      <a:endParaRPr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0.82</a:t>
                      </a:r>
                      <a:endParaRPr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0.82</a:t>
                      </a:r>
                      <a:endParaRPr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0.96</a:t>
                      </a:r>
                      <a:endParaRPr sz="2500">
                        <a:solidFill>
                          <a:srgbClr val="434343"/>
                        </a:solidFill>
                        <a:latin typeface="Times New Roman"/>
                        <a:ea typeface="Times New Roman"/>
                        <a:cs typeface="Times New Roman"/>
                        <a:sym typeface="Times New Roman"/>
                      </a:endParaRPr>
                    </a:p>
                  </a:txBody>
                  <a:tcPr marT="91425" marB="91425" marR="91425" marL="91425" anchor="ctr"/>
                </a:tc>
              </a:tr>
              <a:tr h="381000">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Decision Tree</a:t>
                      </a:r>
                      <a:endParaRPr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99.68</a:t>
                      </a:r>
                      <a:endParaRPr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0.33</a:t>
                      </a:r>
                      <a:endParaRPr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0.80</a:t>
                      </a:r>
                      <a:endParaRPr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0.47</a:t>
                      </a:r>
                      <a:endParaRPr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0.90</a:t>
                      </a:r>
                      <a:endParaRPr sz="2500">
                        <a:solidFill>
                          <a:srgbClr val="434343"/>
                        </a:solidFill>
                        <a:latin typeface="Times New Roman"/>
                        <a:ea typeface="Times New Roman"/>
                        <a:cs typeface="Times New Roman"/>
                        <a:sym typeface="Times New Roman"/>
                      </a:endParaRPr>
                    </a:p>
                  </a:txBody>
                  <a:tcPr marT="91425" marB="91425" marR="91425" marL="91425" anchor="ctr"/>
                </a:tc>
              </a:tr>
              <a:tr h="381000">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XGBoost</a:t>
                      </a:r>
                      <a:endParaRPr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99.95</a:t>
                      </a:r>
                      <a:endParaRPr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0.89</a:t>
                      </a:r>
                      <a:endParaRPr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0.83</a:t>
                      </a:r>
                      <a:endParaRPr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0.86</a:t>
                      </a:r>
                      <a:endParaRPr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0.97</a:t>
                      </a:r>
                      <a:endParaRPr sz="2500">
                        <a:solidFill>
                          <a:srgbClr val="434343"/>
                        </a:solidFill>
                        <a:latin typeface="Times New Roman"/>
                        <a:ea typeface="Times New Roman"/>
                        <a:cs typeface="Times New Roman"/>
                        <a:sym typeface="Times New Roman"/>
                      </a:endParaRPr>
                    </a:p>
                  </a:txBody>
                  <a:tcPr marT="91425" marB="91425" marR="91425" marL="91425" anchor="ctr"/>
                </a:tc>
              </a:tr>
              <a:tr h="381000">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LightGBM</a:t>
                      </a:r>
                      <a:endParaRPr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99.66</a:t>
                      </a:r>
                      <a:endParaRPr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0.26</a:t>
                      </a:r>
                      <a:endParaRPr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0.51</a:t>
                      </a:r>
                      <a:endParaRPr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0.34</a:t>
                      </a:r>
                      <a:endParaRPr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0.68</a:t>
                      </a:r>
                      <a:endParaRPr sz="2500">
                        <a:solidFill>
                          <a:srgbClr val="434343"/>
                        </a:solidFill>
                        <a:latin typeface="Times New Roman"/>
                        <a:ea typeface="Times New Roman"/>
                        <a:cs typeface="Times New Roman"/>
                        <a:sym typeface="Times New Roman"/>
                      </a:endParaRPr>
                    </a:p>
                  </a:txBody>
                  <a:tcPr marT="91425" marB="91425" marR="91425" marL="91425" anchor="ctr"/>
                </a:tc>
              </a:tr>
              <a:tr h="381000">
                <a:tc>
                  <a:txBody>
                    <a:bodyPr/>
                    <a:lstStyle/>
                    <a:p>
                      <a:pPr indent="0" lvl="0" marL="0" rtl="0" algn="ctr">
                        <a:spcBef>
                          <a:spcPts val="0"/>
                        </a:spcBef>
                        <a:spcAft>
                          <a:spcPts val="0"/>
                        </a:spcAft>
                        <a:buNone/>
                      </a:pPr>
                      <a:r>
                        <a:rPr b="1" lang="en-US" sz="2500">
                          <a:solidFill>
                            <a:srgbClr val="434343"/>
                          </a:solidFill>
                          <a:latin typeface="Times New Roman"/>
                          <a:ea typeface="Times New Roman"/>
                          <a:cs typeface="Times New Roman"/>
                          <a:sym typeface="Times New Roman"/>
                        </a:rPr>
                        <a:t>CatBoost</a:t>
                      </a:r>
                      <a:endParaRPr b="1"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US" sz="2500">
                          <a:solidFill>
                            <a:srgbClr val="434343"/>
                          </a:solidFill>
                          <a:latin typeface="Times New Roman"/>
                          <a:ea typeface="Times New Roman"/>
                          <a:cs typeface="Times New Roman"/>
                          <a:sym typeface="Times New Roman"/>
                        </a:rPr>
                        <a:t>99.95</a:t>
                      </a:r>
                      <a:endParaRPr b="1"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US" sz="2500">
                          <a:solidFill>
                            <a:srgbClr val="434343"/>
                          </a:solidFill>
                          <a:latin typeface="Times New Roman"/>
                          <a:ea typeface="Times New Roman"/>
                          <a:cs typeface="Times New Roman"/>
                          <a:sym typeface="Times New Roman"/>
                        </a:rPr>
                        <a:t>0.94</a:t>
                      </a:r>
                      <a:endParaRPr b="1"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US" sz="2500">
                          <a:solidFill>
                            <a:srgbClr val="434343"/>
                          </a:solidFill>
                          <a:latin typeface="Times New Roman"/>
                          <a:ea typeface="Times New Roman"/>
                          <a:cs typeface="Times New Roman"/>
                          <a:sym typeface="Times New Roman"/>
                        </a:rPr>
                        <a:t>0.81</a:t>
                      </a:r>
                      <a:endParaRPr b="1"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US" sz="2500">
                          <a:solidFill>
                            <a:srgbClr val="434343"/>
                          </a:solidFill>
                          <a:latin typeface="Times New Roman"/>
                          <a:ea typeface="Times New Roman"/>
                          <a:cs typeface="Times New Roman"/>
                          <a:sym typeface="Times New Roman"/>
                        </a:rPr>
                        <a:t>0.87</a:t>
                      </a:r>
                      <a:endParaRPr b="1"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US" sz="2500">
                          <a:solidFill>
                            <a:srgbClr val="434343"/>
                          </a:solidFill>
                          <a:latin typeface="Times New Roman"/>
                          <a:ea typeface="Times New Roman"/>
                          <a:cs typeface="Times New Roman"/>
                          <a:sym typeface="Times New Roman"/>
                        </a:rPr>
                        <a:t>0.98</a:t>
                      </a:r>
                      <a:endParaRPr b="1" sz="2500">
                        <a:solidFill>
                          <a:srgbClr val="434343"/>
                        </a:solidFill>
                        <a:latin typeface="Times New Roman"/>
                        <a:ea typeface="Times New Roman"/>
                        <a:cs typeface="Times New Roman"/>
                        <a:sym typeface="Times New Roman"/>
                      </a:endParaRPr>
                    </a:p>
                  </a:txBody>
                  <a:tcPr marT="91425" marB="91425" marR="91425" marL="91425" anchor="ctr"/>
                </a:tc>
              </a:tr>
              <a:tr h="381000">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Support Vector Machine</a:t>
                      </a:r>
                      <a:endParaRPr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99.94</a:t>
                      </a:r>
                      <a:endParaRPr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0.94</a:t>
                      </a:r>
                      <a:endParaRPr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0.69</a:t>
                      </a:r>
                      <a:endParaRPr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0.80</a:t>
                      </a:r>
                      <a:endParaRPr sz="2500">
                        <a:solidFill>
                          <a:srgbClr val="434343"/>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US" sz="2500">
                          <a:solidFill>
                            <a:srgbClr val="434343"/>
                          </a:solidFill>
                          <a:latin typeface="Times New Roman"/>
                          <a:ea typeface="Times New Roman"/>
                          <a:cs typeface="Times New Roman"/>
                          <a:sym typeface="Times New Roman"/>
                        </a:rPr>
                        <a:t>0.97</a:t>
                      </a:r>
                      <a:endParaRPr sz="2500">
                        <a:solidFill>
                          <a:srgbClr val="434343"/>
                        </a:solidFill>
                        <a:latin typeface="Times New Roman"/>
                        <a:ea typeface="Times New Roman"/>
                        <a:cs typeface="Times New Roman"/>
                        <a:sym typeface="Times New Roman"/>
                      </a:endParaRPr>
                    </a:p>
                  </a:txBody>
                  <a:tcPr marT="91425" marB="91425" marR="91425" marL="91425" anchor="ct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9FC"/>
        </a:solidFill>
      </p:bgPr>
    </p:bg>
    <p:spTree>
      <p:nvGrpSpPr>
        <p:cNvPr id="201" name="Shape 201"/>
        <p:cNvGrpSpPr/>
        <p:nvPr/>
      </p:nvGrpSpPr>
      <p:grpSpPr>
        <a:xfrm>
          <a:off x="0" y="0"/>
          <a:ext cx="0" cy="0"/>
          <a:chOff x="0" y="0"/>
          <a:chExt cx="0" cy="0"/>
        </a:xfrm>
      </p:grpSpPr>
      <p:sp>
        <p:nvSpPr>
          <p:cNvPr id="202" name="Google Shape;202;p27"/>
          <p:cNvSpPr txBox="1"/>
          <p:nvPr>
            <p:ph idx="4294967295" type="title"/>
          </p:nvPr>
        </p:nvSpPr>
        <p:spPr>
          <a:xfrm>
            <a:off x="457200" y="274650"/>
            <a:ext cx="178308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714029"/>
                </a:solidFill>
                <a:latin typeface="Times New Roman"/>
                <a:ea typeface="Times New Roman"/>
                <a:cs typeface="Times New Roman"/>
                <a:sym typeface="Times New Roman"/>
              </a:rPr>
              <a:t>CONCLUSION</a:t>
            </a:r>
            <a:endParaRPr b="1">
              <a:solidFill>
                <a:srgbClr val="714029"/>
              </a:solidFill>
              <a:latin typeface="Times New Roman"/>
              <a:ea typeface="Times New Roman"/>
              <a:cs typeface="Times New Roman"/>
              <a:sym typeface="Times New Roman"/>
            </a:endParaRPr>
          </a:p>
        </p:txBody>
      </p:sp>
      <p:sp>
        <p:nvSpPr>
          <p:cNvPr id="203" name="Google Shape;203;p27"/>
          <p:cNvSpPr txBox="1"/>
          <p:nvPr>
            <p:ph idx="4294967295" type="body"/>
          </p:nvPr>
        </p:nvSpPr>
        <p:spPr>
          <a:xfrm>
            <a:off x="457200" y="1600200"/>
            <a:ext cx="17202900" cy="8319000"/>
          </a:xfrm>
          <a:prstGeom prst="rect">
            <a:avLst/>
          </a:prstGeom>
        </p:spPr>
        <p:txBody>
          <a:bodyPr anchorCtr="0" anchor="ctr" bIns="45700" lIns="91425" spcFirstLastPara="1" rIns="91425" wrap="square" tIns="45700">
            <a:normAutofit/>
          </a:bodyPr>
          <a:lstStyle/>
          <a:p>
            <a:pPr indent="0" lvl="0" marL="0" rtl="0" algn="just">
              <a:lnSpc>
                <a:spcPct val="140011"/>
              </a:lnSpc>
              <a:spcBef>
                <a:spcPts val="0"/>
              </a:spcBef>
              <a:spcAft>
                <a:spcPts val="0"/>
              </a:spcAft>
              <a:buNone/>
            </a:pPr>
            <a:r>
              <a:rPr lang="en-US" sz="2500">
                <a:latin typeface="Times New Roman"/>
                <a:ea typeface="Times New Roman"/>
                <a:cs typeface="Times New Roman"/>
                <a:sym typeface="Times New Roman"/>
              </a:rPr>
              <a:t>After evaluating multiple models—Logistic Regression, Random Forest, XGBoost, Decision Tree, and LightGBM—on a highly imbalanced dataset, the following insights were drawn:</a:t>
            </a:r>
            <a:endParaRPr sz="2500">
              <a:latin typeface="Times New Roman"/>
              <a:ea typeface="Times New Roman"/>
              <a:cs typeface="Times New Roman"/>
              <a:sym typeface="Times New Roman"/>
            </a:endParaRPr>
          </a:p>
          <a:p>
            <a:pPr indent="0" lvl="0" marL="0" rtl="0" algn="just">
              <a:lnSpc>
                <a:spcPct val="140011"/>
              </a:lnSpc>
              <a:spcBef>
                <a:spcPts val="0"/>
              </a:spcBef>
              <a:spcAft>
                <a:spcPts val="0"/>
              </a:spcAft>
              <a:buNone/>
            </a:pPr>
            <a:r>
              <a:t/>
            </a:r>
            <a:endParaRPr sz="2500">
              <a:latin typeface="Times New Roman"/>
              <a:ea typeface="Times New Roman"/>
              <a:cs typeface="Times New Roman"/>
              <a:sym typeface="Times New Roman"/>
            </a:endParaRPr>
          </a:p>
          <a:p>
            <a:pPr indent="-309943" lvl="1" marL="734058" rtl="0" algn="just">
              <a:lnSpc>
                <a:spcPct val="140011"/>
              </a:lnSpc>
              <a:spcBef>
                <a:spcPts val="0"/>
              </a:spcBef>
              <a:spcAft>
                <a:spcPts val="0"/>
              </a:spcAft>
              <a:buSzPts val="2500"/>
              <a:buFont typeface="Times New Roman"/>
              <a:buAutoNum type="arabicPeriod"/>
            </a:pPr>
            <a:r>
              <a:rPr lang="en-US" sz="2500">
                <a:latin typeface="Times New Roman"/>
                <a:ea typeface="Times New Roman"/>
                <a:cs typeface="Times New Roman"/>
                <a:sym typeface="Times New Roman"/>
              </a:rPr>
              <a:t>Best Overall Model is the </a:t>
            </a:r>
            <a:r>
              <a:rPr b="1" lang="en-US" sz="2500">
                <a:latin typeface="Times New Roman"/>
                <a:ea typeface="Times New Roman"/>
                <a:cs typeface="Times New Roman"/>
                <a:sym typeface="Times New Roman"/>
              </a:rPr>
              <a:t>CatBoost  </a:t>
            </a:r>
            <a:r>
              <a:rPr lang="en-US" sz="2500">
                <a:latin typeface="Times New Roman"/>
                <a:ea typeface="Times New Roman"/>
                <a:cs typeface="Times New Roman"/>
                <a:sym typeface="Times New Roman"/>
              </a:rPr>
              <a:t>model. It consistently outperformed the others in handling the class imbalance. It achieved:</a:t>
            </a:r>
            <a:endParaRPr sz="2500">
              <a:latin typeface="Times New Roman"/>
              <a:ea typeface="Times New Roman"/>
              <a:cs typeface="Times New Roman"/>
              <a:sym typeface="Times New Roman"/>
            </a:endParaRPr>
          </a:p>
          <a:p>
            <a:pPr indent="-432286" lvl="2" marL="1468118" rtl="0" algn="just">
              <a:lnSpc>
                <a:spcPct val="140011"/>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Accuracy: 99.96%</a:t>
            </a:r>
            <a:endParaRPr sz="2500">
              <a:latin typeface="Times New Roman"/>
              <a:ea typeface="Times New Roman"/>
              <a:cs typeface="Times New Roman"/>
              <a:sym typeface="Times New Roman"/>
            </a:endParaRPr>
          </a:p>
          <a:p>
            <a:pPr indent="-432286" lvl="2" marL="1468118" rtl="0" algn="just">
              <a:lnSpc>
                <a:spcPct val="140011"/>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Precision (Class 1): 94%</a:t>
            </a:r>
            <a:endParaRPr sz="2500">
              <a:latin typeface="Times New Roman"/>
              <a:ea typeface="Times New Roman"/>
              <a:cs typeface="Times New Roman"/>
              <a:sym typeface="Times New Roman"/>
            </a:endParaRPr>
          </a:p>
          <a:p>
            <a:pPr indent="-432286" lvl="2" marL="1468118" rtl="0" algn="just">
              <a:lnSpc>
                <a:spcPct val="140011"/>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Recall (Class 1): 81%</a:t>
            </a:r>
            <a:endParaRPr sz="2500">
              <a:latin typeface="Times New Roman"/>
              <a:ea typeface="Times New Roman"/>
              <a:cs typeface="Times New Roman"/>
              <a:sym typeface="Times New Roman"/>
            </a:endParaRPr>
          </a:p>
          <a:p>
            <a:pPr indent="-432286" lvl="2" marL="1468118" rtl="0" algn="just">
              <a:lnSpc>
                <a:spcPct val="140011"/>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F1-Score (Class 1): 87%</a:t>
            </a:r>
            <a:endParaRPr sz="2500">
              <a:latin typeface="Times New Roman"/>
              <a:ea typeface="Times New Roman"/>
              <a:cs typeface="Times New Roman"/>
              <a:sym typeface="Times New Roman"/>
            </a:endParaRPr>
          </a:p>
          <a:p>
            <a:pPr indent="0" lvl="0" marL="0" rtl="0" algn="just">
              <a:lnSpc>
                <a:spcPct val="140011"/>
              </a:lnSpc>
              <a:spcBef>
                <a:spcPts val="0"/>
              </a:spcBef>
              <a:spcAft>
                <a:spcPts val="0"/>
              </a:spcAft>
              <a:buNone/>
            </a:pPr>
            <a:r>
              <a:t/>
            </a:r>
            <a:endParaRPr sz="2500">
              <a:latin typeface="Times New Roman"/>
              <a:ea typeface="Times New Roman"/>
              <a:cs typeface="Times New Roman"/>
              <a:sym typeface="Times New Roman"/>
            </a:endParaRPr>
          </a:p>
          <a:p>
            <a:pPr indent="-323848" lvl="1" marL="647697" rtl="0" algn="just">
              <a:lnSpc>
                <a:spcPct val="187029"/>
              </a:lnSpc>
              <a:spcBef>
                <a:spcPts val="0"/>
              </a:spcBef>
              <a:spcAft>
                <a:spcPts val="0"/>
              </a:spcAft>
              <a:buClr>
                <a:srgbClr val="2B2C30"/>
              </a:buClr>
              <a:buSzPts val="2999"/>
              <a:buFont typeface="Times New Roman"/>
              <a:buChar char="•"/>
            </a:pPr>
            <a:r>
              <a:t/>
            </a:r>
            <a:endParaRPr sz="2999">
              <a:solidFill>
                <a:srgbClr val="2B2C30"/>
              </a:solidFill>
              <a:latin typeface="Times New Roman"/>
              <a:ea typeface="Times New Roman"/>
              <a:cs typeface="Times New Roman"/>
              <a:sym typeface="Times New Roman"/>
            </a:endParaRPr>
          </a:p>
        </p:txBody>
      </p:sp>
      <p:cxnSp>
        <p:nvCxnSpPr>
          <p:cNvPr id="204" name="Google Shape;204;p27"/>
          <p:cNvCxnSpPr/>
          <p:nvPr/>
        </p:nvCxnSpPr>
        <p:spPr>
          <a:xfrm flipH="1" rot="10800000">
            <a:off x="559225" y="1324525"/>
            <a:ext cx="17100900" cy="14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9FC"/>
        </a:solidFill>
      </p:bgPr>
    </p:bg>
    <p:spTree>
      <p:nvGrpSpPr>
        <p:cNvPr id="208" name="Shape 208"/>
        <p:cNvGrpSpPr/>
        <p:nvPr/>
      </p:nvGrpSpPr>
      <p:grpSpPr>
        <a:xfrm>
          <a:off x="0" y="0"/>
          <a:ext cx="0" cy="0"/>
          <a:chOff x="0" y="0"/>
          <a:chExt cx="0" cy="0"/>
        </a:xfrm>
      </p:grpSpPr>
      <p:sp>
        <p:nvSpPr>
          <p:cNvPr id="209" name="Google Shape;209;p28"/>
          <p:cNvSpPr txBox="1"/>
          <p:nvPr/>
        </p:nvSpPr>
        <p:spPr>
          <a:xfrm>
            <a:off x="0" y="0"/>
            <a:ext cx="18288000" cy="1028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6900">
                <a:solidFill>
                  <a:srgbClr val="714029"/>
                </a:solidFill>
                <a:latin typeface="Times New Roman"/>
                <a:ea typeface="Times New Roman"/>
                <a:cs typeface="Times New Roman"/>
                <a:sym typeface="Times New Roman"/>
              </a:rPr>
              <a:t>THANK YOU</a:t>
            </a:r>
            <a:endParaRPr sz="6900">
              <a:solidFill>
                <a:srgbClr val="714029"/>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9FC"/>
        </a:solidFill>
      </p:bgPr>
    </p:bg>
    <p:spTree>
      <p:nvGrpSpPr>
        <p:cNvPr id="92" name="Shape 92"/>
        <p:cNvGrpSpPr/>
        <p:nvPr/>
      </p:nvGrpSpPr>
      <p:grpSpPr>
        <a:xfrm>
          <a:off x="0" y="0"/>
          <a:ext cx="0" cy="0"/>
          <a:chOff x="0" y="0"/>
          <a:chExt cx="0" cy="0"/>
        </a:xfrm>
      </p:grpSpPr>
      <p:sp>
        <p:nvSpPr>
          <p:cNvPr id="93" name="Google Shape;93;p14"/>
          <p:cNvSpPr txBox="1"/>
          <p:nvPr>
            <p:ph idx="4294967295" type="title"/>
          </p:nvPr>
        </p:nvSpPr>
        <p:spPr>
          <a:xfrm>
            <a:off x="457200" y="274650"/>
            <a:ext cx="178308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714029"/>
                </a:solidFill>
                <a:latin typeface="Times New Roman"/>
                <a:ea typeface="Times New Roman"/>
                <a:cs typeface="Times New Roman"/>
                <a:sym typeface="Times New Roman"/>
              </a:rPr>
              <a:t>INTRODUCTION</a:t>
            </a:r>
            <a:endParaRPr b="1">
              <a:solidFill>
                <a:srgbClr val="714029"/>
              </a:solidFill>
              <a:latin typeface="Times New Roman"/>
              <a:ea typeface="Times New Roman"/>
              <a:cs typeface="Times New Roman"/>
              <a:sym typeface="Times New Roman"/>
            </a:endParaRPr>
          </a:p>
        </p:txBody>
      </p:sp>
      <p:sp>
        <p:nvSpPr>
          <p:cNvPr id="94" name="Google Shape;94;p14"/>
          <p:cNvSpPr txBox="1"/>
          <p:nvPr>
            <p:ph idx="4294967295" type="body"/>
          </p:nvPr>
        </p:nvSpPr>
        <p:spPr>
          <a:xfrm>
            <a:off x="457200" y="1600200"/>
            <a:ext cx="9653100" cy="8319000"/>
          </a:xfrm>
          <a:prstGeom prst="rect">
            <a:avLst/>
          </a:prstGeom>
        </p:spPr>
        <p:txBody>
          <a:bodyPr anchorCtr="0" anchor="ctr" bIns="45700" lIns="91425" spcFirstLastPara="1" rIns="91425" wrap="square" tIns="45700">
            <a:normAutofit/>
          </a:bodyPr>
          <a:lstStyle/>
          <a:p>
            <a:pPr indent="-387350" lvl="1" marL="914400" rtl="0" algn="just">
              <a:lnSpc>
                <a:spcPct val="115000"/>
              </a:lnSpc>
              <a:spcBef>
                <a:spcPts val="1200"/>
              </a:spcBef>
              <a:spcAft>
                <a:spcPts val="0"/>
              </a:spcAft>
              <a:buClr>
                <a:srgbClr val="434343"/>
              </a:buClr>
              <a:buSzPts val="2500"/>
              <a:buChar char="•"/>
            </a:pPr>
            <a:r>
              <a:rPr lang="en-US" sz="2500">
                <a:solidFill>
                  <a:srgbClr val="434343"/>
                </a:solidFill>
                <a:latin typeface="Times New Roman"/>
                <a:ea typeface="Times New Roman"/>
                <a:cs typeface="Times New Roman"/>
                <a:sym typeface="Times New Roman"/>
              </a:rPr>
              <a:t>Credit card fraud is a growing concern in the financial industry, causing billions of dollars in losses every year. As technology advances, so do the methods used by fraudsters to carry out unauthorized transactions. To address this challenge, a robust and efficient Credit Card Fraud Detection System becomes essential.</a:t>
            </a:r>
            <a:endParaRPr sz="2500">
              <a:solidFill>
                <a:srgbClr val="434343"/>
              </a:solidFill>
              <a:latin typeface="Times New Roman"/>
              <a:ea typeface="Times New Roman"/>
              <a:cs typeface="Times New Roman"/>
              <a:sym typeface="Times New Roman"/>
            </a:endParaRPr>
          </a:p>
          <a:p>
            <a:pPr indent="0" lvl="0" marL="914400" rtl="0" algn="just">
              <a:lnSpc>
                <a:spcPct val="115000"/>
              </a:lnSpc>
              <a:spcBef>
                <a:spcPts val="1200"/>
              </a:spcBef>
              <a:spcAft>
                <a:spcPts val="0"/>
              </a:spcAft>
              <a:buNone/>
            </a:pPr>
            <a:r>
              <a:t/>
            </a:r>
            <a:endParaRPr sz="2500">
              <a:solidFill>
                <a:srgbClr val="434343"/>
              </a:solidFill>
              <a:latin typeface="Times New Roman"/>
              <a:ea typeface="Times New Roman"/>
              <a:cs typeface="Times New Roman"/>
              <a:sym typeface="Times New Roman"/>
            </a:endParaRPr>
          </a:p>
          <a:p>
            <a:pPr indent="-387350" lvl="1" marL="914400" rtl="0" algn="just">
              <a:lnSpc>
                <a:spcPct val="115000"/>
              </a:lnSpc>
              <a:spcBef>
                <a:spcPts val="1200"/>
              </a:spcBef>
              <a:spcAft>
                <a:spcPts val="0"/>
              </a:spcAft>
              <a:buClr>
                <a:srgbClr val="434343"/>
              </a:buClr>
              <a:buSzPts val="2500"/>
              <a:buChar char="•"/>
            </a:pPr>
            <a:r>
              <a:rPr lang="en-US" sz="2500">
                <a:solidFill>
                  <a:srgbClr val="434343"/>
                </a:solidFill>
                <a:latin typeface="Times New Roman"/>
                <a:ea typeface="Times New Roman"/>
                <a:cs typeface="Times New Roman"/>
                <a:sym typeface="Times New Roman"/>
              </a:rPr>
              <a:t>This system leverages machine learning algorithms to analyze transaction data, identify patterns, and detect suspicious activity in real time. By classifying transactions as either legitimate or fraudulent, the system helps protect cardholders and financial institutions from significant financial damage.</a:t>
            </a:r>
            <a:endParaRPr sz="2500">
              <a:solidFill>
                <a:srgbClr val="434343"/>
              </a:solidFill>
              <a:latin typeface="Times New Roman"/>
              <a:ea typeface="Times New Roman"/>
              <a:cs typeface="Times New Roman"/>
              <a:sym typeface="Times New Roman"/>
            </a:endParaRPr>
          </a:p>
        </p:txBody>
      </p:sp>
      <p:cxnSp>
        <p:nvCxnSpPr>
          <p:cNvPr id="95" name="Google Shape;95;p14"/>
          <p:cNvCxnSpPr/>
          <p:nvPr/>
        </p:nvCxnSpPr>
        <p:spPr>
          <a:xfrm flipH="1" rot="10800000">
            <a:off x="559225" y="1324525"/>
            <a:ext cx="17100900" cy="14700"/>
          </a:xfrm>
          <a:prstGeom prst="straightConnector1">
            <a:avLst/>
          </a:prstGeom>
          <a:noFill/>
          <a:ln cap="flat" cmpd="sng" w="9525">
            <a:solidFill>
              <a:schemeClr val="dk2"/>
            </a:solidFill>
            <a:prstDash val="solid"/>
            <a:round/>
            <a:headEnd len="med" w="med" type="none"/>
            <a:tailEnd len="med" w="med" type="none"/>
          </a:ln>
        </p:spPr>
      </p:cxnSp>
      <p:pic>
        <p:nvPicPr>
          <p:cNvPr id="96" name="Google Shape;96;p14"/>
          <p:cNvPicPr preferRelativeResize="0"/>
          <p:nvPr/>
        </p:nvPicPr>
        <p:blipFill>
          <a:blip r:embed="rId3">
            <a:alphaModFix/>
          </a:blip>
          <a:stretch>
            <a:fillRect/>
          </a:stretch>
        </p:blipFill>
        <p:spPr>
          <a:xfrm>
            <a:off x="11086850" y="1600200"/>
            <a:ext cx="6661316" cy="8564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9FC"/>
        </a:solidFill>
      </p:bgPr>
    </p:bg>
    <p:spTree>
      <p:nvGrpSpPr>
        <p:cNvPr id="100" name="Shape 100"/>
        <p:cNvGrpSpPr/>
        <p:nvPr/>
      </p:nvGrpSpPr>
      <p:grpSpPr>
        <a:xfrm>
          <a:off x="0" y="0"/>
          <a:ext cx="0" cy="0"/>
          <a:chOff x="0" y="0"/>
          <a:chExt cx="0" cy="0"/>
        </a:xfrm>
      </p:grpSpPr>
      <p:sp>
        <p:nvSpPr>
          <p:cNvPr id="101" name="Google Shape;101;p15"/>
          <p:cNvSpPr txBox="1"/>
          <p:nvPr>
            <p:ph idx="4294967295" type="title"/>
          </p:nvPr>
        </p:nvSpPr>
        <p:spPr>
          <a:xfrm>
            <a:off x="457200" y="274650"/>
            <a:ext cx="178308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714029"/>
                </a:solidFill>
                <a:latin typeface="Times New Roman"/>
                <a:ea typeface="Times New Roman"/>
                <a:cs typeface="Times New Roman"/>
                <a:sym typeface="Times New Roman"/>
              </a:rPr>
              <a:t>ABOUT THE DATASET</a:t>
            </a:r>
            <a:endParaRPr b="1">
              <a:solidFill>
                <a:srgbClr val="714029"/>
              </a:solidFill>
              <a:latin typeface="Times New Roman"/>
              <a:ea typeface="Times New Roman"/>
              <a:cs typeface="Times New Roman"/>
              <a:sym typeface="Times New Roman"/>
            </a:endParaRPr>
          </a:p>
        </p:txBody>
      </p:sp>
      <p:sp>
        <p:nvSpPr>
          <p:cNvPr id="102" name="Google Shape;102;p15"/>
          <p:cNvSpPr txBox="1"/>
          <p:nvPr>
            <p:ph idx="4294967295" type="body"/>
          </p:nvPr>
        </p:nvSpPr>
        <p:spPr>
          <a:xfrm>
            <a:off x="457200" y="1600200"/>
            <a:ext cx="9653100" cy="8319000"/>
          </a:xfrm>
          <a:prstGeom prst="rect">
            <a:avLst/>
          </a:prstGeom>
        </p:spPr>
        <p:txBody>
          <a:bodyPr anchorCtr="0" anchor="ctr" bIns="45700" lIns="91425" spcFirstLastPara="1" rIns="91425" wrap="square" tIns="45700">
            <a:noAutofit/>
          </a:bodyPr>
          <a:lstStyle/>
          <a:p>
            <a:pPr indent="0" lvl="0" marL="0" rtl="0" algn="just">
              <a:lnSpc>
                <a:spcPct val="150000"/>
              </a:lnSpc>
              <a:spcBef>
                <a:spcPts val="0"/>
              </a:spcBef>
              <a:spcAft>
                <a:spcPts val="0"/>
              </a:spcAft>
              <a:buNone/>
            </a:pPr>
            <a:r>
              <a:rPr lang="en-US" sz="2500">
                <a:solidFill>
                  <a:srgbClr val="2B2C30"/>
                </a:solidFill>
                <a:latin typeface="Times New Roman"/>
                <a:ea typeface="Times New Roman"/>
                <a:cs typeface="Times New Roman"/>
                <a:sym typeface="Times New Roman"/>
              </a:rPr>
              <a:t>The dataset contains transactions made by credit cards in September 2013 by European cardholders. This dataset presents transactions that occurred in two days, where we have 492 frauds out of 284,807 transactions. The dataset is highly unbalanced, the positive class (frauds) account for 0.172% of all transactions.</a:t>
            </a:r>
            <a:endParaRPr sz="25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500">
              <a:solidFill>
                <a:srgbClr val="2B2C3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US" sz="2500">
                <a:solidFill>
                  <a:srgbClr val="2B2C30"/>
                </a:solidFill>
                <a:latin typeface="Times New Roman"/>
                <a:ea typeface="Times New Roman"/>
                <a:cs typeface="Times New Roman"/>
                <a:sym typeface="Times New Roman"/>
              </a:rPr>
              <a:t>Dataset Overview:</a:t>
            </a:r>
            <a:endParaRPr b="1" sz="2500">
              <a:solidFill>
                <a:srgbClr val="2B2C3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2500">
                <a:solidFill>
                  <a:srgbClr val="2B2C30"/>
                </a:solidFill>
                <a:latin typeface="Times New Roman"/>
                <a:ea typeface="Times New Roman"/>
                <a:cs typeface="Times New Roman"/>
                <a:sym typeface="Times New Roman"/>
              </a:rPr>
              <a:t>	Source :  Credit Card Fraud Detection - Kaggle</a:t>
            </a:r>
            <a:endParaRPr sz="2500">
              <a:solidFill>
                <a:srgbClr val="2B2C3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2500">
                <a:solidFill>
                  <a:srgbClr val="2B2C30"/>
                </a:solidFill>
                <a:latin typeface="Times New Roman"/>
                <a:ea typeface="Times New Roman"/>
                <a:cs typeface="Times New Roman"/>
                <a:sym typeface="Times New Roman"/>
              </a:rPr>
              <a:t>	Size : 28487 rows x 31 columns</a:t>
            </a:r>
            <a:endParaRPr sz="2500">
              <a:solidFill>
                <a:srgbClr val="2B2C30"/>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lang="en-US" sz="2500">
                <a:solidFill>
                  <a:srgbClr val="2B2C30"/>
                </a:solidFill>
                <a:latin typeface="Times New Roman"/>
                <a:ea typeface="Times New Roman"/>
                <a:cs typeface="Times New Roman"/>
                <a:sym typeface="Times New Roman"/>
              </a:rPr>
              <a:t>Total transactions: 284,807</a:t>
            </a:r>
            <a:endParaRPr sz="2500">
              <a:solidFill>
                <a:srgbClr val="2B2C30"/>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lang="en-US" sz="2500">
                <a:solidFill>
                  <a:srgbClr val="2B2C30"/>
                </a:solidFill>
                <a:latin typeface="Times New Roman"/>
                <a:ea typeface="Times New Roman"/>
                <a:cs typeface="Times New Roman"/>
                <a:sym typeface="Times New Roman"/>
              </a:rPr>
              <a:t>Fraudulent transactions: 492</a:t>
            </a:r>
            <a:endParaRPr sz="2500">
              <a:solidFill>
                <a:srgbClr val="2B2C30"/>
              </a:solidFill>
              <a:latin typeface="Times New Roman"/>
              <a:ea typeface="Times New Roman"/>
              <a:cs typeface="Times New Roman"/>
              <a:sym typeface="Times New Roman"/>
            </a:endParaRPr>
          </a:p>
          <a:p>
            <a:pPr indent="0" lvl="0" marL="457200" rtl="0" algn="just">
              <a:lnSpc>
                <a:spcPct val="187029"/>
              </a:lnSpc>
              <a:spcBef>
                <a:spcPts val="0"/>
              </a:spcBef>
              <a:spcAft>
                <a:spcPts val="0"/>
              </a:spcAft>
              <a:buNone/>
            </a:pPr>
            <a:r>
              <a:t/>
            </a:r>
            <a:endParaRPr sz="2500">
              <a:solidFill>
                <a:srgbClr val="2B2C30"/>
              </a:solidFill>
              <a:latin typeface="Times New Roman"/>
              <a:ea typeface="Times New Roman"/>
              <a:cs typeface="Times New Roman"/>
              <a:sym typeface="Times New Roman"/>
            </a:endParaRPr>
          </a:p>
        </p:txBody>
      </p:sp>
      <p:cxnSp>
        <p:nvCxnSpPr>
          <p:cNvPr id="103" name="Google Shape;103;p15"/>
          <p:cNvCxnSpPr/>
          <p:nvPr/>
        </p:nvCxnSpPr>
        <p:spPr>
          <a:xfrm flipH="1" rot="10800000">
            <a:off x="559225" y="1324525"/>
            <a:ext cx="17100900" cy="14700"/>
          </a:xfrm>
          <a:prstGeom prst="straightConnector1">
            <a:avLst/>
          </a:prstGeom>
          <a:noFill/>
          <a:ln cap="flat" cmpd="sng" w="9525">
            <a:solidFill>
              <a:schemeClr val="dk2"/>
            </a:solidFill>
            <a:prstDash val="solid"/>
            <a:round/>
            <a:headEnd len="med" w="med" type="none"/>
            <a:tailEnd len="med" w="med" type="none"/>
          </a:ln>
        </p:spPr>
      </p:cxnSp>
      <p:pic>
        <p:nvPicPr>
          <p:cNvPr id="104" name="Google Shape;104;p15"/>
          <p:cNvPicPr preferRelativeResize="0"/>
          <p:nvPr/>
        </p:nvPicPr>
        <p:blipFill>
          <a:blip r:embed="rId3">
            <a:alphaModFix/>
          </a:blip>
          <a:stretch>
            <a:fillRect/>
          </a:stretch>
        </p:blipFill>
        <p:spPr>
          <a:xfrm>
            <a:off x="10504750" y="2043950"/>
            <a:ext cx="7045975" cy="6628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9FC"/>
        </a:solidFill>
      </p:bgPr>
    </p:bg>
    <p:spTree>
      <p:nvGrpSpPr>
        <p:cNvPr id="108" name="Shape 108"/>
        <p:cNvGrpSpPr/>
        <p:nvPr/>
      </p:nvGrpSpPr>
      <p:grpSpPr>
        <a:xfrm>
          <a:off x="0" y="0"/>
          <a:ext cx="0" cy="0"/>
          <a:chOff x="0" y="0"/>
          <a:chExt cx="0" cy="0"/>
        </a:xfrm>
      </p:grpSpPr>
      <p:sp>
        <p:nvSpPr>
          <p:cNvPr id="109" name="Google Shape;109;p16"/>
          <p:cNvSpPr txBox="1"/>
          <p:nvPr>
            <p:ph idx="4294967295" type="title"/>
          </p:nvPr>
        </p:nvSpPr>
        <p:spPr>
          <a:xfrm>
            <a:off x="457200" y="274650"/>
            <a:ext cx="178308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714029"/>
                </a:solidFill>
                <a:latin typeface="Times New Roman"/>
                <a:ea typeface="Times New Roman"/>
                <a:cs typeface="Times New Roman"/>
                <a:sym typeface="Times New Roman"/>
              </a:rPr>
              <a:t>EXPLORATORY DATA ANALYSIS</a:t>
            </a:r>
            <a:endParaRPr b="1">
              <a:solidFill>
                <a:srgbClr val="714029"/>
              </a:solidFill>
              <a:latin typeface="Times New Roman"/>
              <a:ea typeface="Times New Roman"/>
              <a:cs typeface="Times New Roman"/>
              <a:sym typeface="Times New Roman"/>
            </a:endParaRPr>
          </a:p>
        </p:txBody>
      </p:sp>
      <p:sp>
        <p:nvSpPr>
          <p:cNvPr id="110" name="Google Shape;110;p16"/>
          <p:cNvSpPr txBox="1"/>
          <p:nvPr>
            <p:ph idx="4294967295" type="body"/>
          </p:nvPr>
        </p:nvSpPr>
        <p:spPr>
          <a:xfrm>
            <a:off x="457200" y="1600200"/>
            <a:ext cx="9152700" cy="8319000"/>
          </a:xfrm>
          <a:prstGeom prst="rect">
            <a:avLst/>
          </a:prstGeom>
        </p:spPr>
        <p:txBody>
          <a:bodyPr anchorCtr="0" anchor="ctr" bIns="45700" lIns="91425" spcFirstLastPara="1" rIns="91425" wrap="square" tIns="45700">
            <a:noAutofit/>
          </a:bodyPr>
          <a:lstStyle/>
          <a:p>
            <a:pPr indent="0" lvl="0" marL="0" rtl="0" algn="just">
              <a:lnSpc>
                <a:spcPct val="150000"/>
              </a:lnSpc>
              <a:spcBef>
                <a:spcPts val="1200"/>
              </a:spcBef>
              <a:spcAft>
                <a:spcPts val="0"/>
              </a:spcAft>
              <a:buClr>
                <a:schemeClr val="dk1"/>
              </a:buClr>
              <a:buSzPts val="1100"/>
              <a:buFont typeface="Arial"/>
              <a:buNone/>
            </a:pPr>
            <a:r>
              <a:rPr lang="en-US" sz="2000">
                <a:latin typeface="Times New Roman"/>
                <a:ea typeface="Times New Roman"/>
                <a:cs typeface="Times New Roman"/>
                <a:sym typeface="Times New Roman"/>
              </a:rPr>
              <a:t>We conducted </a:t>
            </a:r>
            <a:r>
              <a:rPr b="1" lang="en-US" sz="2000">
                <a:latin typeface="Times New Roman"/>
                <a:ea typeface="Times New Roman"/>
                <a:cs typeface="Times New Roman"/>
                <a:sym typeface="Times New Roman"/>
              </a:rPr>
              <a:t>EDA</a:t>
            </a:r>
            <a:r>
              <a:rPr lang="en-US" sz="2000">
                <a:latin typeface="Times New Roman"/>
                <a:ea typeface="Times New Roman"/>
                <a:cs typeface="Times New Roman"/>
                <a:sym typeface="Times New Roman"/>
              </a:rPr>
              <a:t> to gain key insights into the dataset:</a:t>
            </a:r>
            <a:endParaRPr sz="2000">
              <a:latin typeface="Times New Roman"/>
              <a:ea typeface="Times New Roman"/>
              <a:cs typeface="Times New Roman"/>
              <a:sym typeface="Times New Roman"/>
            </a:endParaRPr>
          </a:p>
          <a:p>
            <a:pPr indent="-355600" lvl="0" marL="457200" rtl="0" algn="just">
              <a:lnSpc>
                <a:spcPct val="150000"/>
              </a:lnSpc>
              <a:spcBef>
                <a:spcPts val="1200"/>
              </a:spcBef>
              <a:spcAft>
                <a:spcPts val="0"/>
              </a:spcAft>
              <a:buSzPts val="2000"/>
              <a:buAutoNum type="arabicPeriod"/>
            </a:pPr>
            <a:r>
              <a:rPr b="1" lang="en-US" sz="2000">
                <a:latin typeface="Times New Roman"/>
                <a:ea typeface="Times New Roman"/>
                <a:cs typeface="Times New Roman"/>
                <a:sym typeface="Times New Roman"/>
              </a:rPr>
              <a:t>Null Values</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355600" lvl="1" marL="914400" rtl="0" algn="just">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Checked for missing values, and no null values were found, ensuring data quality for modeling.</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AutoNum type="arabicPeriod"/>
            </a:pPr>
            <a:r>
              <a:rPr b="1" lang="en-US" sz="2000">
                <a:latin typeface="Times New Roman"/>
                <a:ea typeface="Times New Roman"/>
                <a:cs typeface="Times New Roman"/>
                <a:sym typeface="Times New Roman"/>
              </a:rPr>
              <a:t>Fraudulent Transactions Over Time</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355600" lvl="1" marL="914400" rtl="0" algn="just">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Analyzed the occurrence of fraud over time, revealing specific time intervals with higher fraud activity.</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AutoNum type="arabicPeriod"/>
            </a:pPr>
            <a:r>
              <a:rPr b="1" lang="en-US" sz="2000">
                <a:latin typeface="Times New Roman"/>
                <a:ea typeface="Times New Roman"/>
                <a:cs typeface="Times New Roman"/>
                <a:sym typeface="Times New Roman"/>
              </a:rPr>
              <a:t>Distribution of Time</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355600" lvl="1" marL="914400" rtl="0" algn="just">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Explored transaction time distribution to identify any trends or unusual patterns across the dataset.</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AutoNum type="arabicPeriod"/>
            </a:pPr>
            <a:r>
              <a:rPr b="1" lang="en-US" sz="2000">
                <a:latin typeface="Times New Roman"/>
                <a:ea typeface="Times New Roman"/>
                <a:cs typeface="Times New Roman"/>
                <a:sym typeface="Times New Roman"/>
              </a:rPr>
              <a:t>Class Distribution (0 = Non-Fraud, 1 = Fraud)</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355600" lvl="1" marL="914400" rtl="0" algn="just">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Observed a highly imbalanced dataset with fraudulent transactions comprising less than 1%, requiring techniques like oversampling or class weighting.</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AutoNum type="arabicPeriod"/>
            </a:pPr>
            <a:r>
              <a:rPr b="1" lang="en-US" sz="2000">
                <a:latin typeface="Times New Roman"/>
                <a:ea typeface="Times New Roman"/>
                <a:cs typeface="Times New Roman"/>
                <a:sym typeface="Times New Roman"/>
              </a:rPr>
              <a:t>Correlation Heatmap</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355600" lvl="1" marL="914400" rtl="0" algn="just">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Visualized feature correlations to identify strong predictors for fraud detection, guiding feature selection and engineering.</a:t>
            </a:r>
            <a:endParaRPr sz="2000">
              <a:solidFill>
                <a:srgbClr val="2B2C30"/>
              </a:solidFill>
              <a:latin typeface="Times New Roman"/>
              <a:ea typeface="Times New Roman"/>
              <a:cs typeface="Times New Roman"/>
              <a:sym typeface="Times New Roman"/>
            </a:endParaRPr>
          </a:p>
        </p:txBody>
      </p:sp>
      <p:cxnSp>
        <p:nvCxnSpPr>
          <p:cNvPr id="111" name="Google Shape;111;p16"/>
          <p:cNvCxnSpPr/>
          <p:nvPr/>
        </p:nvCxnSpPr>
        <p:spPr>
          <a:xfrm flipH="1" rot="10800000">
            <a:off x="559225" y="1324525"/>
            <a:ext cx="17100900" cy="14700"/>
          </a:xfrm>
          <a:prstGeom prst="straightConnector1">
            <a:avLst/>
          </a:prstGeom>
          <a:noFill/>
          <a:ln cap="flat" cmpd="sng" w="9525">
            <a:solidFill>
              <a:schemeClr val="dk2"/>
            </a:solidFill>
            <a:prstDash val="solid"/>
            <a:round/>
            <a:headEnd len="med" w="med" type="none"/>
            <a:tailEnd len="med" w="med" type="none"/>
          </a:ln>
        </p:spPr>
      </p:cxnSp>
      <p:pic>
        <p:nvPicPr>
          <p:cNvPr id="112" name="Google Shape;112;p16"/>
          <p:cNvPicPr preferRelativeResize="0"/>
          <p:nvPr/>
        </p:nvPicPr>
        <p:blipFill>
          <a:blip r:embed="rId3">
            <a:alphaModFix/>
          </a:blip>
          <a:stretch>
            <a:fillRect/>
          </a:stretch>
        </p:blipFill>
        <p:spPr>
          <a:xfrm>
            <a:off x="9954111" y="1570050"/>
            <a:ext cx="7706013" cy="8564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9FC"/>
        </a:solidFill>
      </p:bgPr>
    </p:bg>
    <p:spTree>
      <p:nvGrpSpPr>
        <p:cNvPr id="116" name="Shape 116"/>
        <p:cNvGrpSpPr/>
        <p:nvPr/>
      </p:nvGrpSpPr>
      <p:grpSpPr>
        <a:xfrm>
          <a:off x="0" y="0"/>
          <a:ext cx="0" cy="0"/>
          <a:chOff x="0" y="0"/>
          <a:chExt cx="0" cy="0"/>
        </a:xfrm>
      </p:grpSpPr>
      <p:sp>
        <p:nvSpPr>
          <p:cNvPr id="117" name="Google Shape;117;p17"/>
          <p:cNvSpPr txBox="1"/>
          <p:nvPr>
            <p:ph idx="4294967295" type="title"/>
          </p:nvPr>
        </p:nvSpPr>
        <p:spPr>
          <a:xfrm>
            <a:off x="457200" y="274650"/>
            <a:ext cx="178308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714029"/>
                </a:solidFill>
                <a:latin typeface="Times New Roman"/>
                <a:ea typeface="Times New Roman"/>
                <a:cs typeface="Times New Roman"/>
                <a:sym typeface="Times New Roman"/>
              </a:rPr>
              <a:t>DATA PREPROCESSING</a:t>
            </a:r>
            <a:endParaRPr b="1">
              <a:solidFill>
                <a:srgbClr val="714029"/>
              </a:solidFill>
              <a:latin typeface="Times New Roman"/>
              <a:ea typeface="Times New Roman"/>
              <a:cs typeface="Times New Roman"/>
              <a:sym typeface="Times New Roman"/>
            </a:endParaRPr>
          </a:p>
        </p:txBody>
      </p:sp>
      <p:sp>
        <p:nvSpPr>
          <p:cNvPr id="118" name="Google Shape;118;p17"/>
          <p:cNvSpPr txBox="1"/>
          <p:nvPr>
            <p:ph idx="4294967295" type="body"/>
          </p:nvPr>
        </p:nvSpPr>
        <p:spPr>
          <a:xfrm>
            <a:off x="457200" y="1600200"/>
            <a:ext cx="9653100" cy="8319000"/>
          </a:xfrm>
          <a:prstGeom prst="rect">
            <a:avLst/>
          </a:prstGeom>
        </p:spPr>
        <p:txBody>
          <a:bodyPr anchorCtr="0" anchor="ctr" bIns="45700" lIns="91425" spcFirstLastPara="1" rIns="91425" wrap="square" tIns="45700">
            <a:normAutofit fontScale="85000" lnSpcReduction="10000"/>
          </a:bodyPr>
          <a:lstStyle/>
          <a:p>
            <a:pPr indent="0" lvl="0" marL="0" rtl="0" algn="l">
              <a:lnSpc>
                <a:spcPct val="115000"/>
              </a:lnSpc>
              <a:spcBef>
                <a:spcPts val="1200"/>
              </a:spcBef>
              <a:spcAft>
                <a:spcPts val="0"/>
              </a:spcAft>
              <a:buNone/>
            </a:pPr>
            <a:r>
              <a:rPr b="1" lang="en-US" sz="2500">
                <a:solidFill>
                  <a:srgbClr val="434343"/>
                </a:solidFill>
                <a:latin typeface="Times New Roman"/>
                <a:ea typeface="Times New Roman"/>
                <a:cs typeface="Times New Roman"/>
                <a:sym typeface="Times New Roman"/>
              </a:rPr>
              <a:t>We conducted data preprocessing to improve model performance:</a:t>
            </a:r>
            <a:endParaRPr b="1" sz="2500">
              <a:solidFill>
                <a:srgbClr val="434343"/>
              </a:solidFill>
              <a:latin typeface="Times New Roman"/>
              <a:ea typeface="Times New Roman"/>
              <a:cs typeface="Times New Roman"/>
              <a:sym typeface="Times New Roman"/>
            </a:endParaRPr>
          </a:p>
          <a:p>
            <a:pPr indent="-363537" lvl="0" marL="914400" rtl="0" algn="just">
              <a:lnSpc>
                <a:spcPct val="150000"/>
              </a:lnSpc>
              <a:spcBef>
                <a:spcPts val="1200"/>
              </a:spcBef>
              <a:spcAft>
                <a:spcPts val="0"/>
              </a:spcAft>
              <a:buClr>
                <a:srgbClr val="434343"/>
              </a:buClr>
              <a:buSzPct val="100000"/>
              <a:buFont typeface="Times New Roman"/>
              <a:buAutoNum type="arabicPeriod"/>
            </a:pPr>
            <a:r>
              <a:rPr b="1" lang="en-US" sz="2500">
                <a:solidFill>
                  <a:srgbClr val="434343"/>
                </a:solidFill>
                <a:latin typeface="Times New Roman"/>
                <a:ea typeface="Times New Roman"/>
                <a:cs typeface="Times New Roman"/>
                <a:sym typeface="Times New Roman"/>
              </a:rPr>
              <a:t>Handling Outliers using IQR:</a:t>
            </a:r>
            <a:endParaRPr b="1" sz="2500">
              <a:solidFill>
                <a:srgbClr val="434343"/>
              </a:solidFill>
              <a:latin typeface="Times New Roman"/>
              <a:ea typeface="Times New Roman"/>
              <a:cs typeface="Times New Roman"/>
              <a:sym typeface="Times New Roman"/>
            </a:endParaRPr>
          </a:p>
          <a:p>
            <a:pPr indent="-363537" lvl="1" marL="1371600" rtl="0" algn="just">
              <a:lnSpc>
                <a:spcPct val="150000"/>
              </a:lnSpc>
              <a:spcBef>
                <a:spcPts val="0"/>
              </a:spcBef>
              <a:spcAft>
                <a:spcPts val="0"/>
              </a:spcAft>
              <a:buClr>
                <a:srgbClr val="434343"/>
              </a:buClr>
              <a:buSzPct val="100000"/>
              <a:buFont typeface="Times New Roman"/>
              <a:buChar char="○"/>
            </a:pPr>
            <a:r>
              <a:rPr lang="en-US" sz="2500">
                <a:solidFill>
                  <a:srgbClr val="434343"/>
                </a:solidFill>
                <a:latin typeface="Times New Roman"/>
                <a:ea typeface="Times New Roman"/>
                <a:cs typeface="Times New Roman"/>
                <a:sym typeface="Times New Roman"/>
              </a:rPr>
              <a:t>Calculated Interquartile Range (IQR) for numerical columns.</a:t>
            </a:r>
            <a:endParaRPr sz="2500">
              <a:solidFill>
                <a:srgbClr val="434343"/>
              </a:solidFill>
              <a:latin typeface="Times New Roman"/>
              <a:ea typeface="Times New Roman"/>
              <a:cs typeface="Times New Roman"/>
              <a:sym typeface="Times New Roman"/>
            </a:endParaRPr>
          </a:p>
          <a:p>
            <a:pPr indent="-363537" lvl="1" marL="1371600" rtl="0" algn="just">
              <a:lnSpc>
                <a:spcPct val="150000"/>
              </a:lnSpc>
              <a:spcBef>
                <a:spcPts val="0"/>
              </a:spcBef>
              <a:spcAft>
                <a:spcPts val="0"/>
              </a:spcAft>
              <a:buClr>
                <a:srgbClr val="434343"/>
              </a:buClr>
              <a:buSzPct val="100000"/>
              <a:buFont typeface="Times New Roman"/>
              <a:buChar char="○"/>
            </a:pPr>
            <a:r>
              <a:rPr lang="en-US" sz="2500">
                <a:solidFill>
                  <a:srgbClr val="434343"/>
                </a:solidFill>
                <a:latin typeface="Times New Roman"/>
                <a:ea typeface="Times New Roman"/>
                <a:cs typeface="Times New Roman"/>
                <a:sym typeface="Times New Roman"/>
              </a:rPr>
              <a:t>Identified outliers where data points fall outside 1.5 * IQR from Q1 and Q3.</a:t>
            </a:r>
            <a:endParaRPr sz="2500">
              <a:solidFill>
                <a:srgbClr val="434343"/>
              </a:solidFill>
              <a:latin typeface="Times New Roman"/>
              <a:ea typeface="Times New Roman"/>
              <a:cs typeface="Times New Roman"/>
              <a:sym typeface="Times New Roman"/>
            </a:endParaRPr>
          </a:p>
          <a:p>
            <a:pPr indent="-363537" lvl="1" marL="1371600" rtl="0" algn="just">
              <a:lnSpc>
                <a:spcPct val="150000"/>
              </a:lnSpc>
              <a:spcBef>
                <a:spcPts val="0"/>
              </a:spcBef>
              <a:spcAft>
                <a:spcPts val="0"/>
              </a:spcAft>
              <a:buClr>
                <a:srgbClr val="434343"/>
              </a:buClr>
              <a:buSzPct val="100000"/>
              <a:buFont typeface="Times New Roman"/>
              <a:buChar char="○"/>
            </a:pPr>
            <a:r>
              <a:rPr lang="en-US" sz="2500">
                <a:solidFill>
                  <a:srgbClr val="434343"/>
                </a:solidFill>
                <a:latin typeface="Times New Roman"/>
                <a:ea typeface="Times New Roman"/>
                <a:cs typeface="Times New Roman"/>
                <a:sym typeface="Times New Roman"/>
              </a:rPr>
              <a:t>Counted outliers for each numerical column.</a:t>
            </a:r>
            <a:endParaRPr sz="2500">
              <a:solidFill>
                <a:srgbClr val="434343"/>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2500">
              <a:solidFill>
                <a:srgbClr val="434343"/>
              </a:solidFill>
              <a:latin typeface="Times New Roman"/>
              <a:ea typeface="Times New Roman"/>
              <a:cs typeface="Times New Roman"/>
              <a:sym typeface="Times New Roman"/>
            </a:endParaRPr>
          </a:p>
          <a:p>
            <a:pPr indent="-363537" lvl="0" marL="914400" rtl="0" algn="just">
              <a:lnSpc>
                <a:spcPct val="150000"/>
              </a:lnSpc>
              <a:spcBef>
                <a:spcPts val="0"/>
              </a:spcBef>
              <a:spcAft>
                <a:spcPts val="0"/>
              </a:spcAft>
              <a:buClr>
                <a:srgbClr val="434343"/>
              </a:buClr>
              <a:buSzPct val="100000"/>
              <a:buFont typeface="Times New Roman"/>
              <a:buAutoNum type="arabicPeriod"/>
            </a:pPr>
            <a:r>
              <a:rPr b="1" lang="en-US" sz="2500">
                <a:solidFill>
                  <a:srgbClr val="434343"/>
                </a:solidFill>
                <a:latin typeface="Times New Roman"/>
                <a:ea typeface="Times New Roman"/>
                <a:cs typeface="Times New Roman"/>
                <a:sym typeface="Times New Roman"/>
              </a:rPr>
              <a:t>Scaling Numerical Data:</a:t>
            </a:r>
            <a:endParaRPr b="1" sz="2500">
              <a:solidFill>
                <a:srgbClr val="434343"/>
              </a:solidFill>
              <a:latin typeface="Times New Roman"/>
              <a:ea typeface="Times New Roman"/>
              <a:cs typeface="Times New Roman"/>
              <a:sym typeface="Times New Roman"/>
            </a:endParaRPr>
          </a:p>
          <a:p>
            <a:pPr indent="-363537" lvl="1" marL="1371600" rtl="0" algn="just">
              <a:lnSpc>
                <a:spcPct val="150000"/>
              </a:lnSpc>
              <a:spcBef>
                <a:spcPts val="0"/>
              </a:spcBef>
              <a:spcAft>
                <a:spcPts val="0"/>
              </a:spcAft>
              <a:buClr>
                <a:srgbClr val="434343"/>
              </a:buClr>
              <a:buSzPct val="100000"/>
              <a:buChar char="○"/>
            </a:pPr>
            <a:r>
              <a:rPr lang="en-US" sz="2500">
                <a:solidFill>
                  <a:srgbClr val="434343"/>
                </a:solidFill>
                <a:latin typeface="Times New Roman"/>
                <a:ea typeface="Times New Roman"/>
                <a:cs typeface="Times New Roman"/>
                <a:sym typeface="Times New Roman"/>
              </a:rPr>
              <a:t>Applied </a:t>
            </a:r>
            <a:r>
              <a:rPr b="1" lang="en-US" sz="2500">
                <a:solidFill>
                  <a:srgbClr val="434343"/>
                </a:solidFill>
                <a:latin typeface="Times New Roman"/>
                <a:ea typeface="Times New Roman"/>
                <a:cs typeface="Times New Roman"/>
                <a:sym typeface="Times New Roman"/>
              </a:rPr>
              <a:t>RobustScaler</a:t>
            </a:r>
            <a:r>
              <a:rPr lang="en-US" sz="2500">
                <a:solidFill>
                  <a:srgbClr val="434343"/>
                </a:solidFill>
                <a:latin typeface="Times New Roman"/>
                <a:ea typeface="Times New Roman"/>
                <a:cs typeface="Times New Roman"/>
                <a:sym typeface="Times New Roman"/>
              </a:rPr>
              <a:t> to scale numerical features and handle outliers efficiently.</a:t>
            </a:r>
            <a:endParaRPr sz="2500">
              <a:solidFill>
                <a:srgbClr val="434343"/>
              </a:solidFill>
              <a:latin typeface="Times New Roman"/>
              <a:ea typeface="Times New Roman"/>
              <a:cs typeface="Times New Roman"/>
              <a:sym typeface="Times New Roman"/>
            </a:endParaRPr>
          </a:p>
          <a:p>
            <a:pPr indent="0" lvl="0" marL="1371600" rtl="0" algn="just">
              <a:lnSpc>
                <a:spcPct val="150000"/>
              </a:lnSpc>
              <a:spcBef>
                <a:spcPts val="0"/>
              </a:spcBef>
              <a:spcAft>
                <a:spcPts val="0"/>
              </a:spcAft>
              <a:buNone/>
            </a:pPr>
            <a:r>
              <a:t/>
            </a:r>
            <a:endParaRPr sz="2500">
              <a:solidFill>
                <a:srgbClr val="434343"/>
              </a:solidFill>
              <a:latin typeface="Times New Roman"/>
              <a:ea typeface="Times New Roman"/>
              <a:cs typeface="Times New Roman"/>
              <a:sym typeface="Times New Roman"/>
            </a:endParaRPr>
          </a:p>
          <a:p>
            <a:pPr indent="-363537" lvl="0" marL="914400" rtl="0" algn="just">
              <a:lnSpc>
                <a:spcPct val="150000"/>
              </a:lnSpc>
              <a:spcBef>
                <a:spcPts val="0"/>
              </a:spcBef>
              <a:spcAft>
                <a:spcPts val="0"/>
              </a:spcAft>
              <a:buClr>
                <a:srgbClr val="434343"/>
              </a:buClr>
              <a:buSzPct val="100000"/>
              <a:buFont typeface="Times New Roman"/>
              <a:buAutoNum type="arabicPeriod"/>
            </a:pPr>
            <a:r>
              <a:rPr b="1" lang="en-US" sz="2500">
                <a:solidFill>
                  <a:srgbClr val="434343"/>
                </a:solidFill>
                <a:latin typeface="Times New Roman"/>
                <a:ea typeface="Times New Roman"/>
                <a:cs typeface="Times New Roman"/>
                <a:sym typeface="Times New Roman"/>
              </a:rPr>
              <a:t>Handling Imbalanced Data with SMOTE:</a:t>
            </a:r>
            <a:endParaRPr b="1" sz="2500">
              <a:solidFill>
                <a:srgbClr val="434343"/>
              </a:solidFill>
              <a:latin typeface="Times New Roman"/>
              <a:ea typeface="Times New Roman"/>
              <a:cs typeface="Times New Roman"/>
              <a:sym typeface="Times New Roman"/>
            </a:endParaRPr>
          </a:p>
          <a:p>
            <a:pPr indent="-363537" lvl="1" marL="1371600" rtl="0" algn="just">
              <a:lnSpc>
                <a:spcPct val="150000"/>
              </a:lnSpc>
              <a:spcBef>
                <a:spcPts val="0"/>
              </a:spcBef>
              <a:spcAft>
                <a:spcPts val="0"/>
              </a:spcAft>
              <a:buClr>
                <a:srgbClr val="434343"/>
              </a:buClr>
              <a:buSzPct val="100000"/>
              <a:buChar char="○"/>
            </a:pPr>
            <a:r>
              <a:rPr b="1" lang="en-US" sz="2500">
                <a:solidFill>
                  <a:srgbClr val="434343"/>
                </a:solidFill>
                <a:latin typeface="Times New Roman"/>
                <a:ea typeface="Times New Roman"/>
                <a:cs typeface="Times New Roman"/>
                <a:sym typeface="Times New Roman"/>
              </a:rPr>
              <a:t>SMOTE (Synthetic Minority Over-sampling Technique)</a:t>
            </a:r>
            <a:r>
              <a:rPr lang="en-US" sz="2500">
                <a:solidFill>
                  <a:srgbClr val="434343"/>
                </a:solidFill>
                <a:latin typeface="Times New Roman"/>
                <a:ea typeface="Times New Roman"/>
                <a:cs typeface="Times New Roman"/>
                <a:sym typeface="Times New Roman"/>
              </a:rPr>
              <a:t> was used to balance the class distribution in the dataset by generating synthetic samples.</a:t>
            </a:r>
            <a:endParaRPr sz="2500">
              <a:solidFill>
                <a:srgbClr val="434343"/>
              </a:solidFill>
              <a:latin typeface="Times New Roman"/>
              <a:ea typeface="Times New Roman"/>
              <a:cs typeface="Times New Roman"/>
              <a:sym typeface="Times New Roman"/>
            </a:endParaRPr>
          </a:p>
          <a:p>
            <a:pPr indent="-363537" lvl="1" marL="1371600" rtl="0" algn="just">
              <a:lnSpc>
                <a:spcPct val="150000"/>
              </a:lnSpc>
              <a:spcBef>
                <a:spcPts val="0"/>
              </a:spcBef>
              <a:spcAft>
                <a:spcPts val="0"/>
              </a:spcAft>
              <a:buClr>
                <a:srgbClr val="434343"/>
              </a:buClr>
              <a:buSzPct val="100000"/>
              <a:buChar char="○"/>
            </a:pPr>
            <a:r>
              <a:rPr lang="en-US" sz="2500">
                <a:solidFill>
                  <a:srgbClr val="434343"/>
                </a:solidFill>
                <a:latin typeface="Times New Roman"/>
                <a:ea typeface="Times New Roman"/>
                <a:cs typeface="Times New Roman"/>
                <a:sym typeface="Times New Roman"/>
              </a:rPr>
              <a:t>Split data into training and testing sets (80% training, 20% testing) with </a:t>
            </a:r>
            <a:r>
              <a:rPr b="1" lang="en-US" sz="2500">
                <a:solidFill>
                  <a:srgbClr val="434343"/>
                </a:solidFill>
                <a:latin typeface="Times New Roman"/>
                <a:ea typeface="Times New Roman"/>
                <a:cs typeface="Times New Roman"/>
                <a:sym typeface="Times New Roman"/>
              </a:rPr>
              <a:t>stratified sampling</a:t>
            </a:r>
            <a:r>
              <a:rPr lang="en-US" sz="2500">
                <a:solidFill>
                  <a:srgbClr val="434343"/>
                </a:solidFill>
                <a:latin typeface="Times New Roman"/>
                <a:ea typeface="Times New Roman"/>
                <a:cs typeface="Times New Roman"/>
                <a:sym typeface="Times New Roman"/>
              </a:rPr>
              <a:t> to maintain class balance.</a:t>
            </a:r>
            <a:endParaRPr sz="2500">
              <a:solidFill>
                <a:srgbClr val="434343"/>
              </a:solidFill>
              <a:latin typeface="Times New Roman"/>
              <a:ea typeface="Times New Roman"/>
              <a:cs typeface="Times New Roman"/>
              <a:sym typeface="Times New Roman"/>
            </a:endParaRPr>
          </a:p>
          <a:p>
            <a:pPr indent="0" lvl="0" marL="0" rtl="0" algn="just">
              <a:lnSpc>
                <a:spcPct val="187029"/>
              </a:lnSpc>
              <a:spcBef>
                <a:spcPts val="0"/>
              </a:spcBef>
              <a:spcAft>
                <a:spcPts val="0"/>
              </a:spcAft>
              <a:buNone/>
            </a:pPr>
            <a:r>
              <a:t/>
            </a:r>
            <a:endParaRPr sz="2999">
              <a:solidFill>
                <a:srgbClr val="2B2C30"/>
              </a:solidFill>
              <a:latin typeface="Times New Roman"/>
              <a:ea typeface="Times New Roman"/>
              <a:cs typeface="Times New Roman"/>
              <a:sym typeface="Times New Roman"/>
            </a:endParaRPr>
          </a:p>
        </p:txBody>
      </p:sp>
      <p:cxnSp>
        <p:nvCxnSpPr>
          <p:cNvPr id="119" name="Google Shape;119;p17"/>
          <p:cNvCxnSpPr/>
          <p:nvPr/>
        </p:nvCxnSpPr>
        <p:spPr>
          <a:xfrm flipH="1" rot="10800000">
            <a:off x="559225" y="1324525"/>
            <a:ext cx="17100900" cy="14700"/>
          </a:xfrm>
          <a:prstGeom prst="straightConnector1">
            <a:avLst/>
          </a:prstGeom>
          <a:noFill/>
          <a:ln cap="flat" cmpd="sng" w="9525">
            <a:solidFill>
              <a:schemeClr val="dk2"/>
            </a:solidFill>
            <a:prstDash val="solid"/>
            <a:round/>
            <a:headEnd len="med" w="med" type="none"/>
            <a:tailEnd len="med" w="med" type="none"/>
          </a:ln>
        </p:spPr>
      </p:cxnSp>
      <p:pic>
        <p:nvPicPr>
          <p:cNvPr id="120" name="Google Shape;120;p17"/>
          <p:cNvPicPr preferRelativeResize="0"/>
          <p:nvPr/>
        </p:nvPicPr>
        <p:blipFill>
          <a:blip r:embed="rId3">
            <a:alphaModFix/>
          </a:blip>
          <a:stretch>
            <a:fillRect/>
          </a:stretch>
        </p:blipFill>
        <p:spPr>
          <a:xfrm>
            <a:off x="11026600" y="1788350"/>
            <a:ext cx="6633525" cy="794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9FC"/>
        </a:solidFill>
      </p:bgPr>
    </p:bg>
    <p:spTree>
      <p:nvGrpSpPr>
        <p:cNvPr id="124" name="Shape 124"/>
        <p:cNvGrpSpPr/>
        <p:nvPr/>
      </p:nvGrpSpPr>
      <p:grpSpPr>
        <a:xfrm>
          <a:off x="0" y="0"/>
          <a:ext cx="0" cy="0"/>
          <a:chOff x="0" y="0"/>
          <a:chExt cx="0" cy="0"/>
        </a:xfrm>
      </p:grpSpPr>
      <p:sp>
        <p:nvSpPr>
          <p:cNvPr id="125" name="Google Shape;125;p18"/>
          <p:cNvSpPr txBox="1"/>
          <p:nvPr>
            <p:ph idx="4294967295" type="title"/>
          </p:nvPr>
        </p:nvSpPr>
        <p:spPr>
          <a:xfrm>
            <a:off x="457200" y="274650"/>
            <a:ext cx="178308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714029"/>
                </a:solidFill>
                <a:latin typeface="Times New Roman"/>
                <a:ea typeface="Times New Roman"/>
                <a:cs typeface="Times New Roman"/>
                <a:sym typeface="Times New Roman"/>
              </a:rPr>
              <a:t>MODEL SELECTION</a:t>
            </a:r>
            <a:endParaRPr b="1">
              <a:solidFill>
                <a:srgbClr val="714029"/>
              </a:solidFill>
              <a:latin typeface="Times New Roman"/>
              <a:ea typeface="Times New Roman"/>
              <a:cs typeface="Times New Roman"/>
              <a:sym typeface="Times New Roman"/>
            </a:endParaRPr>
          </a:p>
        </p:txBody>
      </p:sp>
      <p:sp>
        <p:nvSpPr>
          <p:cNvPr id="126" name="Google Shape;126;p18"/>
          <p:cNvSpPr txBox="1"/>
          <p:nvPr>
            <p:ph idx="4294967295" type="body"/>
          </p:nvPr>
        </p:nvSpPr>
        <p:spPr>
          <a:xfrm>
            <a:off x="457200" y="1600200"/>
            <a:ext cx="17202900" cy="8319000"/>
          </a:xfrm>
          <a:prstGeom prst="rect">
            <a:avLst/>
          </a:prstGeom>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en-US" sz="3100">
                <a:latin typeface="Times New Roman"/>
                <a:ea typeface="Times New Roman"/>
                <a:cs typeface="Times New Roman"/>
                <a:sym typeface="Times New Roman"/>
              </a:rPr>
              <a:t>We deployed </a:t>
            </a:r>
            <a:r>
              <a:rPr b="1" lang="en-US" sz="3100">
                <a:latin typeface="Times New Roman"/>
                <a:ea typeface="Times New Roman"/>
                <a:cs typeface="Times New Roman"/>
                <a:sym typeface="Times New Roman"/>
              </a:rPr>
              <a:t>seven machine learning models</a:t>
            </a:r>
            <a:r>
              <a:rPr lang="en-US" sz="3100">
                <a:latin typeface="Times New Roman"/>
                <a:ea typeface="Times New Roman"/>
                <a:cs typeface="Times New Roman"/>
                <a:sym typeface="Times New Roman"/>
              </a:rPr>
              <a:t> to detect fraudulent credit card transactions effectively:</a:t>
            </a:r>
            <a:endParaRPr sz="3100">
              <a:latin typeface="Times New Roman"/>
              <a:ea typeface="Times New Roman"/>
              <a:cs typeface="Times New Roman"/>
              <a:sym typeface="Times New Roman"/>
            </a:endParaRPr>
          </a:p>
          <a:p>
            <a:pPr indent="-425450" lvl="0" marL="2286000" rtl="0" algn="just">
              <a:lnSpc>
                <a:spcPct val="150000"/>
              </a:lnSpc>
              <a:spcBef>
                <a:spcPts val="0"/>
              </a:spcBef>
              <a:spcAft>
                <a:spcPts val="0"/>
              </a:spcAft>
              <a:buSzPts val="3100"/>
              <a:buFont typeface="Times New Roman"/>
              <a:buAutoNum type="arabicPeriod"/>
            </a:pPr>
            <a:r>
              <a:rPr lang="en-US" sz="3100">
                <a:latin typeface="Times New Roman"/>
                <a:ea typeface="Times New Roman"/>
                <a:cs typeface="Times New Roman"/>
                <a:sym typeface="Times New Roman"/>
              </a:rPr>
              <a:t>Logistic Regression</a:t>
            </a:r>
            <a:endParaRPr sz="3100">
              <a:latin typeface="Times New Roman"/>
              <a:ea typeface="Times New Roman"/>
              <a:cs typeface="Times New Roman"/>
              <a:sym typeface="Times New Roman"/>
            </a:endParaRPr>
          </a:p>
          <a:p>
            <a:pPr indent="-425450" lvl="0" marL="2286000" rtl="0" algn="just">
              <a:lnSpc>
                <a:spcPct val="150000"/>
              </a:lnSpc>
              <a:spcBef>
                <a:spcPts val="0"/>
              </a:spcBef>
              <a:spcAft>
                <a:spcPts val="0"/>
              </a:spcAft>
              <a:buSzPts val="3100"/>
              <a:buFont typeface="Times New Roman"/>
              <a:buAutoNum type="arabicPeriod"/>
            </a:pPr>
            <a:r>
              <a:rPr lang="en-US" sz="3100">
                <a:latin typeface="Times New Roman"/>
                <a:ea typeface="Times New Roman"/>
                <a:cs typeface="Times New Roman"/>
                <a:sym typeface="Times New Roman"/>
              </a:rPr>
              <a:t>Decision Tree</a:t>
            </a:r>
            <a:endParaRPr sz="3100">
              <a:latin typeface="Times New Roman"/>
              <a:ea typeface="Times New Roman"/>
              <a:cs typeface="Times New Roman"/>
              <a:sym typeface="Times New Roman"/>
            </a:endParaRPr>
          </a:p>
          <a:p>
            <a:pPr indent="-425450" lvl="0" marL="2286000" rtl="0" algn="just">
              <a:lnSpc>
                <a:spcPct val="150000"/>
              </a:lnSpc>
              <a:spcBef>
                <a:spcPts val="0"/>
              </a:spcBef>
              <a:spcAft>
                <a:spcPts val="0"/>
              </a:spcAft>
              <a:buSzPts val="3100"/>
              <a:buFont typeface="Times New Roman"/>
              <a:buAutoNum type="arabicPeriod"/>
            </a:pPr>
            <a:r>
              <a:rPr lang="en-US" sz="3100">
                <a:latin typeface="Times New Roman"/>
                <a:ea typeface="Times New Roman"/>
                <a:cs typeface="Times New Roman"/>
                <a:sym typeface="Times New Roman"/>
              </a:rPr>
              <a:t>Random Forest</a:t>
            </a:r>
            <a:endParaRPr sz="3100">
              <a:latin typeface="Times New Roman"/>
              <a:ea typeface="Times New Roman"/>
              <a:cs typeface="Times New Roman"/>
              <a:sym typeface="Times New Roman"/>
            </a:endParaRPr>
          </a:p>
          <a:p>
            <a:pPr indent="-425450" lvl="0" marL="2286000" rtl="0" algn="just">
              <a:lnSpc>
                <a:spcPct val="150000"/>
              </a:lnSpc>
              <a:spcBef>
                <a:spcPts val="0"/>
              </a:spcBef>
              <a:spcAft>
                <a:spcPts val="0"/>
              </a:spcAft>
              <a:buSzPts val="3100"/>
              <a:buFont typeface="Times New Roman"/>
              <a:buAutoNum type="arabicPeriod"/>
            </a:pPr>
            <a:r>
              <a:rPr lang="en-US" sz="3100">
                <a:latin typeface="Times New Roman"/>
                <a:ea typeface="Times New Roman"/>
                <a:cs typeface="Times New Roman"/>
                <a:sym typeface="Times New Roman"/>
              </a:rPr>
              <a:t>LightGBM</a:t>
            </a:r>
            <a:endParaRPr sz="3100">
              <a:latin typeface="Times New Roman"/>
              <a:ea typeface="Times New Roman"/>
              <a:cs typeface="Times New Roman"/>
              <a:sym typeface="Times New Roman"/>
            </a:endParaRPr>
          </a:p>
          <a:p>
            <a:pPr indent="-425450" lvl="0" marL="2286000" rtl="0" algn="just">
              <a:lnSpc>
                <a:spcPct val="150000"/>
              </a:lnSpc>
              <a:spcBef>
                <a:spcPts val="0"/>
              </a:spcBef>
              <a:spcAft>
                <a:spcPts val="0"/>
              </a:spcAft>
              <a:buSzPts val="3100"/>
              <a:buFont typeface="Times New Roman"/>
              <a:buAutoNum type="arabicPeriod"/>
            </a:pPr>
            <a:r>
              <a:rPr lang="en-US" sz="3100">
                <a:latin typeface="Times New Roman"/>
                <a:ea typeface="Times New Roman"/>
                <a:cs typeface="Times New Roman"/>
                <a:sym typeface="Times New Roman"/>
              </a:rPr>
              <a:t>XGBoost</a:t>
            </a:r>
            <a:endParaRPr sz="3100">
              <a:latin typeface="Times New Roman"/>
              <a:ea typeface="Times New Roman"/>
              <a:cs typeface="Times New Roman"/>
              <a:sym typeface="Times New Roman"/>
            </a:endParaRPr>
          </a:p>
          <a:p>
            <a:pPr indent="-425450" lvl="0" marL="2286000" rtl="0" algn="just">
              <a:lnSpc>
                <a:spcPct val="150000"/>
              </a:lnSpc>
              <a:spcBef>
                <a:spcPts val="0"/>
              </a:spcBef>
              <a:spcAft>
                <a:spcPts val="0"/>
              </a:spcAft>
              <a:buSzPts val="3100"/>
              <a:buFont typeface="Times New Roman"/>
              <a:buAutoNum type="arabicPeriod"/>
            </a:pPr>
            <a:r>
              <a:rPr lang="en-US" sz="3100">
                <a:latin typeface="Times New Roman"/>
                <a:ea typeface="Times New Roman"/>
                <a:cs typeface="Times New Roman"/>
                <a:sym typeface="Times New Roman"/>
              </a:rPr>
              <a:t>CatBoost</a:t>
            </a:r>
            <a:endParaRPr sz="3100">
              <a:latin typeface="Times New Roman"/>
              <a:ea typeface="Times New Roman"/>
              <a:cs typeface="Times New Roman"/>
              <a:sym typeface="Times New Roman"/>
            </a:endParaRPr>
          </a:p>
          <a:p>
            <a:pPr indent="-425450" lvl="0" marL="2286000" rtl="0" algn="just">
              <a:lnSpc>
                <a:spcPct val="150000"/>
              </a:lnSpc>
              <a:spcBef>
                <a:spcPts val="0"/>
              </a:spcBef>
              <a:spcAft>
                <a:spcPts val="0"/>
              </a:spcAft>
              <a:buSzPts val="3100"/>
              <a:buFont typeface="Times New Roman"/>
              <a:buAutoNum type="arabicPeriod"/>
            </a:pPr>
            <a:r>
              <a:rPr lang="en-US" sz="3100">
                <a:latin typeface="Times New Roman"/>
                <a:ea typeface="Times New Roman"/>
                <a:cs typeface="Times New Roman"/>
                <a:sym typeface="Times New Roman"/>
              </a:rPr>
              <a:t>SVM (Support Vector Machine)</a:t>
            </a:r>
            <a:endParaRPr sz="3100">
              <a:latin typeface="Times New Roman"/>
              <a:ea typeface="Times New Roman"/>
              <a:cs typeface="Times New Roman"/>
              <a:sym typeface="Times New Roman"/>
            </a:endParaRPr>
          </a:p>
        </p:txBody>
      </p:sp>
      <p:cxnSp>
        <p:nvCxnSpPr>
          <p:cNvPr id="127" name="Google Shape;127;p18"/>
          <p:cNvCxnSpPr/>
          <p:nvPr/>
        </p:nvCxnSpPr>
        <p:spPr>
          <a:xfrm flipH="1" rot="10800000">
            <a:off x="559225" y="1324525"/>
            <a:ext cx="17100900" cy="14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9FC"/>
        </a:solidFill>
      </p:bgPr>
    </p:bg>
    <p:spTree>
      <p:nvGrpSpPr>
        <p:cNvPr id="131" name="Shape 131"/>
        <p:cNvGrpSpPr/>
        <p:nvPr/>
      </p:nvGrpSpPr>
      <p:grpSpPr>
        <a:xfrm>
          <a:off x="0" y="0"/>
          <a:ext cx="0" cy="0"/>
          <a:chOff x="0" y="0"/>
          <a:chExt cx="0" cy="0"/>
        </a:xfrm>
      </p:grpSpPr>
      <p:sp>
        <p:nvSpPr>
          <p:cNvPr id="132" name="Google Shape;132;p19"/>
          <p:cNvSpPr txBox="1"/>
          <p:nvPr>
            <p:ph idx="4294967295" type="title"/>
          </p:nvPr>
        </p:nvSpPr>
        <p:spPr>
          <a:xfrm>
            <a:off x="457200" y="274650"/>
            <a:ext cx="17830800" cy="1143000"/>
          </a:xfrm>
          <a:prstGeom prst="rect">
            <a:avLst/>
          </a:prstGeom>
        </p:spPr>
        <p:txBody>
          <a:bodyPr anchorCtr="0" anchor="ctr" bIns="45700" lIns="91425" spcFirstLastPara="1" rIns="91425" wrap="square" tIns="45700">
            <a:normAutofit/>
          </a:bodyPr>
          <a:lstStyle/>
          <a:p>
            <a:pPr indent="0" lvl="0" marL="457200" rtl="0" algn="l">
              <a:spcBef>
                <a:spcPts val="0"/>
              </a:spcBef>
              <a:spcAft>
                <a:spcPts val="0"/>
              </a:spcAft>
              <a:buNone/>
            </a:pPr>
            <a:r>
              <a:rPr b="1" lang="en-US">
                <a:solidFill>
                  <a:srgbClr val="714029"/>
                </a:solidFill>
                <a:latin typeface="Times New Roman"/>
                <a:ea typeface="Times New Roman"/>
                <a:cs typeface="Times New Roman"/>
                <a:sym typeface="Times New Roman"/>
              </a:rPr>
              <a:t>1. </a:t>
            </a:r>
            <a:r>
              <a:rPr b="1" lang="en-US">
                <a:solidFill>
                  <a:srgbClr val="714029"/>
                </a:solidFill>
                <a:latin typeface="Times New Roman"/>
                <a:ea typeface="Times New Roman"/>
                <a:cs typeface="Times New Roman"/>
                <a:sym typeface="Times New Roman"/>
              </a:rPr>
              <a:t>LOGISTIC REGRESSION</a:t>
            </a:r>
            <a:endParaRPr b="1">
              <a:solidFill>
                <a:srgbClr val="714029"/>
              </a:solidFill>
              <a:latin typeface="Times New Roman"/>
              <a:ea typeface="Times New Roman"/>
              <a:cs typeface="Times New Roman"/>
              <a:sym typeface="Times New Roman"/>
            </a:endParaRPr>
          </a:p>
        </p:txBody>
      </p:sp>
      <p:sp>
        <p:nvSpPr>
          <p:cNvPr id="133" name="Google Shape;133;p19"/>
          <p:cNvSpPr txBox="1"/>
          <p:nvPr>
            <p:ph idx="4294967295" type="body"/>
          </p:nvPr>
        </p:nvSpPr>
        <p:spPr>
          <a:xfrm>
            <a:off x="457200" y="1600200"/>
            <a:ext cx="17202900" cy="1828800"/>
          </a:xfrm>
          <a:prstGeom prst="rect">
            <a:avLst/>
          </a:prstGeom>
        </p:spPr>
        <p:txBody>
          <a:bodyPr anchorCtr="0" anchor="ctr" bIns="45700" lIns="91425" spcFirstLastPara="1" rIns="91425" wrap="square" tIns="45700">
            <a:normAutofit/>
          </a:bodyPr>
          <a:lstStyle/>
          <a:p>
            <a:pPr indent="0" lvl="0" marL="0" rtl="0" algn="just">
              <a:lnSpc>
                <a:spcPct val="187029"/>
              </a:lnSpc>
              <a:spcBef>
                <a:spcPts val="0"/>
              </a:spcBef>
              <a:spcAft>
                <a:spcPts val="0"/>
              </a:spcAft>
              <a:buNone/>
            </a:pPr>
            <a:r>
              <a:rPr b="1" lang="en-US" sz="2700">
                <a:solidFill>
                  <a:srgbClr val="434343"/>
                </a:solidFill>
                <a:latin typeface="Times New Roman"/>
                <a:ea typeface="Times New Roman"/>
                <a:cs typeface="Times New Roman"/>
                <a:sym typeface="Times New Roman"/>
              </a:rPr>
              <a:t>Logistic Regression: </a:t>
            </a:r>
            <a:r>
              <a:rPr lang="en-US" sz="2700">
                <a:solidFill>
                  <a:srgbClr val="434343"/>
                </a:solidFill>
                <a:latin typeface="Times New Roman"/>
                <a:ea typeface="Times New Roman"/>
                <a:cs typeface="Times New Roman"/>
                <a:sym typeface="Times New Roman"/>
              </a:rPr>
              <a:t>A statistical model used for binary classification, predicting probabilities using a sigmoid function.</a:t>
            </a:r>
            <a:endParaRPr sz="2700">
              <a:solidFill>
                <a:srgbClr val="434343"/>
              </a:solidFill>
              <a:latin typeface="Times New Roman"/>
              <a:ea typeface="Times New Roman"/>
              <a:cs typeface="Times New Roman"/>
              <a:sym typeface="Times New Roman"/>
            </a:endParaRPr>
          </a:p>
        </p:txBody>
      </p:sp>
      <p:cxnSp>
        <p:nvCxnSpPr>
          <p:cNvPr id="134" name="Google Shape;134;p19"/>
          <p:cNvCxnSpPr/>
          <p:nvPr/>
        </p:nvCxnSpPr>
        <p:spPr>
          <a:xfrm flipH="1" rot="10800000">
            <a:off x="559225" y="1324525"/>
            <a:ext cx="17100900" cy="14700"/>
          </a:xfrm>
          <a:prstGeom prst="straightConnector1">
            <a:avLst/>
          </a:prstGeom>
          <a:noFill/>
          <a:ln cap="flat" cmpd="sng" w="9525">
            <a:solidFill>
              <a:schemeClr val="dk2"/>
            </a:solidFill>
            <a:prstDash val="solid"/>
            <a:round/>
            <a:headEnd len="med" w="med" type="none"/>
            <a:tailEnd len="med" w="med" type="none"/>
          </a:ln>
        </p:spPr>
      </p:cxnSp>
      <p:pic>
        <p:nvPicPr>
          <p:cNvPr id="135" name="Google Shape;135;p19"/>
          <p:cNvPicPr preferRelativeResize="0"/>
          <p:nvPr/>
        </p:nvPicPr>
        <p:blipFill>
          <a:blip r:embed="rId3">
            <a:alphaModFix/>
          </a:blip>
          <a:stretch>
            <a:fillRect/>
          </a:stretch>
        </p:blipFill>
        <p:spPr>
          <a:xfrm>
            <a:off x="549800" y="4695749"/>
            <a:ext cx="8044400" cy="3764239"/>
          </a:xfrm>
          <a:prstGeom prst="rect">
            <a:avLst/>
          </a:prstGeom>
          <a:noFill/>
          <a:ln>
            <a:noFill/>
          </a:ln>
        </p:spPr>
      </p:pic>
      <p:pic>
        <p:nvPicPr>
          <p:cNvPr id="136" name="Google Shape;136;p19"/>
          <p:cNvPicPr preferRelativeResize="0"/>
          <p:nvPr/>
        </p:nvPicPr>
        <p:blipFill>
          <a:blip r:embed="rId4">
            <a:alphaModFix/>
          </a:blip>
          <a:stretch>
            <a:fillRect/>
          </a:stretch>
        </p:blipFill>
        <p:spPr>
          <a:xfrm>
            <a:off x="10079400" y="3963238"/>
            <a:ext cx="6705600" cy="5229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9FC"/>
        </a:solidFill>
      </p:bgPr>
    </p:bg>
    <p:spTree>
      <p:nvGrpSpPr>
        <p:cNvPr id="140" name="Shape 140"/>
        <p:cNvGrpSpPr/>
        <p:nvPr/>
      </p:nvGrpSpPr>
      <p:grpSpPr>
        <a:xfrm>
          <a:off x="0" y="0"/>
          <a:ext cx="0" cy="0"/>
          <a:chOff x="0" y="0"/>
          <a:chExt cx="0" cy="0"/>
        </a:xfrm>
      </p:grpSpPr>
      <p:sp>
        <p:nvSpPr>
          <p:cNvPr id="141" name="Google Shape;141;p20"/>
          <p:cNvSpPr txBox="1"/>
          <p:nvPr>
            <p:ph idx="4294967295" type="title"/>
          </p:nvPr>
        </p:nvSpPr>
        <p:spPr>
          <a:xfrm>
            <a:off x="457200" y="274650"/>
            <a:ext cx="17830800" cy="1143000"/>
          </a:xfrm>
          <a:prstGeom prst="rect">
            <a:avLst/>
          </a:prstGeom>
        </p:spPr>
        <p:txBody>
          <a:bodyPr anchorCtr="0" anchor="ctr" bIns="45700" lIns="91425" spcFirstLastPara="1" rIns="91425" wrap="square" tIns="45700">
            <a:normAutofit/>
          </a:bodyPr>
          <a:lstStyle/>
          <a:p>
            <a:pPr indent="0" lvl="0" marL="457200" rtl="0" algn="l">
              <a:spcBef>
                <a:spcPts val="0"/>
              </a:spcBef>
              <a:spcAft>
                <a:spcPts val="0"/>
              </a:spcAft>
              <a:buNone/>
            </a:pPr>
            <a:r>
              <a:rPr b="1" lang="en-US">
                <a:solidFill>
                  <a:srgbClr val="714029"/>
                </a:solidFill>
                <a:latin typeface="Times New Roman"/>
                <a:ea typeface="Times New Roman"/>
                <a:cs typeface="Times New Roman"/>
                <a:sym typeface="Times New Roman"/>
              </a:rPr>
              <a:t>2. RANDOM FOREST</a:t>
            </a:r>
            <a:endParaRPr b="1">
              <a:solidFill>
                <a:srgbClr val="714029"/>
              </a:solidFill>
              <a:latin typeface="Times New Roman"/>
              <a:ea typeface="Times New Roman"/>
              <a:cs typeface="Times New Roman"/>
              <a:sym typeface="Times New Roman"/>
            </a:endParaRPr>
          </a:p>
        </p:txBody>
      </p:sp>
      <p:sp>
        <p:nvSpPr>
          <p:cNvPr id="142" name="Google Shape;142;p20"/>
          <p:cNvSpPr txBox="1"/>
          <p:nvPr>
            <p:ph idx="4294967295" type="body"/>
          </p:nvPr>
        </p:nvSpPr>
        <p:spPr>
          <a:xfrm>
            <a:off x="457200" y="1600200"/>
            <a:ext cx="17202900" cy="1828800"/>
          </a:xfrm>
          <a:prstGeom prst="rect">
            <a:avLst/>
          </a:prstGeom>
        </p:spPr>
        <p:txBody>
          <a:bodyPr anchorCtr="0" anchor="ctr" bIns="45700" lIns="91425" spcFirstLastPara="1" rIns="91425" wrap="square" tIns="45700">
            <a:normAutofit/>
          </a:bodyPr>
          <a:lstStyle/>
          <a:p>
            <a:pPr indent="0" lvl="0" marL="0" rtl="0" algn="just">
              <a:lnSpc>
                <a:spcPct val="187029"/>
              </a:lnSpc>
              <a:spcBef>
                <a:spcPts val="0"/>
              </a:spcBef>
              <a:spcAft>
                <a:spcPts val="0"/>
              </a:spcAft>
              <a:buNone/>
            </a:pPr>
            <a:r>
              <a:rPr b="1" lang="en-US" sz="2500">
                <a:solidFill>
                  <a:srgbClr val="434343"/>
                </a:solidFill>
                <a:latin typeface="Times New Roman"/>
                <a:ea typeface="Times New Roman"/>
                <a:cs typeface="Times New Roman"/>
                <a:sym typeface="Times New Roman"/>
              </a:rPr>
              <a:t>Random Forest</a:t>
            </a:r>
            <a:r>
              <a:rPr lang="en-US" sz="2500">
                <a:solidFill>
                  <a:srgbClr val="434343"/>
                </a:solidFill>
                <a:latin typeface="Times New Roman"/>
                <a:ea typeface="Times New Roman"/>
                <a:cs typeface="Times New Roman"/>
                <a:sym typeface="Times New Roman"/>
              </a:rPr>
              <a:t>: An ensemble of decision trees that improves accuracy by averaging predictions and reducing overfitting.</a:t>
            </a:r>
            <a:endParaRPr sz="2500">
              <a:solidFill>
                <a:srgbClr val="434343"/>
              </a:solidFill>
              <a:latin typeface="Times New Roman"/>
              <a:ea typeface="Times New Roman"/>
              <a:cs typeface="Times New Roman"/>
              <a:sym typeface="Times New Roman"/>
            </a:endParaRPr>
          </a:p>
        </p:txBody>
      </p:sp>
      <p:cxnSp>
        <p:nvCxnSpPr>
          <p:cNvPr id="143" name="Google Shape;143;p20"/>
          <p:cNvCxnSpPr/>
          <p:nvPr/>
        </p:nvCxnSpPr>
        <p:spPr>
          <a:xfrm flipH="1" rot="10800000">
            <a:off x="559225" y="1324525"/>
            <a:ext cx="17100900" cy="14700"/>
          </a:xfrm>
          <a:prstGeom prst="straightConnector1">
            <a:avLst/>
          </a:prstGeom>
          <a:noFill/>
          <a:ln cap="flat" cmpd="sng" w="9525">
            <a:solidFill>
              <a:schemeClr val="dk2"/>
            </a:solidFill>
            <a:prstDash val="solid"/>
            <a:round/>
            <a:headEnd len="med" w="med" type="none"/>
            <a:tailEnd len="med" w="med" type="none"/>
          </a:ln>
        </p:spPr>
      </p:cxnSp>
      <p:pic>
        <p:nvPicPr>
          <p:cNvPr id="144" name="Google Shape;144;p20"/>
          <p:cNvPicPr preferRelativeResize="0"/>
          <p:nvPr/>
        </p:nvPicPr>
        <p:blipFill>
          <a:blip r:embed="rId3">
            <a:alphaModFix/>
          </a:blip>
          <a:stretch>
            <a:fillRect/>
          </a:stretch>
        </p:blipFill>
        <p:spPr>
          <a:xfrm>
            <a:off x="10067663" y="4034688"/>
            <a:ext cx="6848475" cy="5086350"/>
          </a:xfrm>
          <a:prstGeom prst="rect">
            <a:avLst/>
          </a:prstGeom>
          <a:noFill/>
          <a:ln>
            <a:noFill/>
          </a:ln>
        </p:spPr>
      </p:pic>
      <p:pic>
        <p:nvPicPr>
          <p:cNvPr id="145" name="Google Shape;145;p20"/>
          <p:cNvPicPr preferRelativeResize="0"/>
          <p:nvPr/>
        </p:nvPicPr>
        <p:blipFill>
          <a:blip r:embed="rId4">
            <a:alphaModFix/>
          </a:blip>
          <a:stretch>
            <a:fillRect/>
          </a:stretch>
        </p:blipFill>
        <p:spPr>
          <a:xfrm>
            <a:off x="821050" y="4581848"/>
            <a:ext cx="7581625" cy="3826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9FC"/>
        </a:solidFill>
      </p:bgPr>
    </p:bg>
    <p:spTree>
      <p:nvGrpSpPr>
        <p:cNvPr id="149" name="Shape 149"/>
        <p:cNvGrpSpPr/>
        <p:nvPr/>
      </p:nvGrpSpPr>
      <p:grpSpPr>
        <a:xfrm>
          <a:off x="0" y="0"/>
          <a:ext cx="0" cy="0"/>
          <a:chOff x="0" y="0"/>
          <a:chExt cx="0" cy="0"/>
        </a:xfrm>
      </p:grpSpPr>
      <p:sp>
        <p:nvSpPr>
          <p:cNvPr id="150" name="Google Shape;150;p21"/>
          <p:cNvSpPr txBox="1"/>
          <p:nvPr>
            <p:ph idx="4294967295" type="title"/>
          </p:nvPr>
        </p:nvSpPr>
        <p:spPr>
          <a:xfrm>
            <a:off x="457200" y="274650"/>
            <a:ext cx="17830800" cy="1143000"/>
          </a:xfrm>
          <a:prstGeom prst="rect">
            <a:avLst/>
          </a:prstGeom>
        </p:spPr>
        <p:txBody>
          <a:bodyPr anchorCtr="0" anchor="ctr" bIns="45700" lIns="91425" spcFirstLastPara="1" rIns="91425" wrap="square" tIns="45700">
            <a:normAutofit/>
          </a:bodyPr>
          <a:lstStyle/>
          <a:p>
            <a:pPr indent="0" lvl="0" marL="457200" rtl="0" algn="l">
              <a:spcBef>
                <a:spcPts val="0"/>
              </a:spcBef>
              <a:spcAft>
                <a:spcPts val="0"/>
              </a:spcAft>
              <a:buNone/>
            </a:pPr>
            <a:r>
              <a:rPr b="1" lang="en-US">
                <a:solidFill>
                  <a:srgbClr val="714029"/>
                </a:solidFill>
                <a:latin typeface="Times New Roman"/>
                <a:ea typeface="Times New Roman"/>
                <a:cs typeface="Times New Roman"/>
                <a:sym typeface="Times New Roman"/>
              </a:rPr>
              <a:t>3. </a:t>
            </a:r>
            <a:r>
              <a:rPr b="1" lang="en-US">
                <a:solidFill>
                  <a:srgbClr val="714029"/>
                </a:solidFill>
                <a:latin typeface="Times New Roman"/>
                <a:ea typeface="Times New Roman"/>
                <a:cs typeface="Times New Roman"/>
                <a:sym typeface="Times New Roman"/>
              </a:rPr>
              <a:t>DECISION TREE</a:t>
            </a:r>
            <a:endParaRPr b="1">
              <a:solidFill>
                <a:srgbClr val="714029"/>
              </a:solidFill>
              <a:latin typeface="Times New Roman"/>
              <a:ea typeface="Times New Roman"/>
              <a:cs typeface="Times New Roman"/>
              <a:sym typeface="Times New Roman"/>
            </a:endParaRPr>
          </a:p>
        </p:txBody>
      </p:sp>
      <p:sp>
        <p:nvSpPr>
          <p:cNvPr id="151" name="Google Shape;151;p21"/>
          <p:cNvSpPr txBox="1"/>
          <p:nvPr>
            <p:ph idx="4294967295" type="body"/>
          </p:nvPr>
        </p:nvSpPr>
        <p:spPr>
          <a:xfrm>
            <a:off x="457200" y="1600200"/>
            <a:ext cx="17202900" cy="1828800"/>
          </a:xfrm>
          <a:prstGeom prst="rect">
            <a:avLst/>
          </a:prstGeom>
        </p:spPr>
        <p:txBody>
          <a:bodyPr anchorCtr="0" anchor="ctr" bIns="45700" lIns="91425" spcFirstLastPara="1" rIns="91425" wrap="square" tIns="45700">
            <a:normAutofit/>
          </a:bodyPr>
          <a:lstStyle/>
          <a:p>
            <a:pPr indent="0" lvl="0" marL="0" rtl="0" algn="just">
              <a:lnSpc>
                <a:spcPct val="187029"/>
              </a:lnSpc>
              <a:spcBef>
                <a:spcPts val="0"/>
              </a:spcBef>
              <a:spcAft>
                <a:spcPts val="0"/>
              </a:spcAft>
              <a:buNone/>
            </a:pPr>
            <a:r>
              <a:rPr b="1" lang="en-US" sz="2500">
                <a:solidFill>
                  <a:srgbClr val="434343"/>
                </a:solidFill>
                <a:latin typeface="Times New Roman"/>
                <a:ea typeface="Times New Roman"/>
                <a:cs typeface="Times New Roman"/>
                <a:sym typeface="Times New Roman"/>
              </a:rPr>
              <a:t>Decision Tree</a:t>
            </a:r>
            <a:r>
              <a:rPr lang="en-US" sz="2500">
                <a:solidFill>
                  <a:srgbClr val="434343"/>
                </a:solidFill>
                <a:latin typeface="Times New Roman"/>
                <a:ea typeface="Times New Roman"/>
                <a:cs typeface="Times New Roman"/>
                <a:sym typeface="Times New Roman"/>
              </a:rPr>
              <a:t>: A tree-like model for decision-making, splitting data based on feature thresholds to predict outcomes.</a:t>
            </a:r>
            <a:endParaRPr sz="2500">
              <a:solidFill>
                <a:srgbClr val="434343"/>
              </a:solidFill>
              <a:latin typeface="Times New Roman"/>
              <a:ea typeface="Times New Roman"/>
              <a:cs typeface="Times New Roman"/>
              <a:sym typeface="Times New Roman"/>
            </a:endParaRPr>
          </a:p>
        </p:txBody>
      </p:sp>
      <p:cxnSp>
        <p:nvCxnSpPr>
          <p:cNvPr id="152" name="Google Shape;152;p21"/>
          <p:cNvCxnSpPr/>
          <p:nvPr/>
        </p:nvCxnSpPr>
        <p:spPr>
          <a:xfrm flipH="1" rot="10800000">
            <a:off x="559225" y="1324525"/>
            <a:ext cx="17100900" cy="14700"/>
          </a:xfrm>
          <a:prstGeom prst="straightConnector1">
            <a:avLst/>
          </a:prstGeom>
          <a:noFill/>
          <a:ln cap="flat" cmpd="sng" w="9525">
            <a:solidFill>
              <a:schemeClr val="dk2"/>
            </a:solidFill>
            <a:prstDash val="solid"/>
            <a:round/>
            <a:headEnd len="med" w="med" type="none"/>
            <a:tailEnd len="med" w="med" type="none"/>
          </a:ln>
        </p:spPr>
      </p:cxnSp>
      <p:pic>
        <p:nvPicPr>
          <p:cNvPr id="153" name="Google Shape;153;p21"/>
          <p:cNvPicPr preferRelativeResize="0"/>
          <p:nvPr/>
        </p:nvPicPr>
        <p:blipFill>
          <a:blip r:embed="rId3">
            <a:alphaModFix/>
          </a:blip>
          <a:stretch>
            <a:fillRect/>
          </a:stretch>
        </p:blipFill>
        <p:spPr>
          <a:xfrm>
            <a:off x="583013" y="4695749"/>
            <a:ext cx="7977963" cy="3764250"/>
          </a:xfrm>
          <a:prstGeom prst="rect">
            <a:avLst/>
          </a:prstGeom>
          <a:noFill/>
          <a:ln>
            <a:noFill/>
          </a:ln>
        </p:spPr>
      </p:pic>
      <p:pic>
        <p:nvPicPr>
          <p:cNvPr id="154" name="Google Shape;154;p21"/>
          <p:cNvPicPr preferRelativeResize="0"/>
          <p:nvPr/>
        </p:nvPicPr>
        <p:blipFill>
          <a:blip r:embed="rId4">
            <a:alphaModFix/>
          </a:blip>
          <a:stretch>
            <a:fillRect/>
          </a:stretch>
        </p:blipFill>
        <p:spPr>
          <a:xfrm>
            <a:off x="9869800" y="4010875"/>
            <a:ext cx="6772275" cy="5133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