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8D81A1-8A2B-4FEC-8A54-28A85C1DC561}" type="doc">
      <dgm:prSet loTypeId="urn:microsoft.com/office/officeart/2005/8/layout/vList2" loCatId="list" qsTypeId="urn:microsoft.com/office/officeart/2005/8/quickstyle/simple5" qsCatId="simple" csTypeId="urn:microsoft.com/office/officeart/2005/8/colors/accent2_3" csCatId="accent2" phldr="1"/>
      <dgm:spPr/>
    </dgm:pt>
    <dgm:pt modelId="{06A28B22-8659-41DA-BAA7-3853CD6FB4A2}">
      <dgm:prSet phldrT="[Text]"/>
      <dgm:spPr/>
      <dgm:t>
        <a:bodyPr/>
        <a:lstStyle/>
        <a:p>
          <a:r>
            <a:rPr lang="en-IN" dirty="0" smtClean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rPr>
            <a:t>Logistic Regression – 97.40</a:t>
          </a:r>
          <a:endParaRPr lang="en-IN" dirty="0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AEF9EA77-5121-4E25-AA90-2444712E0084}" type="parTrans" cxnId="{91E9CAD8-A9C8-4A30-9CCB-4A84A48D6C51}">
      <dgm:prSet/>
      <dgm:spPr/>
      <dgm:t>
        <a:bodyPr/>
        <a:lstStyle/>
        <a:p>
          <a:endParaRPr lang="en-IN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545D07E-EA62-4A8E-B1C0-EBD5CDF52C24}" type="sibTrans" cxnId="{91E9CAD8-A9C8-4A30-9CCB-4A84A48D6C51}">
      <dgm:prSet/>
      <dgm:spPr/>
      <dgm:t>
        <a:bodyPr/>
        <a:lstStyle/>
        <a:p>
          <a:endParaRPr lang="en-IN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CEF7A230-19D6-4766-BEE1-DD396138A9E7}">
      <dgm:prSet phldrT="[Text]"/>
      <dgm:spPr/>
      <dgm:t>
        <a:bodyPr/>
        <a:lstStyle/>
        <a:p>
          <a:r>
            <a:rPr lang="en-IN" smtClean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rPr>
            <a:t>Random Forest – 99.94</a:t>
          </a:r>
          <a:endParaRPr lang="en-IN" dirty="0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1008042-EBF5-425C-AB5C-720952901FBA}" type="parTrans" cxnId="{1574F193-5181-4A97-8BC2-1D751474BE2F}">
      <dgm:prSet/>
      <dgm:spPr/>
      <dgm:t>
        <a:bodyPr/>
        <a:lstStyle/>
        <a:p>
          <a:endParaRPr lang="en-IN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5F01A5D-C22B-4CF1-B1F5-996B075933AE}" type="sibTrans" cxnId="{1574F193-5181-4A97-8BC2-1D751474BE2F}">
      <dgm:prSet/>
      <dgm:spPr/>
      <dgm:t>
        <a:bodyPr/>
        <a:lstStyle/>
        <a:p>
          <a:endParaRPr lang="en-IN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3E9C929-9C14-4651-B5DC-63D92B35338C}">
      <dgm:prSet phldrT="[Text]"/>
      <dgm:spPr/>
      <dgm:t>
        <a:bodyPr/>
        <a:lstStyle/>
        <a:p>
          <a:r>
            <a:rPr lang="en-IN" smtClean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rPr>
            <a:t>Decision Tree – 99.65</a:t>
          </a:r>
          <a:endParaRPr lang="en-IN" dirty="0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7FC1B9C-041B-42C5-93CB-CD42B7FF91BF}" type="parTrans" cxnId="{947B5AB4-48A6-4EB0-856B-E10C99BA5343}">
      <dgm:prSet/>
      <dgm:spPr/>
      <dgm:t>
        <a:bodyPr/>
        <a:lstStyle/>
        <a:p>
          <a:endParaRPr lang="en-IN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76A7153-5D7C-4929-BEC3-D50A30CD488F}" type="sibTrans" cxnId="{947B5AB4-48A6-4EB0-856B-E10C99BA5343}">
      <dgm:prSet/>
      <dgm:spPr/>
      <dgm:t>
        <a:bodyPr/>
        <a:lstStyle/>
        <a:p>
          <a:endParaRPr lang="en-IN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4BB2076-767C-4FCF-AEF0-5737C1F13E10}">
      <dgm:prSet phldrT="[Text]"/>
      <dgm:spPr/>
      <dgm:t>
        <a:bodyPr/>
        <a:lstStyle/>
        <a:p>
          <a:r>
            <a:rPr lang="en-IN" smtClean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rPr>
            <a:t>Support Vector Machine – 99.94</a:t>
          </a:r>
          <a:endParaRPr lang="en-IN" dirty="0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F0E7915-F421-4E9B-AFDF-70D6A8A5A17F}" type="parTrans" cxnId="{3BAD86C1-1E4A-4DB7-8DDD-6B095E42C8F5}">
      <dgm:prSet/>
      <dgm:spPr/>
      <dgm:t>
        <a:bodyPr/>
        <a:lstStyle/>
        <a:p>
          <a:endParaRPr lang="en-IN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F941711-4EAC-4081-890D-7660FADAB970}" type="sibTrans" cxnId="{3BAD86C1-1E4A-4DB7-8DDD-6B095E42C8F5}">
      <dgm:prSet/>
      <dgm:spPr/>
      <dgm:t>
        <a:bodyPr/>
        <a:lstStyle/>
        <a:p>
          <a:endParaRPr lang="en-IN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C66495C-D16B-4419-8EBA-ADD4B07EC4AE}">
      <dgm:prSet phldrT="[Text]"/>
      <dgm:spPr/>
      <dgm:t>
        <a:bodyPr/>
        <a:lstStyle/>
        <a:p>
          <a:r>
            <a:rPr lang="en-IN" smtClean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rPr>
            <a:t>XGBoost – 99.95</a:t>
          </a:r>
          <a:endParaRPr lang="en-IN" dirty="0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3E50543-B282-47E0-91A6-BAAB58080726}" type="parTrans" cxnId="{5D87E6C7-411E-4580-B5DD-7339E5055FF6}">
      <dgm:prSet/>
      <dgm:spPr/>
      <dgm:t>
        <a:bodyPr/>
        <a:lstStyle/>
        <a:p>
          <a:endParaRPr lang="en-IN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B3543AB-F2EC-49DD-B0B3-1DBF7D130E78}" type="sibTrans" cxnId="{5D87E6C7-411E-4580-B5DD-7339E5055FF6}">
      <dgm:prSet/>
      <dgm:spPr/>
      <dgm:t>
        <a:bodyPr/>
        <a:lstStyle/>
        <a:p>
          <a:endParaRPr lang="en-IN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E3AF928-97A4-4B39-B577-3394AC14FFD0}">
      <dgm:prSet phldrT="[Text]"/>
      <dgm:spPr/>
      <dgm:t>
        <a:bodyPr/>
        <a:lstStyle/>
        <a:p>
          <a:r>
            <a:rPr lang="en-IN" smtClean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rPr>
            <a:t>LightGBM – 99.35</a:t>
          </a:r>
          <a:endParaRPr lang="en-IN" dirty="0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C0736037-735E-4050-9045-8541083F6BC6}" type="parTrans" cxnId="{DF3A634B-15BA-49F5-80F3-A0EBCD887C8C}">
      <dgm:prSet/>
      <dgm:spPr/>
      <dgm:t>
        <a:bodyPr/>
        <a:lstStyle/>
        <a:p>
          <a:endParaRPr lang="en-IN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E9F662B-0654-48A6-9D44-DD799591EF68}" type="sibTrans" cxnId="{DF3A634B-15BA-49F5-80F3-A0EBCD887C8C}">
      <dgm:prSet/>
      <dgm:spPr/>
      <dgm:t>
        <a:bodyPr/>
        <a:lstStyle/>
        <a:p>
          <a:endParaRPr lang="en-IN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A53D04D8-030D-4283-9C84-6678D2513F35}">
      <dgm:prSet phldrT="[Text]"/>
      <dgm:spPr/>
      <dgm:t>
        <a:bodyPr/>
        <a:lstStyle/>
        <a:p>
          <a:r>
            <a:rPr lang="en-IN" dirty="0" err="1" smtClean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rPr>
            <a:t>CatBoost</a:t>
          </a:r>
          <a:r>
            <a:rPr lang="en-IN" dirty="0" smtClean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rPr>
            <a:t> – 99.96</a:t>
          </a:r>
          <a:endParaRPr lang="en-IN" dirty="0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1CF8EC3-DC56-4932-853B-420D6BA5E2D8}" type="parTrans" cxnId="{5B70FA04-3F42-4D7C-8270-6328F99B7CFB}">
      <dgm:prSet/>
      <dgm:spPr/>
      <dgm:t>
        <a:bodyPr/>
        <a:lstStyle/>
        <a:p>
          <a:endParaRPr lang="en-IN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1F94122-BF63-4F8B-9F41-C62009D0A811}" type="sibTrans" cxnId="{5B70FA04-3F42-4D7C-8270-6328F99B7CFB}">
      <dgm:prSet/>
      <dgm:spPr/>
      <dgm:t>
        <a:bodyPr/>
        <a:lstStyle/>
        <a:p>
          <a:endParaRPr lang="en-IN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C7AB9D98-5B0D-4907-9043-9A4273B0D979}" type="pres">
      <dgm:prSet presAssocID="{6E8D81A1-8A2B-4FEC-8A54-28A85C1DC561}" presName="linear" presStyleCnt="0">
        <dgm:presLayoutVars>
          <dgm:animLvl val="lvl"/>
          <dgm:resizeHandles val="exact"/>
        </dgm:presLayoutVars>
      </dgm:prSet>
      <dgm:spPr/>
    </dgm:pt>
    <dgm:pt modelId="{FB56DAA6-80CB-4BD5-9D62-817CCB87640C}" type="pres">
      <dgm:prSet presAssocID="{06A28B22-8659-41DA-BAA7-3853CD6FB4A2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463118-C6A6-4FB7-9BEC-1FF5EE8EFC81}" type="pres">
      <dgm:prSet presAssocID="{4545D07E-EA62-4A8E-B1C0-EBD5CDF52C24}" presName="spacer" presStyleCnt="0"/>
      <dgm:spPr/>
    </dgm:pt>
    <dgm:pt modelId="{B0A331B7-2A40-4F9F-BCA0-43591910D03D}" type="pres">
      <dgm:prSet presAssocID="{CEF7A230-19D6-4766-BEE1-DD396138A9E7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AE7DE5-8231-4C80-99D4-3CB0171D95FE}" type="pres">
      <dgm:prSet presAssocID="{75F01A5D-C22B-4CF1-B1F5-996B075933AE}" presName="spacer" presStyleCnt="0"/>
      <dgm:spPr/>
    </dgm:pt>
    <dgm:pt modelId="{CA939398-C5CE-477C-99E8-05E8E0BD88F4}" type="pres">
      <dgm:prSet presAssocID="{33E9C929-9C14-4651-B5DC-63D92B35338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4DBD59-A0FC-455F-B1F0-3DACEF4CBF81}" type="pres">
      <dgm:prSet presAssocID="{676A7153-5D7C-4929-BEC3-D50A30CD488F}" presName="spacer" presStyleCnt="0"/>
      <dgm:spPr/>
    </dgm:pt>
    <dgm:pt modelId="{F21BCEE4-D928-4DA1-888F-5A271F18861B}" type="pres">
      <dgm:prSet presAssocID="{2C66495C-D16B-4419-8EBA-ADD4B07EC4A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788288-87F4-49AB-89B0-C7F5B6076279}" type="pres">
      <dgm:prSet presAssocID="{4B3543AB-F2EC-49DD-B0B3-1DBF7D130E78}" presName="spacer" presStyleCnt="0"/>
      <dgm:spPr/>
    </dgm:pt>
    <dgm:pt modelId="{DC2E8587-ED4A-4964-8C2F-70BAB60350B5}" type="pres">
      <dgm:prSet presAssocID="{0E3AF928-97A4-4B39-B577-3394AC14FFD0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7B1C4B-C2CC-4F2B-8BD2-77C3B2BDDE87}" type="pres">
      <dgm:prSet presAssocID="{DE9F662B-0654-48A6-9D44-DD799591EF68}" presName="spacer" presStyleCnt="0"/>
      <dgm:spPr/>
    </dgm:pt>
    <dgm:pt modelId="{7F4F67AC-745E-4F55-BE21-8CB49FEC89C9}" type="pres">
      <dgm:prSet presAssocID="{A53D04D8-030D-4283-9C84-6678D2513F35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E0A161-878F-4691-9FD4-0E62DD80C338}" type="pres">
      <dgm:prSet presAssocID="{41F94122-BF63-4F8B-9F41-C62009D0A811}" presName="spacer" presStyleCnt="0"/>
      <dgm:spPr/>
    </dgm:pt>
    <dgm:pt modelId="{3BF32504-07E9-4F0B-B17B-B3FBA0559E45}" type="pres">
      <dgm:prSet presAssocID="{14BB2076-767C-4FCF-AEF0-5737C1F13E10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F3A634B-15BA-49F5-80F3-A0EBCD887C8C}" srcId="{6E8D81A1-8A2B-4FEC-8A54-28A85C1DC561}" destId="{0E3AF928-97A4-4B39-B577-3394AC14FFD0}" srcOrd="4" destOrd="0" parTransId="{C0736037-735E-4050-9045-8541083F6BC6}" sibTransId="{DE9F662B-0654-48A6-9D44-DD799591EF68}"/>
    <dgm:cxn modelId="{3599F300-3721-4A47-A5AB-1CB4920A9306}" type="presOf" srcId="{06A28B22-8659-41DA-BAA7-3853CD6FB4A2}" destId="{FB56DAA6-80CB-4BD5-9D62-817CCB87640C}" srcOrd="0" destOrd="0" presId="urn:microsoft.com/office/officeart/2005/8/layout/vList2"/>
    <dgm:cxn modelId="{1574F193-5181-4A97-8BC2-1D751474BE2F}" srcId="{6E8D81A1-8A2B-4FEC-8A54-28A85C1DC561}" destId="{CEF7A230-19D6-4766-BEE1-DD396138A9E7}" srcOrd="1" destOrd="0" parTransId="{21008042-EBF5-425C-AB5C-720952901FBA}" sibTransId="{75F01A5D-C22B-4CF1-B1F5-996B075933AE}"/>
    <dgm:cxn modelId="{5D87E6C7-411E-4580-B5DD-7339E5055FF6}" srcId="{6E8D81A1-8A2B-4FEC-8A54-28A85C1DC561}" destId="{2C66495C-D16B-4419-8EBA-ADD4B07EC4AE}" srcOrd="3" destOrd="0" parTransId="{93E50543-B282-47E0-91A6-BAAB58080726}" sibTransId="{4B3543AB-F2EC-49DD-B0B3-1DBF7D130E78}"/>
    <dgm:cxn modelId="{AF632D1E-1A92-44D6-BD98-3BBF0A52CC8C}" type="presOf" srcId="{33E9C929-9C14-4651-B5DC-63D92B35338C}" destId="{CA939398-C5CE-477C-99E8-05E8E0BD88F4}" srcOrd="0" destOrd="0" presId="urn:microsoft.com/office/officeart/2005/8/layout/vList2"/>
    <dgm:cxn modelId="{93EA3840-A960-4CE7-8B67-B12D353AEE31}" type="presOf" srcId="{CEF7A230-19D6-4766-BEE1-DD396138A9E7}" destId="{B0A331B7-2A40-4F9F-BCA0-43591910D03D}" srcOrd="0" destOrd="0" presId="urn:microsoft.com/office/officeart/2005/8/layout/vList2"/>
    <dgm:cxn modelId="{91E9CAD8-A9C8-4A30-9CCB-4A84A48D6C51}" srcId="{6E8D81A1-8A2B-4FEC-8A54-28A85C1DC561}" destId="{06A28B22-8659-41DA-BAA7-3853CD6FB4A2}" srcOrd="0" destOrd="0" parTransId="{AEF9EA77-5121-4E25-AA90-2444712E0084}" sibTransId="{4545D07E-EA62-4A8E-B1C0-EBD5CDF52C24}"/>
    <dgm:cxn modelId="{3BAD86C1-1E4A-4DB7-8DDD-6B095E42C8F5}" srcId="{6E8D81A1-8A2B-4FEC-8A54-28A85C1DC561}" destId="{14BB2076-767C-4FCF-AEF0-5737C1F13E10}" srcOrd="6" destOrd="0" parTransId="{1F0E7915-F421-4E9B-AFDF-70D6A8A5A17F}" sibTransId="{0F941711-4EAC-4081-890D-7660FADAB970}"/>
    <dgm:cxn modelId="{AF9E3BB2-BF1F-4BFF-A18B-F3039DC7D1FD}" type="presOf" srcId="{0E3AF928-97A4-4B39-B577-3394AC14FFD0}" destId="{DC2E8587-ED4A-4964-8C2F-70BAB60350B5}" srcOrd="0" destOrd="0" presId="urn:microsoft.com/office/officeart/2005/8/layout/vList2"/>
    <dgm:cxn modelId="{BB76E833-F9DB-43EF-BB12-6CF2C309B66B}" type="presOf" srcId="{14BB2076-767C-4FCF-AEF0-5737C1F13E10}" destId="{3BF32504-07E9-4F0B-B17B-B3FBA0559E45}" srcOrd="0" destOrd="0" presId="urn:microsoft.com/office/officeart/2005/8/layout/vList2"/>
    <dgm:cxn modelId="{19420135-2872-4971-AB72-30D43CD9FA1B}" type="presOf" srcId="{2C66495C-D16B-4419-8EBA-ADD4B07EC4AE}" destId="{F21BCEE4-D928-4DA1-888F-5A271F18861B}" srcOrd="0" destOrd="0" presId="urn:microsoft.com/office/officeart/2005/8/layout/vList2"/>
    <dgm:cxn modelId="{FF55DD6F-79C2-4CE6-8910-4674B9D16C91}" type="presOf" srcId="{A53D04D8-030D-4283-9C84-6678D2513F35}" destId="{7F4F67AC-745E-4F55-BE21-8CB49FEC89C9}" srcOrd="0" destOrd="0" presId="urn:microsoft.com/office/officeart/2005/8/layout/vList2"/>
    <dgm:cxn modelId="{947B5AB4-48A6-4EB0-856B-E10C99BA5343}" srcId="{6E8D81A1-8A2B-4FEC-8A54-28A85C1DC561}" destId="{33E9C929-9C14-4651-B5DC-63D92B35338C}" srcOrd="2" destOrd="0" parTransId="{27FC1B9C-041B-42C5-93CB-CD42B7FF91BF}" sibTransId="{676A7153-5D7C-4929-BEC3-D50A30CD488F}"/>
    <dgm:cxn modelId="{16D7EE30-58E2-4E49-8FB5-2FF5105BC182}" type="presOf" srcId="{6E8D81A1-8A2B-4FEC-8A54-28A85C1DC561}" destId="{C7AB9D98-5B0D-4907-9043-9A4273B0D979}" srcOrd="0" destOrd="0" presId="urn:microsoft.com/office/officeart/2005/8/layout/vList2"/>
    <dgm:cxn modelId="{5B70FA04-3F42-4D7C-8270-6328F99B7CFB}" srcId="{6E8D81A1-8A2B-4FEC-8A54-28A85C1DC561}" destId="{A53D04D8-030D-4283-9C84-6678D2513F35}" srcOrd="5" destOrd="0" parTransId="{61CF8EC3-DC56-4932-853B-420D6BA5E2D8}" sibTransId="{41F94122-BF63-4F8B-9F41-C62009D0A811}"/>
    <dgm:cxn modelId="{D4C74EE2-4BBD-4806-A853-CD6B8920D234}" type="presParOf" srcId="{C7AB9D98-5B0D-4907-9043-9A4273B0D979}" destId="{FB56DAA6-80CB-4BD5-9D62-817CCB87640C}" srcOrd="0" destOrd="0" presId="urn:microsoft.com/office/officeart/2005/8/layout/vList2"/>
    <dgm:cxn modelId="{0F7DA8FB-E2F1-4E72-BDC9-1F509803682B}" type="presParOf" srcId="{C7AB9D98-5B0D-4907-9043-9A4273B0D979}" destId="{B1463118-C6A6-4FB7-9BEC-1FF5EE8EFC81}" srcOrd="1" destOrd="0" presId="urn:microsoft.com/office/officeart/2005/8/layout/vList2"/>
    <dgm:cxn modelId="{71A49E84-D8BE-4F2E-B54B-B8668D2AA8C7}" type="presParOf" srcId="{C7AB9D98-5B0D-4907-9043-9A4273B0D979}" destId="{B0A331B7-2A40-4F9F-BCA0-43591910D03D}" srcOrd="2" destOrd="0" presId="urn:microsoft.com/office/officeart/2005/8/layout/vList2"/>
    <dgm:cxn modelId="{24087462-9C3E-49FB-A099-C25B542F465E}" type="presParOf" srcId="{C7AB9D98-5B0D-4907-9043-9A4273B0D979}" destId="{7BAE7DE5-8231-4C80-99D4-3CB0171D95FE}" srcOrd="3" destOrd="0" presId="urn:microsoft.com/office/officeart/2005/8/layout/vList2"/>
    <dgm:cxn modelId="{AC26BC6C-57AC-4FC7-83FD-72F67AC7BE65}" type="presParOf" srcId="{C7AB9D98-5B0D-4907-9043-9A4273B0D979}" destId="{CA939398-C5CE-477C-99E8-05E8E0BD88F4}" srcOrd="4" destOrd="0" presId="urn:microsoft.com/office/officeart/2005/8/layout/vList2"/>
    <dgm:cxn modelId="{87301280-43DE-4A57-9B4A-9694D63F6843}" type="presParOf" srcId="{C7AB9D98-5B0D-4907-9043-9A4273B0D979}" destId="{174DBD59-A0FC-455F-B1F0-3DACEF4CBF81}" srcOrd="5" destOrd="0" presId="urn:microsoft.com/office/officeart/2005/8/layout/vList2"/>
    <dgm:cxn modelId="{E010CCBB-BC18-40FA-AEF9-081A208D6A0D}" type="presParOf" srcId="{C7AB9D98-5B0D-4907-9043-9A4273B0D979}" destId="{F21BCEE4-D928-4DA1-888F-5A271F18861B}" srcOrd="6" destOrd="0" presId="urn:microsoft.com/office/officeart/2005/8/layout/vList2"/>
    <dgm:cxn modelId="{88523DE8-C59F-46F9-AFC7-0FF05BDDA3A2}" type="presParOf" srcId="{C7AB9D98-5B0D-4907-9043-9A4273B0D979}" destId="{D4788288-87F4-49AB-89B0-C7F5B6076279}" srcOrd="7" destOrd="0" presId="urn:microsoft.com/office/officeart/2005/8/layout/vList2"/>
    <dgm:cxn modelId="{D5AAC06A-C525-4F6E-B44B-748A00AAC886}" type="presParOf" srcId="{C7AB9D98-5B0D-4907-9043-9A4273B0D979}" destId="{DC2E8587-ED4A-4964-8C2F-70BAB60350B5}" srcOrd="8" destOrd="0" presId="urn:microsoft.com/office/officeart/2005/8/layout/vList2"/>
    <dgm:cxn modelId="{D6A15754-E693-48FA-880A-85F997F610E4}" type="presParOf" srcId="{C7AB9D98-5B0D-4907-9043-9A4273B0D979}" destId="{867B1C4B-C2CC-4F2B-8BD2-77C3B2BDDE87}" srcOrd="9" destOrd="0" presId="urn:microsoft.com/office/officeart/2005/8/layout/vList2"/>
    <dgm:cxn modelId="{7AAEC547-0EE1-489D-873A-3037FA2BDCFF}" type="presParOf" srcId="{C7AB9D98-5B0D-4907-9043-9A4273B0D979}" destId="{7F4F67AC-745E-4F55-BE21-8CB49FEC89C9}" srcOrd="10" destOrd="0" presId="urn:microsoft.com/office/officeart/2005/8/layout/vList2"/>
    <dgm:cxn modelId="{7D2BA7E3-1A58-4F11-8C0A-26195D83BD2B}" type="presParOf" srcId="{C7AB9D98-5B0D-4907-9043-9A4273B0D979}" destId="{FAE0A161-878F-4691-9FD4-0E62DD80C338}" srcOrd="11" destOrd="0" presId="urn:microsoft.com/office/officeart/2005/8/layout/vList2"/>
    <dgm:cxn modelId="{91B8D395-65AF-4CF1-826E-5AB9557B761C}" type="presParOf" srcId="{C7AB9D98-5B0D-4907-9043-9A4273B0D979}" destId="{3BF32504-07E9-4F0B-B17B-B3FBA0559E45}" srcOrd="12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6DAA6-80CB-4BD5-9D62-817CCB87640C}">
      <dsp:nvSpPr>
        <dsp:cNvPr id="0" name=""/>
        <dsp:cNvSpPr/>
      </dsp:nvSpPr>
      <dsp:spPr>
        <a:xfrm>
          <a:off x="0" y="35427"/>
          <a:ext cx="6821977" cy="599625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rPr>
            <a:t>Logistic Regression – 97.40</a:t>
          </a:r>
          <a:endParaRPr lang="en-IN" sz="2500" kern="1200" dirty="0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9271" y="64698"/>
        <a:ext cx="6763435" cy="541083"/>
      </dsp:txXfrm>
    </dsp:sp>
    <dsp:sp modelId="{B0A331B7-2A40-4F9F-BCA0-43591910D03D}">
      <dsp:nvSpPr>
        <dsp:cNvPr id="0" name=""/>
        <dsp:cNvSpPr/>
      </dsp:nvSpPr>
      <dsp:spPr>
        <a:xfrm>
          <a:off x="0" y="707052"/>
          <a:ext cx="6821977" cy="599625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58859"/>
                <a:satOff val="927"/>
                <a:lumOff val="4568"/>
                <a:alphaOff val="0"/>
                <a:tint val="96000"/>
                <a:lumMod val="104000"/>
              </a:schemeClr>
            </a:gs>
            <a:gs pos="100000">
              <a:schemeClr val="accent2">
                <a:shade val="80000"/>
                <a:hueOff val="58859"/>
                <a:satOff val="927"/>
                <a:lumOff val="456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smtClean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rPr>
            <a:t>Random Forest – 99.94</a:t>
          </a:r>
          <a:endParaRPr lang="en-IN" sz="2500" kern="1200" dirty="0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9271" y="736323"/>
        <a:ext cx="6763435" cy="541083"/>
      </dsp:txXfrm>
    </dsp:sp>
    <dsp:sp modelId="{CA939398-C5CE-477C-99E8-05E8E0BD88F4}">
      <dsp:nvSpPr>
        <dsp:cNvPr id="0" name=""/>
        <dsp:cNvSpPr/>
      </dsp:nvSpPr>
      <dsp:spPr>
        <a:xfrm>
          <a:off x="0" y="1378677"/>
          <a:ext cx="6821977" cy="599625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117718"/>
                <a:satOff val="1855"/>
                <a:lumOff val="9136"/>
                <a:alphaOff val="0"/>
                <a:tint val="96000"/>
                <a:lumMod val="104000"/>
              </a:schemeClr>
            </a:gs>
            <a:gs pos="100000">
              <a:schemeClr val="accent2">
                <a:shade val="80000"/>
                <a:hueOff val="117718"/>
                <a:satOff val="1855"/>
                <a:lumOff val="913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smtClean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rPr>
            <a:t>Decision Tree – 99.65</a:t>
          </a:r>
          <a:endParaRPr lang="en-IN" sz="2500" kern="1200" dirty="0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9271" y="1407948"/>
        <a:ext cx="6763435" cy="541083"/>
      </dsp:txXfrm>
    </dsp:sp>
    <dsp:sp modelId="{F21BCEE4-D928-4DA1-888F-5A271F18861B}">
      <dsp:nvSpPr>
        <dsp:cNvPr id="0" name=""/>
        <dsp:cNvSpPr/>
      </dsp:nvSpPr>
      <dsp:spPr>
        <a:xfrm>
          <a:off x="0" y="2050302"/>
          <a:ext cx="6821977" cy="599625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176577"/>
                <a:satOff val="2782"/>
                <a:lumOff val="13703"/>
                <a:alphaOff val="0"/>
                <a:tint val="96000"/>
                <a:lumMod val="104000"/>
              </a:schemeClr>
            </a:gs>
            <a:gs pos="100000">
              <a:schemeClr val="accent2">
                <a:shade val="80000"/>
                <a:hueOff val="176577"/>
                <a:satOff val="2782"/>
                <a:lumOff val="1370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smtClean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rPr>
            <a:t>XGBoost – 99.95</a:t>
          </a:r>
          <a:endParaRPr lang="en-IN" sz="2500" kern="1200" dirty="0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9271" y="2079573"/>
        <a:ext cx="6763435" cy="541083"/>
      </dsp:txXfrm>
    </dsp:sp>
    <dsp:sp modelId="{DC2E8587-ED4A-4964-8C2F-70BAB60350B5}">
      <dsp:nvSpPr>
        <dsp:cNvPr id="0" name=""/>
        <dsp:cNvSpPr/>
      </dsp:nvSpPr>
      <dsp:spPr>
        <a:xfrm>
          <a:off x="0" y="2721927"/>
          <a:ext cx="6821977" cy="599625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235436"/>
                <a:satOff val="3709"/>
                <a:lumOff val="18271"/>
                <a:alphaOff val="0"/>
                <a:tint val="96000"/>
                <a:lumMod val="104000"/>
              </a:schemeClr>
            </a:gs>
            <a:gs pos="100000">
              <a:schemeClr val="accent2">
                <a:shade val="80000"/>
                <a:hueOff val="235436"/>
                <a:satOff val="3709"/>
                <a:lumOff val="1827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smtClean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rPr>
            <a:t>LightGBM – 99.35</a:t>
          </a:r>
          <a:endParaRPr lang="en-IN" sz="2500" kern="1200" dirty="0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9271" y="2751198"/>
        <a:ext cx="6763435" cy="541083"/>
      </dsp:txXfrm>
    </dsp:sp>
    <dsp:sp modelId="{7F4F67AC-745E-4F55-BE21-8CB49FEC89C9}">
      <dsp:nvSpPr>
        <dsp:cNvPr id="0" name=""/>
        <dsp:cNvSpPr/>
      </dsp:nvSpPr>
      <dsp:spPr>
        <a:xfrm>
          <a:off x="0" y="3393553"/>
          <a:ext cx="6821977" cy="599625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294295"/>
                <a:satOff val="4637"/>
                <a:lumOff val="22839"/>
                <a:alphaOff val="0"/>
                <a:tint val="96000"/>
                <a:lumMod val="104000"/>
              </a:schemeClr>
            </a:gs>
            <a:gs pos="100000">
              <a:schemeClr val="accent2">
                <a:shade val="80000"/>
                <a:hueOff val="294295"/>
                <a:satOff val="4637"/>
                <a:lumOff val="2283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err="1" smtClean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rPr>
            <a:t>CatBoost</a:t>
          </a:r>
          <a:r>
            <a:rPr lang="en-IN" sz="2500" kern="1200" dirty="0" smtClean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rPr>
            <a:t> – 99.96</a:t>
          </a:r>
          <a:endParaRPr lang="en-IN" sz="2500" kern="1200" dirty="0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9271" y="3422824"/>
        <a:ext cx="6763435" cy="541083"/>
      </dsp:txXfrm>
    </dsp:sp>
    <dsp:sp modelId="{3BF32504-07E9-4F0B-B17B-B3FBA0559E45}">
      <dsp:nvSpPr>
        <dsp:cNvPr id="0" name=""/>
        <dsp:cNvSpPr/>
      </dsp:nvSpPr>
      <dsp:spPr>
        <a:xfrm>
          <a:off x="0" y="4065178"/>
          <a:ext cx="6821977" cy="599625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353154"/>
                <a:satOff val="5564"/>
                <a:lumOff val="27407"/>
                <a:alphaOff val="0"/>
                <a:tint val="96000"/>
                <a:lumMod val="104000"/>
              </a:schemeClr>
            </a:gs>
            <a:gs pos="100000">
              <a:schemeClr val="accent2">
                <a:shade val="80000"/>
                <a:hueOff val="353154"/>
                <a:satOff val="5564"/>
                <a:lumOff val="2740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smtClean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rPr>
            <a:t>Support Vector Machine – 99.94</a:t>
          </a:r>
          <a:endParaRPr lang="en-IN" sz="2500" kern="1200" dirty="0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9271" y="4094449"/>
        <a:ext cx="6763435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D56-3157-4C46-8BEA-4B24884944F9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150555-E51F-4ED8-9F5E-5BB8D0D1C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34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D56-3157-4C46-8BEA-4B24884944F9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150555-E51F-4ED8-9F5E-5BB8D0D1C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8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D56-3157-4C46-8BEA-4B24884944F9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150555-E51F-4ED8-9F5E-5BB8D0D1CDC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1424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D56-3157-4C46-8BEA-4B24884944F9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150555-E51F-4ED8-9F5E-5BB8D0D1C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75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D56-3157-4C46-8BEA-4B24884944F9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150555-E51F-4ED8-9F5E-5BB8D0D1CDC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387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D56-3157-4C46-8BEA-4B24884944F9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150555-E51F-4ED8-9F5E-5BB8D0D1C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092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D56-3157-4C46-8BEA-4B24884944F9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0555-E51F-4ED8-9F5E-5BB8D0D1C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337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D56-3157-4C46-8BEA-4B24884944F9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0555-E51F-4ED8-9F5E-5BB8D0D1C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01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D56-3157-4C46-8BEA-4B24884944F9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0555-E51F-4ED8-9F5E-5BB8D0D1C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66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D56-3157-4C46-8BEA-4B24884944F9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150555-E51F-4ED8-9F5E-5BB8D0D1C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62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D56-3157-4C46-8BEA-4B24884944F9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150555-E51F-4ED8-9F5E-5BB8D0D1C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D56-3157-4C46-8BEA-4B24884944F9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150555-E51F-4ED8-9F5E-5BB8D0D1C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27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D56-3157-4C46-8BEA-4B24884944F9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0555-E51F-4ED8-9F5E-5BB8D0D1C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30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D56-3157-4C46-8BEA-4B24884944F9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0555-E51F-4ED8-9F5E-5BB8D0D1C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01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D56-3157-4C46-8BEA-4B24884944F9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0555-E51F-4ED8-9F5E-5BB8D0D1C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9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ED56-3157-4C46-8BEA-4B24884944F9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150555-E51F-4ED8-9F5E-5BB8D0D1C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97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6ED56-3157-4C46-8BEA-4B24884944F9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150555-E51F-4ED8-9F5E-5BB8D0D1C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66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0" y="1320527"/>
            <a:ext cx="8915399" cy="2262781"/>
          </a:xfrm>
        </p:spPr>
        <p:txBody>
          <a:bodyPr/>
          <a:lstStyle/>
          <a:p>
            <a:r>
              <a:rPr lang="en-IN" b="1" dirty="0" smtClean="0"/>
              <a:t>Credit Card Fraud Detection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1" y="4020920"/>
            <a:ext cx="8915399" cy="1126283"/>
          </a:xfrm>
        </p:spPr>
        <p:txBody>
          <a:bodyPr/>
          <a:lstStyle/>
          <a:p>
            <a:r>
              <a:rPr lang="en-IN" dirty="0" smtClean="0"/>
              <a:t>Infosys </a:t>
            </a:r>
            <a:r>
              <a:rPr lang="en-IN" dirty="0" err="1" smtClean="0"/>
              <a:t>SpringBoard</a:t>
            </a:r>
            <a:r>
              <a:rPr lang="en-IN" dirty="0" smtClean="0"/>
              <a:t> - AI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947182" y="5584815"/>
            <a:ext cx="148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 :</a:t>
            </a:r>
            <a:b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Prem Raj P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</a:t>
            </a:r>
            <a:r>
              <a:rPr lang="en-IN" b="1" dirty="0" smtClean="0"/>
              <a:t>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Objective:</a:t>
            </a:r>
            <a:r>
              <a:rPr lang="en-IN" sz="2000" dirty="0"/>
              <a:t> Classify credit card transactions into fraudulent and non-fraudulent categories using historical transaction data</a:t>
            </a:r>
            <a:r>
              <a:rPr lang="en-IN" sz="2000" dirty="0" smtClean="0"/>
              <a:t>.</a:t>
            </a:r>
          </a:p>
          <a:p>
            <a:pPr>
              <a:lnSpc>
                <a:spcPct val="150000"/>
              </a:lnSpc>
            </a:pP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b="1" dirty="0" smtClean="0"/>
              <a:t>Dataset:</a:t>
            </a:r>
            <a:r>
              <a:rPr lang="en-IN" sz="2000" dirty="0" smtClean="0"/>
              <a:t> </a:t>
            </a:r>
            <a:r>
              <a:rPr lang="en-IN" sz="2000" dirty="0" err="1"/>
              <a:t>Kaggle's</a:t>
            </a:r>
            <a:r>
              <a:rPr lang="en-IN" sz="2000" dirty="0"/>
              <a:t> </a:t>
            </a:r>
            <a:r>
              <a:rPr lang="en-IN" sz="2000" dirty="0" smtClean="0"/>
              <a:t>Credit </a:t>
            </a:r>
            <a:r>
              <a:rPr lang="en-IN" sz="2000" dirty="0"/>
              <a:t>Card Fraud Detection Dataset</a:t>
            </a:r>
            <a:r>
              <a:rPr lang="en-IN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908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54233"/>
            <a:ext cx="3655583" cy="19412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Dataset </a:t>
            </a:r>
            <a:r>
              <a:rPr lang="en-US" sz="2000" dirty="0" smtClean="0"/>
              <a:t>Information: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Total Data’s; 5,55,458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Total </a:t>
            </a:r>
            <a:r>
              <a:rPr lang="en-US" sz="2000" dirty="0"/>
              <a:t>Rows: </a:t>
            </a:r>
            <a:r>
              <a:rPr lang="en-US" sz="2000" dirty="0" smtClean="0"/>
              <a:t>41,683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Columns</a:t>
            </a:r>
            <a:r>
              <a:rPr lang="en-US" sz="2000" dirty="0"/>
              <a:t>: </a:t>
            </a:r>
            <a:r>
              <a:rPr lang="en-US" sz="2000" dirty="0" smtClean="0"/>
              <a:t>31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55" y="3595517"/>
            <a:ext cx="6395736" cy="2661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0532225" y="332509"/>
            <a:ext cx="1745673" cy="86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248507" y="1670859"/>
            <a:ext cx="5647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 Distribution: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Non-Fraudulent Transactions: 41,574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Fraudulent Transactions: 108</a:t>
            </a:r>
          </a:p>
        </p:txBody>
      </p:sp>
    </p:spTree>
    <p:extLst>
      <p:ext uri="{BB962C8B-B14F-4D97-AF65-F5344CB8AC3E}">
        <p14:creationId xmlns:p14="http://schemas.microsoft.com/office/powerpoint/2010/main" val="78364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</a:t>
            </a:r>
            <a:r>
              <a:rPr lang="en-IN" b="1" dirty="0" smtClean="0"/>
              <a:t>Pre-processing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Steps </a:t>
            </a:r>
            <a:r>
              <a:rPr lang="en-US" b="1" dirty="0"/>
              <a:t>Taken: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Identified </a:t>
            </a:r>
            <a:r>
              <a:rPr lang="en-US" dirty="0"/>
              <a:t>and handled null values.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Scaled </a:t>
            </a:r>
            <a:r>
              <a:rPr lang="en-US" dirty="0"/>
              <a:t>numerical features using </a:t>
            </a:r>
            <a:r>
              <a:rPr lang="en-US" dirty="0" err="1"/>
              <a:t>RobustScaler</a:t>
            </a: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Balanced </a:t>
            </a:r>
            <a:r>
              <a:rPr lang="en-US" dirty="0"/>
              <a:t>class distribution using SMOTE (Synthetic Minority Oversampling </a:t>
            </a:r>
            <a:r>
              <a:rPr lang="en-US" dirty="0" smtClean="0"/>
              <a:t>	Technique</a:t>
            </a:r>
            <a:r>
              <a:rPr lang="en-US" dirty="0"/>
              <a:t>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Result:</a:t>
            </a:r>
            <a:r>
              <a:rPr lang="en-US" dirty="0"/>
              <a:t> Resampled class distribution: 33,259 for each class.</a:t>
            </a:r>
          </a:p>
        </p:txBody>
      </p:sp>
    </p:spTree>
    <p:extLst>
      <p:ext uri="{BB962C8B-B14F-4D97-AF65-F5344CB8AC3E}">
        <p14:creationId xmlns:p14="http://schemas.microsoft.com/office/powerpoint/2010/main" val="61258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bg2">
                <a:tint val="90000"/>
                <a:alpha val="0"/>
                <a:lumMod val="0"/>
                <a:lumOff val="10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923" y="2168690"/>
            <a:ext cx="4380807" cy="377762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Key </a:t>
            </a:r>
            <a:r>
              <a:rPr lang="en-US" b="1" dirty="0"/>
              <a:t>Findings:</a:t>
            </a:r>
            <a:endParaRPr lang="en-US" dirty="0"/>
          </a:p>
          <a:p>
            <a:pPr algn="just"/>
            <a:r>
              <a:rPr lang="en-US" dirty="0"/>
              <a:t>Fraudulent transactions are sparse.</a:t>
            </a:r>
          </a:p>
          <a:p>
            <a:pPr algn="just"/>
            <a:r>
              <a:rPr lang="en-US" dirty="0"/>
              <a:t>Distribution of transaction time and amount shows variability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 smtClean="0"/>
              <a:t>Visualizations</a:t>
            </a:r>
            <a:r>
              <a:rPr lang="en-US" b="1" dirty="0"/>
              <a:t>:</a:t>
            </a:r>
            <a:endParaRPr lang="en-US" dirty="0"/>
          </a:p>
          <a:p>
            <a:pPr algn="just"/>
            <a:r>
              <a:rPr lang="en-US" dirty="0"/>
              <a:t>Fraudulent Transactions Over Time</a:t>
            </a:r>
          </a:p>
          <a:p>
            <a:pPr algn="just"/>
            <a:r>
              <a:rPr lang="en-US" dirty="0"/>
              <a:t>Class Distribution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049" y="1546167"/>
            <a:ext cx="4818593" cy="21945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290" y="4006589"/>
            <a:ext cx="2751251" cy="23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 Selection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008" y="1264555"/>
            <a:ext cx="4898573" cy="37185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1026" y="1402640"/>
            <a:ext cx="5153891" cy="461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Methods Used: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Correlation </a:t>
            </a:r>
            <a:r>
              <a:rPr lang="en-US" b="1" dirty="0" err="1" smtClean="0"/>
              <a:t>Heatmap</a:t>
            </a:r>
            <a:r>
              <a:rPr lang="en-US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Used to analyze correlations between features and the target variable.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Helped identify features most related to fraudulent transactions.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Recursive Feature Elimination (RFE)</a:t>
            </a:r>
            <a:r>
              <a:rPr lang="en-US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Iteratively removed less significant features based on model performance.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Focused on reducing redundancy and improving model interpretability.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94" y="5309333"/>
            <a:ext cx="5611008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Selection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40848034"/>
              </p:ext>
            </p:extLst>
          </p:nvPr>
        </p:nvGraphicFramePr>
        <p:xfrm>
          <a:off x="2679470" y="1820488"/>
          <a:ext cx="6821977" cy="4700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0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4262" y="1623101"/>
            <a:ext cx="9234926" cy="563798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Best Performing Models</a:t>
            </a:r>
            <a:r>
              <a:rPr lang="en-IN" sz="2400" b="1" dirty="0" smtClean="0"/>
              <a:t>: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2731472" y="3337580"/>
            <a:ext cx="2946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 smtClean="0"/>
              <a:t>CatBoost</a:t>
            </a:r>
            <a:r>
              <a:rPr lang="en-IN" b="1" dirty="0" smtClean="0"/>
              <a:t>:</a:t>
            </a:r>
            <a:endParaRPr lang="en-IN" dirty="0" smtClean="0"/>
          </a:p>
          <a:p>
            <a:pPr lvl="1"/>
            <a:r>
              <a:rPr lang="en-IN" dirty="0" smtClean="0"/>
              <a:t>Accuracy: 99.95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678" y="2754937"/>
            <a:ext cx="5421934" cy="210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 anchor="ctr"/>
          <a:lstStyle/>
          <a:p>
            <a:pPr algn="ctr"/>
            <a:r>
              <a:rPr lang="en-IN" b="1" dirty="0" smtClean="0"/>
              <a:t>Thank </a:t>
            </a:r>
            <a:r>
              <a:rPr lang="en-IN" b="1" dirty="0" smtClean="0"/>
              <a:t>You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1910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1914</TotalTime>
  <Words>172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Wisp</vt:lpstr>
      <vt:lpstr>Credit Card Fraud Detection</vt:lpstr>
      <vt:lpstr>Problem Statement</vt:lpstr>
      <vt:lpstr>Dataset Overview</vt:lpstr>
      <vt:lpstr>Data Pre-processing</vt:lpstr>
      <vt:lpstr>Exploratory Data Analysis</vt:lpstr>
      <vt:lpstr>Feature Selection</vt:lpstr>
      <vt:lpstr>Model Selection</vt:lpstr>
      <vt:lpstr>Results Summary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Microsoft account</dc:creator>
  <cp:lastModifiedBy>Microsoft account</cp:lastModifiedBy>
  <cp:revision>23</cp:revision>
  <dcterms:created xsi:type="dcterms:W3CDTF">2024-12-30T02:16:01Z</dcterms:created>
  <dcterms:modified xsi:type="dcterms:W3CDTF">2024-12-31T14:23:54Z</dcterms:modified>
</cp:coreProperties>
</file>