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62" r:id="rId2"/>
    <p:sldId id="263" r:id="rId3"/>
    <p:sldId id="264" r:id="rId4"/>
    <p:sldId id="265" r:id="rId5"/>
    <p:sldId id="256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8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64323E6-A2F4-4ADE-80E2-E8699A3BBEC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8E0A1C-60A5-461B-B69C-EE3233F79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29284"/>
            <a:ext cx="8825658" cy="1752075"/>
          </a:xfrm>
        </p:spPr>
        <p:txBody>
          <a:bodyPr/>
          <a:lstStyle/>
          <a:p>
            <a:r>
              <a:rPr lang="en-US" dirty="0"/>
              <a:t>PETITE </a:t>
            </a:r>
            <a:r>
              <a:rPr lang="en-US" dirty="0" smtClean="0"/>
              <a:t>ICICI</a:t>
            </a:r>
            <a:br>
              <a:rPr lang="en-US" dirty="0" smtClean="0"/>
            </a:br>
            <a:r>
              <a:rPr lang="en-US" sz="2000" dirty="0"/>
              <a:t>An </a:t>
            </a:r>
            <a:r>
              <a:rPr lang="en-US" sz="2000" dirty="0" smtClean="0"/>
              <a:t>Artificial </a:t>
            </a:r>
            <a:r>
              <a:rPr lang="en-US" sz="2000" dirty="0"/>
              <a:t>Intelligence based banking </a:t>
            </a:r>
            <a:r>
              <a:rPr lang="en-US" sz="2000" dirty="0" smtClean="0"/>
              <a:t>gamification </a:t>
            </a:r>
            <a:r>
              <a:rPr lang="en-US" sz="2000" dirty="0"/>
              <a:t>for Children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342" y="3261091"/>
            <a:ext cx="8825658" cy="252336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Gamechangers_EV</a:t>
            </a:r>
          </a:p>
          <a:p>
            <a:pPr algn="r"/>
            <a:r>
              <a:rPr lang="en-US" dirty="0" smtClean="0"/>
              <a:t>Team members</a:t>
            </a:r>
          </a:p>
          <a:p>
            <a:pPr algn="r"/>
            <a:r>
              <a:rPr lang="en-US" sz="1400" dirty="0" smtClean="0"/>
              <a:t>Nirmal Satyendra (</a:t>
            </a:r>
            <a:r>
              <a:rPr lang="en-US" sz="1200" i="1" dirty="0" smtClean="0"/>
              <a:t>ASSISTANT DIRECTOR, Edgeverve systems ltd</a:t>
            </a:r>
            <a:r>
              <a:rPr lang="en-US" sz="1400" dirty="0" smtClean="0"/>
              <a:t>.)</a:t>
            </a:r>
          </a:p>
          <a:p>
            <a:pPr algn="r"/>
            <a:r>
              <a:rPr lang="en-US" sz="1400" dirty="0" smtClean="0"/>
              <a:t>Prem sai (</a:t>
            </a:r>
            <a:r>
              <a:rPr lang="en-US" sz="1200" i="1" dirty="0" smtClean="0"/>
              <a:t>MTS, </a:t>
            </a:r>
            <a:r>
              <a:rPr lang="en-US" sz="1200" i="1" dirty="0"/>
              <a:t>Edgeverve systems ltd</a:t>
            </a:r>
            <a:r>
              <a:rPr lang="en-US" sz="1400" dirty="0" smtClean="0"/>
              <a:t>.)</a:t>
            </a:r>
            <a:endParaRPr lang="en-US" sz="1400" dirty="0"/>
          </a:p>
          <a:p>
            <a:pPr algn="r"/>
            <a:r>
              <a:rPr lang="en-US" sz="1400" dirty="0" smtClean="0"/>
              <a:t>Mandeep gill (</a:t>
            </a:r>
            <a:r>
              <a:rPr lang="en-US" sz="1200" i="1" dirty="0" smtClean="0"/>
              <a:t>MTS, </a:t>
            </a:r>
            <a:r>
              <a:rPr lang="en-US" sz="1200" i="1" dirty="0"/>
              <a:t>Edgeverve systems ltd</a:t>
            </a:r>
            <a:r>
              <a:rPr lang="en-US" sz="1400" dirty="0" smtClean="0"/>
              <a:t>.)</a:t>
            </a:r>
          </a:p>
          <a:p>
            <a:pPr algn="r"/>
            <a:r>
              <a:rPr lang="en-US" sz="1400" dirty="0" smtClean="0"/>
              <a:t>Arul jeba (</a:t>
            </a:r>
            <a:r>
              <a:rPr lang="en-US" sz="1200" i="1" dirty="0" smtClean="0"/>
              <a:t>MTS, </a:t>
            </a:r>
            <a:r>
              <a:rPr lang="en-US" sz="1200" i="1" dirty="0"/>
              <a:t>Edgeverve systems ltd</a:t>
            </a:r>
            <a:r>
              <a:rPr lang="en-US" sz="1400" dirty="0" smtClean="0"/>
              <a:t>.)</a:t>
            </a:r>
          </a:p>
          <a:p>
            <a:pPr algn="r"/>
            <a:r>
              <a:rPr lang="en-US" sz="1400" dirty="0" smtClean="0"/>
              <a:t>Sampath kumar (</a:t>
            </a:r>
            <a:r>
              <a:rPr lang="en-US" sz="1200" i="1" dirty="0" smtClean="0"/>
              <a:t>MTS, </a:t>
            </a:r>
            <a:r>
              <a:rPr lang="en-US" sz="1200" i="1" dirty="0"/>
              <a:t>Edgeverve systems ltd</a:t>
            </a:r>
            <a:r>
              <a:rPr lang="en-US" sz="1400" dirty="0"/>
              <a:t>.)</a:t>
            </a:r>
          </a:p>
          <a:p>
            <a:pPr algn="r"/>
            <a:endParaRPr lang="en-US" sz="1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Assistant Director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1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ICICI spends lot of money in </a:t>
            </a:r>
            <a:r>
              <a:rPr lang="en-US" dirty="0" smtClean="0"/>
              <a:t>advertising, Most </a:t>
            </a:r>
            <a:r>
              <a:rPr lang="en-US" dirty="0"/>
              <a:t>of these advertising is </a:t>
            </a:r>
            <a:r>
              <a:rPr lang="en-US" dirty="0" smtClean="0"/>
              <a:t>targeted at </a:t>
            </a:r>
            <a:r>
              <a:rPr lang="en-US" dirty="0"/>
              <a:t>an audience who already have opinions.</a:t>
            </a:r>
          </a:p>
          <a:p>
            <a:r>
              <a:rPr lang="en-US" dirty="0" smtClean="0"/>
              <a:t>The </a:t>
            </a:r>
            <a:r>
              <a:rPr lang="en-US" dirty="0"/>
              <a:t>idea we propose is to catch the Next Generation early and Embed Brand ICICI into them. So that when they grow up, bank means ICICI to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Target Audience </a:t>
            </a:r>
          </a:p>
          <a:p>
            <a:r>
              <a:rPr lang="en-US" dirty="0"/>
              <a:t>Children between 5 - 12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900" dirty="0"/>
              <a:t>PETITE </a:t>
            </a:r>
            <a:r>
              <a:rPr lang="en-US" sz="1900" dirty="0" smtClean="0"/>
              <a:t>ICICI,</a:t>
            </a:r>
            <a:r>
              <a:rPr lang="en-US" sz="1900" dirty="0"/>
              <a:t> </a:t>
            </a:r>
            <a:r>
              <a:rPr lang="en-US" sz="1900" dirty="0" smtClean="0"/>
              <a:t>an</a:t>
            </a:r>
            <a:r>
              <a:rPr lang="en-US" sz="1900" dirty="0"/>
              <a:t> </a:t>
            </a:r>
            <a:r>
              <a:rPr lang="en-US" sz="1900" i="1" dirty="0"/>
              <a:t>Artificial Intelligence powered gamification</a:t>
            </a:r>
            <a:r>
              <a:rPr lang="en-US" sz="1900" dirty="0"/>
              <a:t> and a banking application for the children, </a:t>
            </a:r>
            <a:r>
              <a:rPr lang="en-US" sz="1900" dirty="0" smtClean="0"/>
              <a:t>will:</a:t>
            </a:r>
            <a:endParaRPr lang="en-US" dirty="0"/>
          </a:p>
          <a:p>
            <a:r>
              <a:rPr lang="en-US" dirty="0" smtClean="0"/>
              <a:t>Engage </a:t>
            </a:r>
            <a:r>
              <a:rPr lang="en-US" dirty="0"/>
              <a:t>children in virtual banking activities</a:t>
            </a:r>
          </a:p>
          <a:p>
            <a:r>
              <a:rPr lang="en-US" dirty="0" smtClean="0"/>
              <a:t>Instill </a:t>
            </a:r>
            <a:r>
              <a:rPr lang="en-US" dirty="0"/>
              <a:t>sense of fiscal responsibility into them</a:t>
            </a:r>
          </a:p>
          <a:p>
            <a:r>
              <a:rPr lang="en-US" dirty="0" smtClean="0"/>
              <a:t>Increase </a:t>
            </a:r>
            <a:r>
              <a:rPr lang="en-US" dirty="0"/>
              <a:t>deposits into ICICI by </a:t>
            </a:r>
            <a:r>
              <a:rPr lang="en-US" dirty="0" smtClean="0"/>
              <a:t>children's </a:t>
            </a:r>
            <a:r>
              <a:rPr lang="en-US" dirty="0"/>
              <a:t>parents</a:t>
            </a:r>
          </a:p>
          <a:p>
            <a:r>
              <a:rPr lang="en-US" dirty="0" smtClean="0"/>
              <a:t>Give </a:t>
            </a:r>
            <a:r>
              <a:rPr lang="en-US" dirty="0"/>
              <a:t>them virtual awards via gamification and instill the sense of ICICI as a giver and caretaker.</a:t>
            </a:r>
          </a:p>
          <a:p>
            <a:r>
              <a:rPr lang="en-US" dirty="0" smtClean="0"/>
              <a:t>Embed </a:t>
            </a:r>
            <a:r>
              <a:rPr lang="en-US" dirty="0"/>
              <a:t>Brand ICICI as THE BANK into their </a:t>
            </a:r>
            <a:r>
              <a:rPr lang="en-US" dirty="0" smtClean="0"/>
              <a:t>minds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8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different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Perfect mix of gamification and real life utility</a:t>
            </a:r>
          </a:p>
          <a:p>
            <a:r>
              <a:rPr lang="en-US" b="1" dirty="0" smtClean="0"/>
              <a:t>Artificial </a:t>
            </a:r>
            <a:r>
              <a:rPr lang="en-US" b="1" dirty="0"/>
              <a:t>Intelligence</a:t>
            </a:r>
            <a:r>
              <a:rPr lang="en-US" dirty="0"/>
              <a:t> based approach that changes the gamification rules based on individual </a:t>
            </a:r>
            <a:r>
              <a:rPr lang="en-US" dirty="0" smtClean="0"/>
              <a:t>profile</a:t>
            </a:r>
            <a:endParaRPr lang="en-US" dirty="0"/>
          </a:p>
          <a:p>
            <a:r>
              <a:rPr lang="en-US" dirty="0" smtClean="0"/>
              <a:t>Children </a:t>
            </a:r>
            <a:r>
              <a:rPr lang="en-US" dirty="0"/>
              <a:t>have control of their expenditure but under parental supervision</a:t>
            </a:r>
          </a:p>
          <a:p>
            <a:r>
              <a:rPr lang="en-US" dirty="0" smtClean="0"/>
              <a:t>Can </a:t>
            </a:r>
            <a:r>
              <a:rPr lang="en-US" dirty="0"/>
              <a:t>be used in both virtual mode ( virtual currency ) and real currency</a:t>
            </a:r>
          </a:p>
          <a:p>
            <a:r>
              <a:rPr lang="en-US" dirty="0" smtClean="0"/>
              <a:t>Both </a:t>
            </a:r>
            <a:r>
              <a:rPr lang="en-US" dirty="0"/>
              <a:t>parents and children are engaged in </a:t>
            </a:r>
            <a:r>
              <a:rPr lang="en-US" dirty="0" smtClean="0"/>
              <a:t>gamification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7" y="2540885"/>
            <a:ext cx="5222935" cy="3856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8892" y="2540885"/>
            <a:ext cx="529219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 app user can register as one of the following –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Kid</a:t>
            </a:r>
            <a:r>
              <a:rPr lang="en-US" dirty="0" smtClean="0"/>
              <a:t> - </a:t>
            </a:r>
            <a:r>
              <a:rPr lang="en-US" sz="1600" dirty="0" smtClean="0"/>
              <a:t>providing Personal Mobile and Parent’s Mobile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Parent</a:t>
            </a:r>
            <a:r>
              <a:rPr lang="en-US" dirty="0" smtClean="0"/>
              <a:t> - </a:t>
            </a:r>
            <a:r>
              <a:rPr lang="en-US" sz="1600" dirty="0" smtClean="0"/>
              <a:t>providing Personal Mobile and ICICI Account Number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Merchant</a:t>
            </a:r>
            <a:r>
              <a:rPr lang="en-US" dirty="0" smtClean="0"/>
              <a:t> - </a:t>
            </a:r>
            <a:r>
              <a:rPr lang="en-US" sz="1600" dirty="0" smtClean="0"/>
              <a:t>providing </a:t>
            </a:r>
            <a:r>
              <a:rPr lang="en-US" sz="1600" dirty="0"/>
              <a:t>Personal Mobile and ICICI Account </a:t>
            </a:r>
            <a:r>
              <a:rPr lang="en-US" sz="1600" dirty="0" smtClean="0"/>
              <a:t>Number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Kids &amp; Parents will be linked on the basis of Mobile Number (which can be authenticated)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37716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618" y="2603500"/>
            <a:ext cx="4825157" cy="576262"/>
          </a:xfrm>
        </p:spPr>
        <p:txBody>
          <a:bodyPr/>
          <a:lstStyle/>
          <a:p>
            <a:r>
              <a:rPr lang="en-US" dirty="0" smtClean="0"/>
              <a:t>Kids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618" y="3179762"/>
            <a:ext cx="4825158" cy="28400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Check piggy bank for available balance</a:t>
            </a:r>
          </a:p>
          <a:p>
            <a:r>
              <a:rPr lang="en-US" dirty="0" smtClean="0"/>
              <a:t>Request parent for money</a:t>
            </a:r>
          </a:p>
          <a:p>
            <a:r>
              <a:rPr lang="en-US" dirty="0" smtClean="0"/>
              <a:t>Spend money at Shops supporting App Merchants (QR code, Mobile)</a:t>
            </a:r>
          </a:p>
          <a:p>
            <a:r>
              <a:rPr lang="en-US" dirty="0" smtClean="0"/>
              <a:t>Transfer money to friends</a:t>
            </a:r>
          </a:p>
          <a:p>
            <a:r>
              <a:rPr lang="en-US" dirty="0" smtClean="0"/>
              <a:t>Investment, </a:t>
            </a:r>
            <a:r>
              <a:rPr lang="en-US" sz="1600" i="1" dirty="0" smtClean="0"/>
              <a:t>money locked for certain period</a:t>
            </a:r>
            <a:endParaRPr lang="en-US" i="1" dirty="0" smtClean="0"/>
          </a:p>
          <a:p>
            <a:r>
              <a:rPr lang="en-US" dirty="0" smtClean="0"/>
              <a:t>Reward points, </a:t>
            </a:r>
            <a:r>
              <a:rPr lang="en-US" sz="1600" i="1" dirty="0" smtClean="0"/>
              <a:t>generated from monthly saving</a:t>
            </a:r>
            <a:endParaRPr lang="en-US" i="1" dirty="0" smtClean="0"/>
          </a:p>
          <a:p>
            <a:r>
              <a:rPr lang="en-US" dirty="0" smtClean="0"/>
              <a:t>Transaction History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1626907"/>
          </a:xfrm>
        </p:spPr>
        <p:txBody>
          <a:bodyPr/>
          <a:lstStyle/>
          <a:p>
            <a:r>
              <a:rPr lang="en-US" sz="1600" dirty="0"/>
              <a:t>Approve children’s request for money</a:t>
            </a:r>
          </a:p>
          <a:p>
            <a:r>
              <a:rPr lang="en-US" sz="1600" dirty="0"/>
              <a:t>Send money to children</a:t>
            </a:r>
          </a:p>
          <a:p>
            <a:r>
              <a:rPr lang="en-US" sz="1600" dirty="0"/>
              <a:t>Monitor child transactions</a:t>
            </a:r>
          </a:p>
          <a:p>
            <a:r>
              <a:rPr lang="en-US" sz="1600" dirty="0"/>
              <a:t>Block/Unblock child account</a:t>
            </a:r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208712" y="4608975"/>
            <a:ext cx="482515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Merchants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208712" y="5185237"/>
            <a:ext cx="4825159" cy="1050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Accept money, by providing QR code/ Mobile Number</a:t>
            </a:r>
          </a:p>
          <a:p>
            <a:r>
              <a:rPr lang="en-US" sz="1600" dirty="0"/>
              <a:t>Transaction History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99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Money Flow &amp; Reward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/>
            <a:r>
              <a:rPr lang="en-US" dirty="0"/>
              <a:t>When a parent sends money to kid, virtual money is created for a </a:t>
            </a:r>
            <a:r>
              <a:rPr lang="en-US" dirty="0" smtClean="0"/>
              <a:t>child</a:t>
            </a:r>
          </a:p>
          <a:p>
            <a:pPr marL="342900" lvl="1" indent="-342900"/>
            <a:r>
              <a:rPr lang="en-US" dirty="0"/>
              <a:t>Actual transaction only happens, when a </a:t>
            </a:r>
            <a:r>
              <a:rPr lang="en-US" b="1" dirty="0"/>
              <a:t>kid </a:t>
            </a:r>
            <a:r>
              <a:rPr lang="en-US" b="1" dirty="0" smtClean="0"/>
              <a:t>transfers money</a:t>
            </a:r>
            <a:endParaRPr lang="en-US" b="1" dirty="0"/>
          </a:p>
          <a:p>
            <a:r>
              <a:rPr lang="en-US" sz="1600" dirty="0"/>
              <a:t>Money transfer to a </a:t>
            </a:r>
            <a:r>
              <a:rPr lang="en-US" sz="1600" dirty="0" smtClean="0"/>
              <a:t>Merchant</a:t>
            </a:r>
            <a:endParaRPr lang="en-US" sz="1600" dirty="0"/>
          </a:p>
          <a:p>
            <a:pPr lvl="1"/>
            <a:r>
              <a:rPr lang="en-US" sz="1500" dirty="0" smtClean="0"/>
              <a:t>Kids virtual money is checked for available balance</a:t>
            </a:r>
          </a:p>
          <a:p>
            <a:pPr lvl="1"/>
            <a:r>
              <a:rPr lang="en-US" sz="1500" dirty="0" smtClean="0"/>
              <a:t>Transaction happens between </a:t>
            </a:r>
            <a:r>
              <a:rPr lang="en-US" sz="1500" b="1" dirty="0" smtClean="0"/>
              <a:t>parent’s account </a:t>
            </a:r>
            <a:r>
              <a:rPr lang="en-US" sz="1500" dirty="0" smtClean="0"/>
              <a:t>and </a:t>
            </a:r>
            <a:r>
              <a:rPr lang="en-US" sz="1500" b="1" dirty="0" smtClean="0"/>
              <a:t>merchant’s account</a:t>
            </a:r>
          </a:p>
          <a:p>
            <a:r>
              <a:rPr lang="en-US" sz="1600" dirty="0" smtClean="0"/>
              <a:t>Money transfer to a Friend </a:t>
            </a:r>
          </a:p>
          <a:p>
            <a:pPr lvl="1"/>
            <a:r>
              <a:rPr lang="en-US" sz="1500" dirty="0"/>
              <a:t>Kids virtual money is checked for available balance</a:t>
            </a:r>
          </a:p>
          <a:p>
            <a:pPr lvl="1"/>
            <a:r>
              <a:rPr lang="en-US" sz="1500" dirty="0"/>
              <a:t>Transaction happens between </a:t>
            </a:r>
            <a:r>
              <a:rPr lang="en-US" sz="1500" b="1" dirty="0"/>
              <a:t>parent’s account </a:t>
            </a:r>
            <a:r>
              <a:rPr lang="en-US" sz="1500" b="1" dirty="0" smtClean="0"/>
              <a:t>of the two kids involved</a:t>
            </a:r>
            <a:endParaRPr lang="en-US" sz="1700" b="1" dirty="0" smtClean="0"/>
          </a:p>
          <a:p>
            <a:pPr>
              <a:lnSpc>
                <a:spcPct val="120000"/>
              </a:lnSpc>
            </a:pPr>
            <a:r>
              <a:rPr lang="en-US" sz="1700" b="1" dirty="0" smtClean="0"/>
              <a:t>Reward System, </a:t>
            </a:r>
            <a:r>
              <a:rPr lang="en-US" sz="1500" dirty="0" smtClean="0"/>
              <a:t>uses Machine Learning techniques to find trends in kids savings while taking monthly allowance, account balance, expenditure frequency &amp; various other factors into consideration. </a:t>
            </a:r>
            <a:endParaRPr lang="en-US" sz="1700" b="1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432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Application Frontend </a:t>
            </a:r>
            <a:r>
              <a:rPr lang="en-US" dirty="0" smtClean="0"/>
              <a:t>– developed using react-native, various clip-arts were created using Adobe Illustrator.</a:t>
            </a:r>
            <a:endParaRPr lang="en-US" b="1" dirty="0" smtClean="0"/>
          </a:p>
          <a:p>
            <a:r>
              <a:rPr lang="en-US" b="1" dirty="0" smtClean="0"/>
              <a:t>Application Backend</a:t>
            </a:r>
            <a:r>
              <a:rPr lang="en-US" dirty="0" smtClean="0"/>
              <a:t> - developed on loopback, ICICI Access token is securely encrypted and stored in the database.</a:t>
            </a:r>
          </a:p>
          <a:p>
            <a:r>
              <a:rPr lang="en-US" b="1" dirty="0" smtClean="0"/>
              <a:t>Database</a:t>
            </a:r>
            <a:r>
              <a:rPr lang="en-US" dirty="0" smtClean="0"/>
              <a:t> - MongoDB was used to store persisted data related to the App, Users.</a:t>
            </a:r>
          </a:p>
          <a:p>
            <a:r>
              <a:rPr lang="en-US" b="1" dirty="0" smtClean="0"/>
              <a:t>ICICI APIs</a:t>
            </a:r>
            <a:r>
              <a:rPr lang="en-US" dirty="0" smtClean="0"/>
              <a:t> used –</a:t>
            </a:r>
          </a:p>
          <a:p>
            <a:pPr lvl="1"/>
            <a:r>
              <a:rPr lang="en-US" dirty="0" smtClean="0"/>
              <a:t>Fund Transfer API</a:t>
            </a:r>
          </a:p>
          <a:p>
            <a:pPr lvl="1"/>
            <a:r>
              <a:rPr lang="en-US" dirty="0" smtClean="0"/>
              <a:t>Bank Account Summary</a:t>
            </a:r>
          </a:p>
          <a:p>
            <a:pPr lvl="1"/>
            <a:r>
              <a:rPr lang="en-US" dirty="0" smtClean="0"/>
              <a:t>Authentication Service, Participant Data Mapping</a:t>
            </a:r>
          </a:p>
        </p:txBody>
      </p:sp>
    </p:spTree>
    <p:extLst>
      <p:ext uri="{BB962C8B-B14F-4D97-AF65-F5344CB8AC3E}">
        <p14:creationId xmlns:p14="http://schemas.microsoft.com/office/powerpoint/2010/main" val="308438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184</TotalTime>
  <Words>431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Wingdings 3</vt:lpstr>
      <vt:lpstr>Ion Boardroom</vt:lpstr>
      <vt:lpstr>PETITE ICICI An Artificial Intelligence based banking gamification for Children</vt:lpstr>
      <vt:lpstr>The Problem</vt:lpstr>
      <vt:lpstr>Business Value</vt:lpstr>
      <vt:lpstr>How are we different ?</vt:lpstr>
      <vt:lpstr>PowerPoint Presentation</vt:lpstr>
      <vt:lpstr>Interface</vt:lpstr>
      <vt:lpstr>Money Flow &amp; Reward System</vt:lpstr>
      <vt:lpstr>Architecture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</dc:title>
  <dc:creator>Mandeep Singh Gill</dc:creator>
  <cp:lastModifiedBy>Mandeep Singh Gill</cp:lastModifiedBy>
  <cp:revision>15</cp:revision>
  <dcterms:created xsi:type="dcterms:W3CDTF">2017-04-18T07:51:55Z</dcterms:created>
  <dcterms:modified xsi:type="dcterms:W3CDTF">2017-04-18T10:56:44Z</dcterms:modified>
</cp:coreProperties>
</file>