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6" r:id="rId10"/>
    <p:sldId id="264" r:id="rId11"/>
    <p:sldId id="265"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291" autoAdjust="0"/>
  </p:normalViewPr>
  <p:slideViewPr>
    <p:cSldViewPr snapToGrid="0">
      <p:cViewPr varScale="1">
        <p:scale>
          <a:sx n="67" d="100"/>
          <a:sy n="67" d="100"/>
        </p:scale>
        <p:origin x="6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D:\MATHS\PREM%20SANKAR%20S%20NM.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MATHS\PREM%20SANKAR%20S%20NM.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MATHS\PREM%20SANKAR%20S%20NM.xlsx" TargetMode="Externa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00" b="0" i="0" u="none" strike="noStrike" kern="1200" cap="all" baseline="0">
              <a:solidFill>
                <a:schemeClr val="lt1"/>
              </a:solidFill>
              <a:latin typeface="+mn-lt"/>
              <a:ea typeface="+mn-ea"/>
              <a:cs typeface="+mn-cs"/>
            </a:defRPr>
          </a:pPr>
          <a:endParaRPr lang="en-US"/>
        </a:p>
      </c:txPr>
    </c:title>
    <c:autoTitleDeleted val="0"/>
    <c:view3D>
      <c:rotX val="15"/>
      <c:rotY val="20"/>
      <c:depthPercent val="100"/>
      <c:rAngAx val="1"/>
    </c:view3D>
    <c:floor>
      <c:thickness val="0"/>
      <c:spPr>
        <a:solidFill>
          <a:schemeClr val="bg2">
            <a:lumMod val="75000"/>
            <a:alpha val="27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'EMPLOYEE DATASET'!$D$1</c:f>
              <c:strCache>
                <c:ptCount val="1"/>
                <c:pt idx="0">
                  <c:v>Turn Over   (Rs.)</c:v>
                </c:pt>
              </c:strCache>
            </c:strRef>
          </c:tx>
          <c:spPr>
            <a:solidFill>
              <a:schemeClr val="accent1">
                <a:alpha val="88000"/>
              </a:schemeClr>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invertIfNegative val="0"/>
          <c:dLbls>
            <c:spPr>
              <a:solidFill>
                <a:schemeClr val="accent1">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multiLvlStrRef>
              <c:f>'EMPLOYEE DATASET'!$B$2:$C$12</c:f>
              <c:multiLvlStrCache>
                <c:ptCount val="11"/>
                <c:lvl>
                  <c:pt idx="1">
                    <c:v>Harding</c:v>
                  </c:pt>
                  <c:pt idx="2">
                    <c:v>Gonzalez</c:v>
                  </c:pt>
                  <c:pt idx="3">
                    <c:v>Johnson</c:v>
                  </c:pt>
                  <c:pt idx="4">
                    <c:v>Mcconnell</c:v>
                  </c:pt>
                  <c:pt idx="5">
                    <c:v>Parsons</c:v>
                  </c:pt>
                  <c:pt idx="6">
                    <c:v>Patterson</c:v>
                  </c:pt>
                  <c:pt idx="7">
                    <c:v>Powers</c:v>
                  </c:pt>
                  <c:pt idx="8">
                    <c:v>Preston</c:v>
                  </c:pt>
                  <c:pt idx="9">
                    <c:v>Buchanan</c:v>
                  </c:pt>
                  <c:pt idx="10">
                    <c:v>Merritt</c:v>
                  </c:pt>
                </c:lvl>
                <c:lvl>
                  <c:pt idx="1">
                    <c:v>Jaslene</c:v>
                  </c:pt>
                  <c:pt idx="2">
                    <c:v>Albert</c:v>
                  </c:pt>
                  <c:pt idx="3">
                    <c:v>Jaiden</c:v>
                  </c:pt>
                  <c:pt idx="4">
                    <c:v>Brendon</c:v>
                  </c:pt>
                  <c:pt idx="5">
                    <c:v>Kimora</c:v>
                  </c:pt>
                  <c:pt idx="6">
                    <c:v>Willie</c:v>
                  </c:pt>
                  <c:pt idx="7">
                    <c:v>Devyn</c:v>
                  </c:pt>
                  <c:pt idx="8">
                    <c:v>Weston</c:v>
                  </c:pt>
                  <c:pt idx="9">
                    <c:v>Lennon</c:v>
                  </c:pt>
                  <c:pt idx="10">
                    <c:v>Vicente</c:v>
                  </c:pt>
                </c:lvl>
              </c:multiLvlStrCache>
            </c:multiLvlStrRef>
          </c:cat>
          <c:val>
            <c:numRef>
              <c:f>'EMPLOYEE DATASET'!$D$2:$D$12</c:f>
              <c:numCache>
                <c:formatCode>#,##0</c:formatCode>
                <c:ptCount val="11"/>
                <c:pt idx="1">
                  <c:v>2500000</c:v>
                </c:pt>
                <c:pt idx="2">
                  <c:v>3000000</c:v>
                </c:pt>
                <c:pt idx="3">
                  <c:v>4000000</c:v>
                </c:pt>
                <c:pt idx="4">
                  <c:v>7000000</c:v>
                </c:pt>
                <c:pt idx="5">
                  <c:v>5000000</c:v>
                </c:pt>
                <c:pt idx="6">
                  <c:v>4000000</c:v>
                </c:pt>
                <c:pt idx="7">
                  <c:v>3000000</c:v>
                </c:pt>
                <c:pt idx="8">
                  <c:v>8000000</c:v>
                </c:pt>
                <c:pt idx="9">
                  <c:v>4000000</c:v>
                </c:pt>
                <c:pt idx="10">
                  <c:v>6500000</c:v>
                </c:pt>
              </c:numCache>
            </c:numRef>
          </c:val>
          <c:extLst>
            <c:ext xmlns:c16="http://schemas.microsoft.com/office/drawing/2014/chart" uri="{C3380CC4-5D6E-409C-BE32-E72D297353CC}">
              <c16:uniqueId val="{00000000-9EC0-4030-B8E8-CE71553CC7C2}"/>
            </c:ext>
          </c:extLst>
        </c:ser>
        <c:dLbls>
          <c:showLegendKey val="0"/>
          <c:showVal val="1"/>
          <c:showCatName val="0"/>
          <c:showSerName val="0"/>
          <c:showPercent val="0"/>
          <c:showBubbleSize val="0"/>
        </c:dLbls>
        <c:gapWidth val="84"/>
        <c:gapDepth val="53"/>
        <c:shape val="box"/>
        <c:axId val="500328784"/>
        <c:axId val="500329104"/>
        <c:axId val="0"/>
      </c:bar3DChart>
      <c:catAx>
        <c:axId val="50032878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500329104"/>
        <c:crosses val="autoZero"/>
        <c:auto val="1"/>
        <c:lblAlgn val="ctr"/>
        <c:lblOffset val="100"/>
        <c:noMultiLvlLbl val="0"/>
      </c:catAx>
      <c:valAx>
        <c:axId val="500329104"/>
        <c:scaling>
          <c:orientation val="minMax"/>
        </c:scaling>
        <c:delete val="1"/>
        <c:axPos val="l"/>
        <c:numFmt formatCode="General" sourceLinked="1"/>
        <c:majorTickMark val="out"/>
        <c:minorTickMark val="none"/>
        <c:tickLblPos val="nextTo"/>
        <c:crossAx val="50032878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6350" cap="flat" cmpd="sng" algn="ctr">
      <a:solidFill>
        <a:schemeClr val="dk1">
          <a:tint val="7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[PREM SANKAR S NM.xlsx]PIVOT TABLE!PivotTable1</c:name>
    <c:fmtId val="37"/>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'PIVOT TABLE'!$B$3:$B$4</c:f>
              <c:strCache>
                <c:ptCount val="1"/>
                <c:pt idx="0">
                  <c:v>Zone A</c:v>
                </c:pt>
              </c:strCache>
            </c:strRef>
          </c:tx>
          <c:spPr>
            <a:solidFill>
              <a:schemeClr val="accent1"/>
            </a:solidFill>
            <a:ln>
              <a:noFill/>
            </a:ln>
            <a:effectLst/>
          </c:spPr>
          <c:invertIfNegative val="0"/>
          <c:cat>
            <c:multiLvlStrRef>
              <c:f>'PIVOT TABLE'!$A$5:$A$27</c:f>
              <c:multiLvlStrCache>
                <c:ptCount val="11"/>
                <c:lvl>
                  <c:pt idx="0">
                    <c:v>Gonzalez</c:v>
                  </c:pt>
                  <c:pt idx="1">
                    <c:v>Mcconnell</c:v>
                  </c:pt>
                  <c:pt idx="2">
                    <c:v>Powers</c:v>
                  </c:pt>
                  <c:pt idx="3">
                    <c:v>Johnson</c:v>
                  </c:pt>
                  <c:pt idx="4">
                    <c:v>Harding</c:v>
                  </c:pt>
                  <c:pt idx="5">
                    <c:v>Parsons</c:v>
                  </c:pt>
                  <c:pt idx="6">
                    <c:v>Buchanan</c:v>
                  </c:pt>
                  <c:pt idx="7">
                    <c:v>Merritt</c:v>
                  </c:pt>
                  <c:pt idx="8">
                    <c:v>Preston</c:v>
                  </c:pt>
                  <c:pt idx="9">
                    <c:v>Patterson</c:v>
                  </c:pt>
                  <c:pt idx="10">
                    <c:v>(blank)</c:v>
                  </c:pt>
                </c:lvl>
                <c:lvl>
                  <c:pt idx="0">
                    <c:v>Albert</c:v>
                  </c:pt>
                  <c:pt idx="1">
                    <c:v>Brendon</c:v>
                  </c:pt>
                  <c:pt idx="2">
                    <c:v>Devyn</c:v>
                  </c:pt>
                  <c:pt idx="3">
                    <c:v>Jaiden</c:v>
                  </c:pt>
                  <c:pt idx="4">
                    <c:v>Jaslene</c:v>
                  </c:pt>
                  <c:pt idx="5">
                    <c:v>Kimora</c:v>
                  </c:pt>
                  <c:pt idx="6">
                    <c:v>Lennon</c:v>
                  </c:pt>
                  <c:pt idx="7">
                    <c:v>Vicente</c:v>
                  </c:pt>
                  <c:pt idx="8">
                    <c:v>Weston</c:v>
                  </c:pt>
                  <c:pt idx="9">
                    <c:v>Willie</c:v>
                  </c:pt>
                  <c:pt idx="10">
                    <c:v>(blank)</c:v>
                  </c:pt>
                </c:lvl>
              </c:multiLvlStrCache>
            </c:multiLvlStrRef>
          </c:cat>
          <c:val>
            <c:numRef>
              <c:f>'PIVOT TABLE'!$B$5:$B$27</c:f>
              <c:numCache>
                <c:formatCode>General</c:formatCode>
                <c:ptCount val="11"/>
                <c:pt idx="2">
                  <c:v>3000000</c:v>
                </c:pt>
                <c:pt idx="8">
                  <c:v>8000000</c:v>
                </c:pt>
              </c:numCache>
            </c:numRef>
          </c:val>
          <c:extLst>
            <c:ext xmlns:c16="http://schemas.microsoft.com/office/drawing/2014/chart" uri="{C3380CC4-5D6E-409C-BE32-E72D297353CC}">
              <c16:uniqueId val="{00000000-8CBA-46EE-8C78-A1107B2519BC}"/>
            </c:ext>
          </c:extLst>
        </c:ser>
        <c:ser>
          <c:idx val="1"/>
          <c:order val="1"/>
          <c:tx>
            <c:strRef>
              <c:f>'PIVOT TABLE'!$C$3:$C$4</c:f>
              <c:strCache>
                <c:ptCount val="1"/>
                <c:pt idx="0">
                  <c:v>Zone B</c:v>
                </c:pt>
              </c:strCache>
            </c:strRef>
          </c:tx>
          <c:spPr>
            <a:solidFill>
              <a:schemeClr val="accent2"/>
            </a:solidFill>
            <a:ln>
              <a:noFill/>
            </a:ln>
            <a:effectLst/>
          </c:spPr>
          <c:invertIfNegative val="0"/>
          <c:cat>
            <c:multiLvlStrRef>
              <c:f>'PIVOT TABLE'!$A$5:$A$27</c:f>
              <c:multiLvlStrCache>
                <c:ptCount val="11"/>
                <c:lvl>
                  <c:pt idx="0">
                    <c:v>Gonzalez</c:v>
                  </c:pt>
                  <c:pt idx="1">
                    <c:v>Mcconnell</c:v>
                  </c:pt>
                  <c:pt idx="2">
                    <c:v>Powers</c:v>
                  </c:pt>
                  <c:pt idx="3">
                    <c:v>Johnson</c:v>
                  </c:pt>
                  <c:pt idx="4">
                    <c:v>Harding</c:v>
                  </c:pt>
                  <c:pt idx="5">
                    <c:v>Parsons</c:v>
                  </c:pt>
                  <c:pt idx="6">
                    <c:v>Buchanan</c:v>
                  </c:pt>
                  <c:pt idx="7">
                    <c:v>Merritt</c:v>
                  </c:pt>
                  <c:pt idx="8">
                    <c:v>Preston</c:v>
                  </c:pt>
                  <c:pt idx="9">
                    <c:v>Patterson</c:v>
                  </c:pt>
                  <c:pt idx="10">
                    <c:v>(blank)</c:v>
                  </c:pt>
                </c:lvl>
                <c:lvl>
                  <c:pt idx="0">
                    <c:v>Albert</c:v>
                  </c:pt>
                  <c:pt idx="1">
                    <c:v>Brendon</c:v>
                  </c:pt>
                  <c:pt idx="2">
                    <c:v>Devyn</c:v>
                  </c:pt>
                  <c:pt idx="3">
                    <c:v>Jaiden</c:v>
                  </c:pt>
                  <c:pt idx="4">
                    <c:v>Jaslene</c:v>
                  </c:pt>
                  <c:pt idx="5">
                    <c:v>Kimora</c:v>
                  </c:pt>
                  <c:pt idx="6">
                    <c:v>Lennon</c:v>
                  </c:pt>
                  <c:pt idx="7">
                    <c:v>Vicente</c:v>
                  </c:pt>
                  <c:pt idx="8">
                    <c:v>Weston</c:v>
                  </c:pt>
                  <c:pt idx="9">
                    <c:v>Willie</c:v>
                  </c:pt>
                  <c:pt idx="10">
                    <c:v>(blank)</c:v>
                  </c:pt>
                </c:lvl>
              </c:multiLvlStrCache>
            </c:multiLvlStrRef>
          </c:cat>
          <c:val>
            <c:numRef>
              <c:f>'PIVOT TABLE'!$C$5:$C$27</c:f>
              <c:numCache>
                <c:formatCode>General</c:formatCode>
                <c:ptCount val="11"/>
                <c:pt idx="0">
                  <c:v>3000000</c:v>
                </c:pt>
                <c:pt idx="4">
                  <c:v>2500000</c:v>
                </c:pt>
                <c:pt idx="5">
                  <c:v>5000000</c:v>
                </c:pt>
                <c:pt idx="6">
                  <c:v>4000000</c:v>
                </c:pt>
                <c:pt idx="9">
                  <c:v>4000000</c:v>
                </c:pt>
              </c:numCache>
            </c:numRef>
          </c:val>
          <c:extLst>
            <c:ext xmlns:c16="http://schemas.microsoft.com/office/drawing/2014/chart" uri="{C3380CC4-5D6E-409C-BE32-E72D297353CC}">
              <c16:uniqueId val="{00000001-8CBA-46EE-8C78-A1107B2519BC}"/>
            </c:ext>
          </c:extLst>
        </c:ser>
        <c:ser>
          <c:idx val="2"/>
          <c:order val="2"/>
          <c:tx>
            <c:strRef>
              <c:f>'PIVOT TABLE'!$D$3:$D$4</c:f>
              <c:strCache>
                <c:ptCount val="1"/>
                <c:pt idx="0">
                  <c:v>Zone C</c:v>
                </c:pt>
              </c:strCache>
            </c:strRef>
          </c:tx>
          <c:spPr>
            <a:solidFill>
              <a:schemeClr val="accent3"/>
            </a:solidFill>
            <a:ln>
              <a:noFill/>
            </a:ln>
            <a:effectLst/>
          </c:spPr>
          <c:invertIfNegative val="0"/>
          <c:cat>
            <c:multiLvlStrRef>
              <c:f>'PIVOT TABLE'!$A$5:$A$27</c:f>
              <c:multiLvlStrCache>
                <c:ptCount val="11"/>
                <c:lvl>
                  <c:pt idx="0">
                    <c:v>Gonzalez</c:v>
                  </c:pt>
                  <c:pt idx="1">
                    <c:v>Mcconnell</c:v>
                  </c:pt>
                  <c:pt idx="2">
                    <c:v>Powers</c:v>
                  </c:pt>
                  <c:pt idx="3">
                    <c:v>Johnson</c:v>
                  </c:pt>
                  <c:pt idx="4">
                    <c:v>Harding</c:v>
                  </c:pt>
                  <c:pt idx="5">
                    <c:v>Parsons</c:v>
                  </c:pt>
                  <c:pt idx="6">
                    <c:v>Buchanan</c:v>
                  </c:pt>
                  <c:pt idx="7">
                    <c:v>Merritt</c:v>
                  </c:pt>
                  <c:pt idx="8">
                    <c:v>Preston</c:v>
                  </c:pt>
                  <c:pt idx="9">
                    <c:v>Patterson</c:v>
                  </c:pt>
                  <c:pt idx="10">
                    <c:v>(blank)</c:v>
                  </c:pt>
                </c:lvl>
                <c:lvl>
                  <c:pt idx="0">
                    <c:v>Albert</c:v>
                  </c:pt>
                  <c:pt idx="1">
                    <c:v>Brendon</c:v>
                  </c:pt>
                  <c:pt idx="2">
                    <c:v>Devyn</c:v>
                  </c:pt>
                  <c:pt idx="3">
                    <c:v>Jaiden</c:v>
                  </c:pt>
                  <c:pt idx="4">
                    <c:v>Jaslene</c:v>
                  </c:pt>
                  <c:pt idx="5">
                    <c:v>Kimora</c:v>
                  </c:pt>
                  <c:pt idx="6">
                    <c:v>Lennon</c:v>
                  </c:pt>
                  <c:pt idx="7">
                    <c:v>Vicente</c:v>
                  </c:pt>
                  <c:pt idx="8">
                    <c:v>Weston</c:v>
                  </c:pt>
                  <c:pt idx="9">
                    <c:v>Willie</c:v>
                  </c:pt>
                  <c:pt idx="10">
                    <c:v>(blank)</c:v>
                  </c:pt>
                </c:lvl>
              </c:multiLvlStrCache>
            </c:multiLvlStrRef>
          </c:cat>
          <c:val>
            <c:numRef>
              <c:f>'PIVOT TABLE'!$D$5:$D$27</c:f>
              <c:numCache>
                <c:formatCode>General</c:formatCode>
                <c:ptCount val="11"/>
                <c:pt idx="1">
                  <c:v>7000000</c:v>
                </c:pt>
                <c:pt idx="3">
                  <c:v>4000000</c:v>
                </c:pt>
                <c:pt idx="7">
                  <c:v>6500000</c:v>
                </c:pt>
              </c:numCache>
            </c:numRef>
          </c:val>
          <c:extLst>
            <c:ext xmlns:c16="http://schemas.microsoft.com/office/drawing/2014/chart" uri="{C3380CC4-5D6E-409C-BE32-E72D297353CC}">
              <c16:uniqueId val="{00000002-8CBA-46EE-8C78-A1107B2519BC}"/>
            </c:ext>
          </c:extLst>
        </c:ser>
        <c:ser>
          <c:idx val="3"/>
          <c:order val="3"/>
          <c:tx>
            <c:strRef>
              <c:f>'PIVOT TABLE'!$E$3:$E$4</c:f>
              <c:strCache>
                <c:ptCount val="1"/>
                <c:pt idx="0">
                  <c:v>(blank)</c:v>
                </c:pt>
              </c:strCache>
            </c:strRef>
          </c:tx>
          <c:spPr>
            <a:solidFill>
              <a:schemeClr val="accent4"/>
            </a:solidFill>
            <a:ln>
              <a:noFill/>
            </a:ln>
            <a:effectLst/>
          </c:spPr>
          <c:invertIfNegative val="0"/>
          <c:cat>
            <c:multiLvlStrRef>
              <c:f>'PIVOT TABLE'!$A$5:$A$27</c:f>
              <c:multiLvlStrCache>
                <c:ptCount val="11"/>
                <c:lvl>
                  <c:pt idx="0">
                    <c:v>Gonzalez</c:v>
                  </c:pt>
                  <c:pt idx="1">
                    <c:v>Mcconnell</c:v>
                  </c:pt>
                  <c:pt idx="2">
                    <c:v>Powers</c:v>
                  </c:pt>
                  <c:pt idx="3">
                    <c:v>Johnson</c:v>
                  </c:pt>
                  <c:pt idx="4">
                    <c:v>Harding</c:v>
                  </c:pt>
                  <c:pt idx="5">
                    <c:v>Parsons</c:v>
                  </c:pt>
                  <c:pt idx="6">
                    <c:v>Buchanan</c:v>
                  </c:pt>
                  <c:pt idx="7">
                    <c:v>Merritt</c:v>
                  </c:pt>
                  <c:pt idx="8">
                    <c:v>Preston</c:v>
                  </c:pt>
                  <c:pt idx="9">
                    <c:v>Patterson</c:v>
                  </c:pt>
                  <c:pt idx="10">
                    <c:v>(blank)</c:v>
                  </c:pt>
                </c:lvl>
                <c:lvl>
                  <c:pt idx="0">
                    <c:v>Albert</c:v>
                  </c:pt>
                  <c:pt idx="1">
                    <c:v>Brendon</c:v>
                  </c:pt>
                  <c:pt idx="2">
                    <c:v>Devyn</c:v>
                  </c:pt>
                  <c:pt idx="3">
                    <c:v>Jaiden</c:v>
                  </c:pt>
                  <c:pt idx="4">
                    <c:v>Jaslene</c:v>
                  </c:pt>
                  <c:pt idx="5">
                    <c:v>Kimora</c:v>
                  </c:pt>
                  <c:pt idx="6">
                    <c:v>Lennon</c:v>
                  </c:pt>
                  <c:pt idx="7">
                    <c:v>Vicente</c:v>
                  </c:pt>
                  <c:pt idx="8">
                    <c:v>Weston</c:v>
                  </c:pt>
                  <c:pt idx="9">
                    <c:v>Willie</c:v>
                  </c:pt>
                  <c:pt idx="10">
                    <c:v>(blank)</c:v>
                  </c:pt>
                </c:lvl>
              </c:multiLvlStrCache>
            </c:multiLvlStrRef>
          </c:cat>
          <c:val>
            <c:numRef>
              <c:f>'PIVOT TABLE'!$E$5:$E$27</c:f>
              <c:numCache>
                <c:formatCode>General</c:formatCode>
                <c:ptCount val="11"/>
              </c:numCache>
            </c:numRef>
          </c:val>
          <c:extLst>
            <c:ext xmlns:c16="http://schemas.microsoft.com/office/drawing/2014/chart" uri="{C3380CC4-5D6E-409C-BE32-E72D297353CC}">
              <c16:uniqueId val="{00000003-8CBA-46EE-8C78-A1107B2519BC}"/>
            </c:ext>
          </c:extLst>
        </c:ser>
        <c:dLbls>
          <c:showLegendKey val="0"/>
          <c:showVal val="0"/>
          <c:showCatName val="0"/>
          <c:showSerName val="0"/>
          <c:showPercent val="0"/>
          <c:showBubbleSize val="0"/>
        </c:dLbls>
        <c:gapWidth val="150"/>
        <c:overlap val="100"/>
        <c:axId val="504256464"/>
        <c:axId val="504257424"/>
      </c:barChart>
      <c:catAx>
        <c:axId val="5042564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4257424"/>
        <c:crosses val="autoZero"/>
        <c:auto val="1"/>
        <c:lblAlgn val="ctr"/>
        <c:lblOffset val="100"/>
        <c:noMultiLvlLbl val="0"/>
      </c:catAx>
      <c:valAx>
        <c:axId val="5042574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425646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'EMPLOYEE DATASET'!$D$1</c:f>
              <c:strCache>
                <c:ptCount val="1"/>
                <c:pt idx="0">
                  <c:v>Turn Over   (Rs.)</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1-8EBA-4864-A098-27D8FBE539F5}"/>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3-8EBA-4864-A098-27D8FBE539F5}"/>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5-8EBA-4864-A098-27D8FBE539F5}"/>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7-8EBA-4864-A098-27D8FBE539F5}"/>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9-8EBA-4864-A098-27D8FBE539F5}"/>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B-8EBA-4864-A098-27D8FBE539F5}"/>
              </c:ext>
            </c:extLst>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D-8EBA-4864-A098-27D8FBE539F5}"/>
              </c:ext>
            </c:extLst>
          </c:dPt>
          <c:dPt>
            <c:idx val="7"/>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F-8EBA-4864-A098-27D8FBE539F5}"/>
              </c:ext>
            </c:extLst>
          </c:dPt>
          <c:dPt>
            <c:idx val="8"/>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11-8EBA-4864-A098-27D8FBE539F5}"/>
              </c:ext>
            </c:extLst>
          </c:dPt>
          <c:dPt>
            <c:idx val="9"/>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13-8EBA-4864-A098-27D8FBE539F5}"/>
              </c:ext>
            </c:extLst>
          </c:dPt>
          <c:dPt>
            <c:idx val="10"/>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15-8EBA-4864-A098-27D8FBE539F5}"/>
              </c:ext>
            </c:extLst>
          </c:dPt>
          <c:cat>
            <c:strRef>
              <c:f>'EMPLOYEE DATASET'!$C$2:$C$12</c:f>
              <c:strCache>
                <c:ptCount val="11"/>
                <c:pt idx="1">
                  <c:v>Harding</c:v>
                </c:pt>
                <c:pt idx="2">
                  <c:v>Gonzalez</c:v>
                </c:pt>
                <c:pt idx="3">
                  <c:v>Johnson</c:v>
                </c:pt>
                <c:pt idx="4">
                  <c:v>Mcconnell</c:v>
                </c:pt>
                <c:pt idx="5">
                  <c:v>Parsons</c:v>
                </c:pt>
                <c:pt idx="6">
                  <c:v>Patterson</c:v>
                </c:pt>
                <c:pt idx="7">
                  <c:v>Powers</c:v>
                </c:pt>
                <c:pt idx="8">
                  <c:v>Preston</c:v>
                </c:pt>
                <c:pt idx="9">
                  <c:v>Buchanan</c:v>
                </c:pt>
                <c:pt idx="10">
                  <c:v>Merritt</c:v>
                </c:pt>
              </c:strCache>
            </c:strRef>
          </c:cat>
          <c:val>
            <c:numRef>
              <c:f>'EMPLOYEE DATASET'!$D$2:$D$12</c:f>
              <c:numCache>
                <c:formatCode>#,##0</c:formatCode>
                <c:ptCount val="11"/>
                <c:pt idx="1">
                  <c:v>2500000</c:v>
                </c:pt>
                <c:pt idx="2">
                  <c:v>3000000</c:v>
                </c:pt>
                <c:pt idx="3">
                  <c:v>4000000</c:v>
                </c:pt>
                <c:pt idx="4">
                  <c:v>7000000</c:v>
                </c:pt>
                <c:pt idx="5">
                  <c:v>5000000</c:v>
                </c:pt>
                <c:pt idx="6">
                  <c:v>4000000</c:v>
                </c:pt>
                <c:pt idx="7">
                  <c:v>3000000</c:v>
                </c:pt>
                <c:pt idx="8">
                  <c:v>8000000</c:v>
                </c:pt>
                <c:pt idx="9">
                  <c:v>4000000</c:v>
                </c:pt>
                <c:pt idx="10">
                  <c:v>6500000</c:v>
                </c:pt>
              </c:numCache>
            </c:numRef>
          </c:val>
          <c:extLst>
            <c:ext xmlns:c16="http://schemas.microsoft.com/office/drawing/2014/chart" uri="{C3380CC4-5D6E-409C-BE32-E72D297353CC}">
              <c16:uniqueId val="{00000016-8EBA-4864-A098-27D8FBE539F5}"/>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1">
  <cs:axisTitle>
    <cs:lnRef idx="0"/>
    <cs:fillRef idx="0"/>
    <cs:effectRef idx="0"/>
    <cs:fontRef idx="minor">
      <a:schemeClr val="lt1">
        <a:lumMod val="75000"/>
      </a:schemeClr>
    </cs:fontRef>
    <cs:defRPr sz="900"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lt1"/>
    </cs:fontRef>
    <cs:spPr>
      <a:solidFill>
        <a:schemeClr val="dk1">
          <a:lumMod val="75000"/>
          <a:lumOff val="25000"/>
        </a:schemeClr>
      </a:solidFill>
      <a:ln w="6350" cap="flat" cmpd="sng" algn="ctr">
        <a:solidFill>
          <a:schemeClr val="dk1">
            <a:tint val="75000"/>
          </a:schemeClr>
        </a:solidFill>
        <a:round/>
      </a:ln>
    </cs:spPr>
    <cs:defRPr sz="1000" kern="1200"/>
  </cs:chartArea>
  <cs:dataLabel>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900" b="1" i="0" u="none" strike="noStrike" kern="1200" baseline="0"/>
  </cs:dataLabel>
  <cs:dataLabelCallout>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900" b="1" i="0" u="none" strike="noStrike" kern="1200" baseline="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cs:spPr>
  </cs:dataPoint>
  <cs:dataPoint3D>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a:scene3d>
        <a:camera prst="orthographicFront"/>
        <a:lightRig rig="threePt" dir="t"/>
      </a:scene3d>
      <a:sp3d prstMaterial="flat"/>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dk1">
            <a:lumMod val="75000"/>
            <a:lumOff val="25000"/>
          </a:schemeClr>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tx1"/>
    </cs:fontRef>
    <cs:spPr>
      <a:solidFill>
        <a:schemeClr val="bg2">
          <a:lumMod val="75000"/>
          <a:alpha val="27000"/>
        </a:schemeClr>
      </a:solidFill>
      <a:sp3d/>
    </cs:spPr>
  </cs:floor>
  <cs:gridlineMajor>
    <cs:lnRef idx="0"/>
    <cs:fillRef idx="0"/>
    <cs:effectRef idx="0"/>
    <cs:fontRef idx="minor">
      <a:schemeClr val="tx1"/>
    </cs:fontRef>
    <cs:spPr>
      <a:ln w="9525">
        <a:solidFill>
          <a:schemeClr val="lt1">
            <a:lumMod val="50000"/>
          </a:schemeClr>
        </a:solidFill>
      </a:ln>
    </cs:spPr>
  </cs:gridlineMajor>
  <cs:gridlineMinor>
    <cs:lnRef idx="0"/>
    <cs:fillRef idx="0"/>
    <cs:effectRef idx="0"/>
    <cs:fontRef idx="minor">
      <a:schemeClr val="tx1"/>
    </cs:fontRef>
    <cs:spPr>
      <a:ln w="9525">
        <a:solidFill>
          <a:schemeClr val="lt1">
            <a:lumMod val="40000"/>
          </a:schemeClr>
        </a:solidFill>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cs:fontRef>
    <cs:defRPr sz="1800" b="0" kern="1200" cap="all" baseline="0"/>
  </cs:title>
  <cs:trendline>
    <cs:lnRef idx="0">
      <cs:styleClr val="auto"/>
    </cs:lnRef>
    <cs:fillRef idx="0"/>
    <cs:effectRef idx="0"/>
    <cs:fontRef idx="minor">
      <a:schemeClr val="dk1"/>
    </cs:fontRef>
    <cs:spPr>
      <a:ln w="9525"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tx1"/>
    </cs:fontRef>
    <cs:spPr>
      <a:sp3d/>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6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drawings/drawing1.xml><?xml version="1.0" encoding="utf-8"?>
<c:userShapes xmlns:c="http://schemas.openxmlformats.org/drawingml/2006/chart">
  <cdr:relSizeAnchor xmlns:cdr="http://schemas.openxmlformats.org/drawingml/2006/chartDrawing">
    <cdr:from>
      <cdr:x>0.4</cdr:x>
      <cdr:y>0.33333</cdr:y>
    </cdr:from>
    <cdr:to>
      <cdr:x>0.6</cdr:x>
      <cdr:y>0.66667</cdr:y>
    </cdr:to>
    <cdr:sp macro="" textlink="">
      <cdr:nvSpPr>
        <cdr:cNvPr id="2" name="TextBox 1">
          <a:extLst xmlns:a="http://schemas.openxmlformats.org/drawingml/2006/main">
            <a:ext uri="{FF2B5EF4-FFF2-40B4-BE49-F238E27FC236}">
              <a16:creationId xmlns:a16="http://schemas.microsoft.com/office/drawing/2014/main" id="{FFD9BD90-3DF5-4554-9648-97B011DAF218}"/>
            </a:ext>
          </a:extLst>
        </cdr:cNvPr>
        <cdr:cNvSpPr txBox="1"/>
      </cdr:nvSpPr>
      <cdr:spPr>
        <a:xfrm xmlns:a="http://schemas.openxmlformats.org/drawingml/2006/main">
          <a:off x="1828800" y="914400"/>
          <a:ext cx="914400" cy="9144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1100"/>
        </a:p>
      </cdr:txBody>
    </cdr:sp>
  </cdr:relSizeAnchor>
</c:userShap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C9110D3-4456-4474-99A2-23677A917986}" type="datetimeFigureOut">
              <a:rPr lang="en-US" smtClean="0"/>
              <a:t>8/30/2024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479D4505-8610-47AC-B27E-DF3EAE43536E}" type="slidenum">
              <a:rPr lang="en-US" smtClean="0"/>
              <a:t>‹#›</a:t>
            </a:fld>
            <a:endParaRPr lang="en-US"/>
          </a:p>
        </p:txBody>
      </p:sp>
    </p:spTree>
    <p:extLst>
      <p:ext uri="{BB962C8B-B14F-4D97-AF65-F5344CB8AC3E}">
        <p14:creationId xmlns:p14="http://schemas.microsoft.com/office/powerpoint/2010/main" val="2085210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9110D3-4456-4474-99A2-23677A917986}"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9D4505-8610-47AC-B27E-DF3EAE43536E}" type="slidenum">
              <a:rPr lang="en-US" smtClean="0"/>
              <a:t>‹#›</a:t>
            </a:fld>
            <a:endParaRPr lang="en-US"/>
          </a:p>
        </p:txBody>
      </p:sp>
    </p:spTree>
    <p:extLst>
      <p:ext uri="{BB962C8B-B14F-4D97-AF65-F5344CB8AC3E}">
        <p14:creationId xmlns:p14="http://schemas.microsoft.com/office/powerpoint/2010/main" val="1187032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9110D3-4456-4474-99A2-23677A917986}"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9D4505-8610-47AC-B27E-DF3EAE43536E}" type="slidenum">
              <a:rPr lang="en-US" smtClean="0"/>
              <a:t>‹#›</a:t>
            </a:fld>
            <a:endParaRPr lang="en-US"/>
          </a:p>
        </p:txBody>
      </p:sp>
    </p:spTree>
    <p:extLst>
      <p:ext uri="{BB962C8B-B14F-4D97-AF65-F5344CB8AC3E}">
        <p14:creationId xmlns:p14="http://schemas.microsoft.com/office/powerpoint/2010/main" val="31071693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9110D3-4456-4474-99A2-23677A917986}"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9D4505-8610-47AC-B27E-DF3EAE43536E}"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366557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9110D3-4456-4474-99A2-23677A917986}"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9D4505-8610-47AC-B27E-DF3EAE43536E}" type="slidenum">
              <a:rPr lang="en-US" smtClean="0"/>
              <a:t>‹#›</a:t>
            </a:fld>
            <a:endParaRPr lang="en-US"/>
          </a:p>
        </p:txBody>
      </p:sp>
    </p:spTree>
    <p:extLst>
      <p:ext uri="{BB962C8B-B14F-4D97-AF65-F5344CB8AC3E}">
        <p14:creationId xmlns:p14="http://schemas.microsoft.com/office/powerpoint/2010/main" val="20648089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C9110D3-4456-4474-99A2-23677A917986}" type="datetimeFigureOut">
              <a:rPr lang="en-US" smtClean="0"/>
              <a:t>8/30/2024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9D4505-8610-47AC-B27E-DF3EAE43536E}" type="slidenum">
              <a:rPr lang="en-US" smtClean="0"/>
              <a:t>‹#›</a:t>
            </a:fld>
            <a:endParaRPr lang="en-US"/>
          </a:p>
        </p:txBody>
      </p:sp>
    </p:spTree>
    <p:extLst>
      <p:ext uri="{BB962C8B-B14F-4D97-AF65-F5344CB8AC3E}">
        <p14:creationId xmlns:p14="http://schemas.microsoft.com/office/powerpoint/2010/main" val="11752016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C9110D3-4456-4474-99A2-23677A917986}" type="datetimeFigureOut">
              <a:rPr lang="en-US" smtClean="0"/>
              <a:t>8/30/2024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9D4505-8610-47AC-B27E-DF3EAE43536E}" type="slidenum">
              <a:rPr lang="en-US" smtClean="0"/>
              <a:t>‹#›</a:t>
            </a:fld>
            <a:endParaRPr lang="en-US"/>
          </a:p>
        </p:txBody>
      </p:sp>
    </p:spTree>
    <p:extLst>
      <p:ext uri="{BB962C8B-B14F-4D97-AF65-F5344CB8AC3E}">
        <p14:creationId xmlns:p14="http://schemas.microsoft.com/office/powerpoint/2010/main" val="26484348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9110D3-4456-4474-99A2-23677A917986}"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D4505-8610-47AC-B27E-DF3EAE43536E}" type="slidenum">
              <a:rPr lang="en-US" smtClean="0"/>
              <a:t>‹#›</a:t>
            </a:fld>
            <a:endParaRPr lang="en-US"/>
          </a:p>
        </p:txBody>
      </p:sp>
    </p:spTree>
    <p:extLst>
      <p:ext uri="{BB962C8B-B14F-4D97-AF65-F5344CB8AC3E}">
        <p14:creationId xmlns:p14="http://schemas.microsoft.com/office/powerpoint/2010/main" val="11566704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9110D3-4456-4474-99A2-23677A917986}"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D4505-8610-47AC-B27E-DF3EAE43536E}" type="slidenum">
              <a:rPr lang="en-US" smtClean="0"/>
              <a:t>‹#›</a:t>
            </a:fld>
            <a:endParaRPr lang="en-US"/>
          </a:p>
        </p:txBody>
      </p:sp>
    </p:spTree>
    <p:extLst>
      <p:ext uri="{BB962C8B-B14F-4D97-AF65-F5344CB8AC3E}">
        <p14:creationId xmlns:p14="http://schemas.microsoft.com/office/powerpoint/2010/main" val="1650809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9110D3-4456-4474-99A2-23677A917986}"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D4505-8610-47AC-B27E-DF3EAE43536E}" type="slidenum">
              <a:rPr lang="en-US" smtClean="0"/>
              <a:t>‹#›</a:t>
            </a:fld>
            <a:endParaRPr lang="en-US"/>
          </a:p>
        </p:txBody>
      </p:sp>
    </p:spTree>
    <p:extLst>
      <p:ext uri="{BB962C8B-B14F-4D97-AF65-F5344CB8AC3E}">
        <p14:creationId xmlns:p14="http://schemas.microsoft.com/office/powerpoint/2010/main" val="292693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9110D3-4456-4474-99A2-23677A917986}"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D4505-8610-47AC-B27E-DF3EAE43536E}" type="slidenum">
              <a:rPr lang="en-US" smtClean="0"/>
              <a:t>‹#›</a:t>
            </a:fld>
            <a:endParaRPr lang="en-US"/>
          </a:p>
        </p:txBody>
      </p:sp>
    </p:spTree>
    <p:extLst>
      <p:ext uri="{BB962C8B-B14F-4D97-AF65-F5344CB8AC3E}">
        <p14:creationId xmlns:p14="http://schemas.microsoft.com/office/powerpoint/2010/main" val="3847807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9110D3-4456-4474-99A2-23677A917986}"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9D4505-8610-47AC-B27E-DF3EAE43536E}" type="slidenum">
              <a:rPr lang="en-US" smtClean="0"/>
              <a:t>‹#›</a:t>
            </a:fld>
            <a:endParaRPr lang="en-US"/>
          </a:p>
        </p:txBody>
      </p:sp>
    </p:spTree>
    <p:extLst>
      <p:ext uri="{BB962C8B-B14F-4D97-AF65-F5344CB8AC3E}">
        <p14:creationId xmlns:p14="http://schemas.microsoft.com/office/powerpoint/2010/main" val="916061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9110D3-4456-4474-99A2-23677A917986}" type="datetimeFigureOut">
              <a:rPr lang="en-US" smtClean="0"/>
              <a:t>8/30/2024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9D4505-8610-47AC-B27E-DF3EAE43536E}" type="slidenum">
              <a:rPr lang="en-US" smtClean="0"/>
              <a:t>‹#›</a:t>
            </a:fld>
            <a:endParaRPr lang="en-US"/>
          </a:p>
        </p:txBody>
      </p:sp>
    </p:spTree>
    <p:extLst>
      <p:ext uri="{BB962C8B-B14F-4D97-AF65-F5344CB8AC3E}">
        <p14:creationId xmlns:p14="http://schemas.microsoft.com/office/powerpoint/2010/main" val="1283013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9110D3-4456-4474-99A2-23677A917986}" type="datetimeFigureOut">
              <a:rPr lang="en-US" smtClean="0"/>
              <a:t>8/30/2024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9D4505-8610-47AC-B27E-DF3EAE43536E}" type="slidenum">
              <a:rPr lang="en-US" smtClean="0"/>
              <a:t>‹#›</a:t>
            </a:fld>
            <a:endParaRPr lang="en-US"/>
          </a:p>
        </p:txBody>
      </p:sp>
    </p:spTree>
    <p:extLst>
      <p:ext uri="{BB962C8B-B14F-4D97-AF65-F5344CB8AC3E}">
        <p14:creationId xmlns:p14="http://schemas.microsoft.com/office/powerpoint/2010/main" val="612086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9110D3-4456-4474-99A2-23677A917986}" type="datetimeFigureOut">
              <a:rPr lang="en-US" smtClean="0"/>
              <a:t>8/30/2024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9D4505-8610-47AC-B27E-DF3EAE43536E}" type="slidenum">
              <a:rPr lang="en-US" smtClean="0"/>
              <a:t>‹#›</a:t>
            </a:fld>
            <a:endParaRPr lang="en-US"/>
          </a:p>
        </p:txBody>
      </p:sp>
    </p:spTree>
    <p:extLst>
      <p:ext uri="{BB962C8B-B14F-4D97-AF65-F5344CB8AC3E}">
        <p14:creationId xmlns:p14="http://schemas.microsoft.com/office/powerpoint/2010/main" val="1941718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9110D3-4456-4474-99A2-23677A917986}"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9D4505-8610-47AC-B27E-DF3EAE43536E}" type="slidenum">
              <a:rPr lang="en-US" smtClean="0"/>
              <a:t>‹#›</a:t>
            </a:fld>
            <a:endParaRPr lang="en-US"/>
          </a:p>
        </p:txBody>
      </p:sp>
    </p:spTree>
    <p:extLst>
      <p:ext uri="{BB962C8B-B14F-4D97-AF65-F5344CB8AC3E}">
        <p14:creationId xmlns:p14="http://schemas.microsoft.com/office/powerpoint/2010/main" val="122173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9110D3-4456-4474-99A2-23677A917986}"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9D4505-8610-47AC-B27E-DF3EAE43536E}" type="slidenum">
              <a:rPr lang="en-US" smtClean="0"/>
              <a:t>‹#›</a:t>
            </a:fld>
            <a:endParaRPr lang="en-US"/>
          </a:p>
        </p:txBody>
      </p:sp>
    </p:spTree>
    <p:extLst>
      <p:ext uri="{BB962C8B-B14F-4D97-AF65-F5344CB8AC3E}">
        <p14:creationId xmlns:p14="http://schemas.microsoft.com/office/powerpoint/2010/main" val="3483322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C9110D3-4456-4474-99A2-23677A917986}" type="datetimeFigureOut">
              <a:rPr lang="en-US" smtClean="0"/>
              <a:t>8/30/2024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79D4505-8610-47AC-B27E-DF3EAE43536E}" type="slidenum">
              <a:rPr lang="en-US" smtClean="0"/>
              <a:t>‹#›</a:t>
            </a:fld>
            <a:endParaRPr lang="en-US"/>
          </a:p>
        </p:txBody>
      </p:sp>
    </p:spTree>
    <p:extLst>
      <p:ext uri="{BB962C8B-B14F-4D97-AF65-F5344CB8AC3E}">
        <p14:creationId xmlns:p14="http://schemas.microsoft.com/office/powerpoint/2010/main" val="1516610536"/>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4DEAB29-8216-425F-B8EB-56129D19A8EB}"/>
              </a:ext>
            </a:extLst>
          </p:cNvPr>
          <p:cNvSpPr>
            <a:spLocks noGrp="1"/>
          </p:cNvSpPr>
          <p:nvPr>
            <p:ph type="title"/>
          </p:nvPr>
        </p:nvSpPr>
        <p:spPr>
          <a:xfrm>
            <a:off x="1141413" y="618517"/>
            <a:ext cx="9905998" cy="1303047"/>
          </a:xfrm>
        </p:spPr>
        <p:txBody>
          <a:bodyPr/>
          <a:lstStyle/>
          <a:p>
            <a:r>
              <a:rPr lang="en-US" b="1" i="1" u="sng" dirty="0">
                <a:solidFill>
                  <a:srgbClr val="0F0F0F"/>
                </a:solidFill>
                <a:effectLst/>
                <a:latin typeface="Times New Roman" panose="02020603050405020304" pitchFamily="18" charset="0"/>
                <a:cs typeface="Times New Roman" panose="02020603050405020304" pitchFamily="18" charset="0"/>
              </a:rPr>
              <a:t>Employee Data Analysis using Excel</a:t>
            </a:r>
            <a:endParaRPr lang="en-US" i="1" u="sng" dirty="0">
              <a:effectLst/>
            </a:endParaRPr>
          </a:p>
        </p:txBody>
      </p:sp>
      <p:sp>
        <p:nvSpPr>
          <p:cNvPr id="5" name="TextBox 4">
            <a:extLst>
              <a:ext uri="{FF2B5EF4-FFF2-40B4-BE49-F238E27FC236}">
                <a16:creationId xmlns:a16="http://schemas.microsoft.com/office/drawing/2014/main" id="{E28C8214-224E-4C63-87A8-363A4FC6A864}"/>
              </a:ext>
            </a:extLst>
          </p:cNvPr>
          <p:cNvSpPr txBox="1"/>
          <p:nvPr/>
        </p:nvSpPr>
        <p:spPr>
          <a:xfrm>
            <a:off x="1259144" y="2956341"/>
            <a:ext cx="8610600" cy="2308324"/>
          </a:xfrm>
          <a:prstGeom prst="rect">
            <a:avLst/>
          </a:prstGeom>
          <a:noFill/>
        </p:spPr>
        <p:txBody>
          <a:bodyPr wrap="square" rtlCol="0">
            <a:spAutoFit/>
          </a:bodyPr>
          <a:lstStyle/>
          <a:p>
            <a:r>
              <a:rPr lang="en-US" sz="2400" dirty="0"/>
              <a:t>STUDENT NAME: PREM SANKAR S</a:t>
            </a:r>
          </a:p>
          <a:p>
            <a:r>
              <a:rPr lang="en-US" sz="2400" dirty="0"/>
              <a:t>REGISTER NO: 312211659</a:t>
            </a:r>
          </a:p>
          <a:p>
            <a:r>
              <a:rPr lang="en-US" sz="2400" dirty="0"/>
              <a:t>DEPARTMENT: B.COM(GENERAL)</a:t>
            </a:r>
          </a:p>
          <a:p>
            <a:r>
              <a:rPr lang="en-US" sz="2400" dirty="0"/>
              <a:t>COLLEGE: THIRUTHANGAL NADAR COLLEGE</a:t>
            </a:r>
          </a:p>
          <a:p>
            <a:r>
              <a:rPr lang="en-US" sz="2400" dirty="0"/>
              <a:t>NM ID: 40EC3A15C0BC53FAA484B4C9374B54F8 </a:t>
            </a:r>
          </a:p>
          <a:p>
            <a:r>
              <a:rPr lang="en-US" sz="2400" dirty="0"/>
              <a:t>MAIL ID: tncbcomg22apremsankar0204@gmail.com          </a:t>
            </a:r>
            <a:endParaRPr lang="en-IN" sz="2400" dirty="0"/>
          </a:p>
        </p:txBody>
      </p:sp>
    </p:spTree>
    <p:extLst>
      <p:ext uri="{BB962C8B-B14F-4D97-AF65-F5344CB8AC3E}">
        <p14:creationId xmlns:p14="http://schemas.microsoft.com/office/powerpoint/2010/main" val="37909758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4D1F7-182D-45DF-BE4B-51986EF787FA}"/>
              </a:ext>
            </a:extLst>
          </p:cNvPr>
          <p:cNvSpPr>
            <a:spLocks noGrp="1"/>
          </p:cNvSpPr>
          <p:nvPr>
            <p:ph type="title"/>
          </p:nvPr>
        </p:nvSpPr>
        <p:spPr>
          <a:xfrm>
            <a:off x="1141413" y="618518"/>
            <a:ext cx="9905998" cy="1077760"/>
          </a:xfrm>
        </p:spPr>
        <p:txBody>
          <a:bodyPr>
            <a:normAutofit fontScale="90000"/>
          </a:bodyPr>
          <a:lstStyle/>
          <a:p>
            <a:r>
              <a:rPr lang="en-US" sz="3600" b="1" spc="15" dirty="0">
                <a:latin typeface="Trebuchet MS" panose="020B0603020202020204"/>
                <a:cs typeface="Trebuchet MS" panose="020B0603020202020204"/>
              </a:rPr>
              <a:t>M</a:t>
            </a:r>
            <a:r>
              <a:rPr lang="en-US" sz="3600" b="1" dirty="0">
                <a:latin typeface="Trebuchet MS" panose="020B0603020202020204"/>
                <a:cs typeface="Trebuchet MS" panose="020B0603020202020204"/>
              </a:rPr>
              <a:t>O</a:t>
            </a:r>
            <a:r>
              <a:rPr lang="en-US" sz="3600" b="1" spc="-15" dirty="0">
                <a:latin typeface="Trebuchet MS" panose="020B0603020202020204"/>
                <a:cs typeface="Trebuchet MS" panose="020B0603020202020204"/>
              </a:rPr>
              <a:t>D</a:t>
            </a:r>
            <a:r>
              <a:rPr lang="en-US" sz="3600" b="1" spc="-35" dirty="0">
                <a:latin typeface="Trebuchet MS" panose="020B0603020202020204"/>
                <a:cs typeface="Trebuchet MS" panose="020B0603020202020204"/>
              </a:rPr>
              <a:t>E</a:t>
            </a:r>
            <a:r>
              <a:rPr lang="en-US" sz="3600" b="1" spc="-30" dirty="0">
                <a:latin typeface="Trebuchet MS" panose="020B0603020202020204"/>
                <a:cs typeface="Trebuchet MS" panose="020B0603020202020204"/>
              </a:rPr>
              <a:t>LL</a:t>
            </a:r>
            <a:r>
              <a:rPr lang="en-US" sz="3600" b="1" spc="-5" dirty="0">
                <a:latin typeface="Trebuchet MS" panose="020B0603020202020204"/>
                <a:cs typeface="Trebuchet MS" panose="020B0603020202020204"/>
              </a:rPr>
              <a:t>I</a:t>
            </a:r>
            <a:r>
              <a:rPr lang="en-US" sz="3600" b="1" spc="30" dirty="0">
                <a:latin typeface="Trebuchet MS" panose="020B0603020202020204"/>
                <a:cs typeface="Trebuchet MS" panose="020B0603020202020204"/>
              </a:rPr>
              <a:t>N</a:t>
            </a:r>
            <a:r>
              <a:rPr lang="en-US" sz="3600" b="1" spc="5" dirty="0">
                <a:latin typeface="Trebuchet MS" panose="020B0603020202020204"/>
                <a:cs typeface="Trebuchet MS" panose="020B0603020202020204"/>
              </a:rPr>
              <a:t>G</a:t>
            </a:r>
            <a:br>
              <a:rPr lang="en-US" sz="3600" dirty="0">
                <a:latin typeface="Trebuchet MS" panose="020B0603020202020204"/>
                <a:cs typeface="Trebuchet MS" panose="020B0603020202020204"/>
              </a:rPr>
            </a:br>
            <a:endParaRPr lang="en-US" dirty="0"/>
          </a:p>
        </p:txBody>
      </p:sp>
      <p:sp>
        <p:nvSpPr>
          <p:cNvPr id="3" name="TextBox 2">
            <a:extLst>
              <a:ext uri="{FF2B5EF4-FFF2-40B4-BE49-F238E27FC236}">
                <a16:creationId xmlns:a16="http://schemas.microsoft.com/office/drawing/2014/main" id="{6536E2A2-09F5-4662-B554-6B012EF5F8E0}"/>
              </a:ext>
            </a:extLst>
          </p:cNvPr>
          <p:cNvSpPr txBox="1"/>
          <p:nvPr/>
        </p:nvSpPr>
        <p:spPr>
          <a:xfrm>
            <a:off x="6543675" y="3701534"/>
            <a:ext cx="5009320" cy="369332"/>
          </a:xfrm>
          <a:prstGeom prst="rect">
            <a:avLst/>
          </a:prstGeom>
          <a:noFill/>
        </p:spPr>
        <p:txBody>
          <a:bodyPr wrap="square" rtlCol="0">
            <a:spAutoFit/>
          </a:bodyPr>
          <a:lstStyle/>
          <a:p>
            <a:r>
              <a:rPr lang="en-IN"/>
              <a:t>PIVOT Table:</a:t>
            </a:r>
            <a:endParaRPr lang="en-US" dirty="0"/>
          </a:p>
        </p:txBody>
      </p:sp>
      <p:graphicFrame>
        <p:nvGraphicFramePr>
          <p:cNvPr id="4" name="Table 3">
            <a:extLst>
              <a:ext uri="{FF2B5EF4-FFF2-40B4-BE49-F238E27FC236}">
                <a16:creationId xmlns:a16="http://schemas.microsoft.com/office/drawing/2014/main" id="{1B9EA816-B280-4B6B-AA6F-1FA17DF5EEC4}"/>
              </a:ext>
            </a:extLst>
          </p:cNvPr>
          <p:cNvGraphicFramePr>
            <a:graphicFrameLocks noGrp="1"/>
          </p:cNvGraphicFramePr>
          <p:nvPr>
            <p:extLst>
              <p:ext uri="{D42A27DB-BD31-4B8C-83A1-F6EECF244321}">
                <p14:modId xmlns:p14="http://schemas.microsoft.com/office/powerpoint/2010/main" val="3485523492"/>
              </p:ext>
            </p:extLst>
          </p:nvPr>
        </p:nvGraphicFramePr>
        <p:xfrm>
          <a:off x="1245704" y="2114550"/>
          <a:ext cx="5075585" cy="4124934"/>
        </p:xfrm>
        <a:graphic>
          <a:graphicData uri="http://schemas.openxmlformats.org/drawingml/2006/table">
            <a:tbl>
              <a:tblPr>
                <a:tableStyleId>{5C22544A-7EE6-4342-B048-85BDC9FD1C3A}</a:tableStyleId>
              </a:tblPr>
              <a:tblGrid>
                <a:gridCol w="1494335">
                  <a:extLst>
                    <a:ext uri="{9D8B030D-6E8A-4147-A177-3AD203B41FA5}">
                      <a16:colId xmlns:a16="http://schemas.microsoft.com/office/drawing/2014/main" val="23807042"/>
                    </a:ext>
                  </a:extLst>
                </a:gridCol>
                <a:gridCol w="1107869">
                  <a:extLst>
                    <a:ext uri="{9D8B030D-6E8A-4147-A177-3AD203B41FA5}">
                      <a16:colId xmlns:a16="http://schemas.microsoft.com/office/drawing/2014/main" val="1437714425"/>
                    </a:ext>
                  </a:extLst>
                </a:gridCol>
                <a:gridCol w="608685">
                  <a:extLst>
                    <a:ext uri="{9D8B030D-6E8A-4147-A177-3AD203B41FA5}">
                      <a16:colId xmlns:a16="http://schemas.microsoft.com/office/drawing/2014/main" val="757493002"/>
                    </a:ext>
                  </a:extLst>
                </a:gridCol>
                <a:gridCol w="608685">
                  <a:extLst>
                    <a:ext uri="{9D8B030D-6E8A-4147-A177-3AD203B41FA5}">
                      <a16:colId xmlns:a16="http://schemas.microsoft.com/office/drawing/2014/main" val="1194066153"/>
                    </a:ext>
                  </a:extLst>
                </a:gridCol>
                <a:gridCol w="492742">
                  <a:extLst>
                    <a:ext uri="{9D8B030D-6E8A-4147-A177-3AD203B41FA5}">
                      <a16:colId xmlns:a16="http://schemas.microsoft.com/office/drawing/2014/main" val="1513637372"/>
                    </a:ext>
                  </a:extLst>
                </a:gridCol>
                <a:gridCol w="763269">
                  <a:extLst>
                    <a:ext uri="{9D8B030D-6E8A-4147-A177-3AD203B41FA5}">
                      <a16:colId xmlns:a16="http://schemas.microsoft.com/office/drawing/2014/main" val="1356211026"/>
                    </a:ext>
                  </a:extLst>
                </a:gridCol>
              </a:tblGrid>
              <a:tr h="187497">
                <a:tc>
                  <a:txBody>
                    <a:bodyPr/>
                    <a:lstStyle/>
                    <a:p>
                      <a:pPr algn="l" fontAlgn="b"/>
                      <a:r>
                        <a:rPr lang="en-US" sz="900" u="none" strike="noStrike">
                          <a:effectLst/>
                        </a:rPr>
                        <a:t>Sum of Turn Over   (Rs.)</a:t>
                      </a:r>
                      <a:endParaRPr lang="en-US" sz="900" b="1" i="0" u="none" strike="noStrike">
                        <a:solidFill>
                          <a:srgbClr val="000000"/>
                        </a:solidFill>
                        <a:effectLst/>
                        <a:latin typeface="Calibri" panose="020F0502020204030204" pitchFamily="34" charset="0"/>
                      </a:endParaRPr>
                    </a:p>
                  </a:txBody>
                  <a:tcPr marL="8049" marR="8049" marT="8049" marB="0" anchor="b"/>
                </a:tc>
                <a:tc>
                  <a:txBody>
                    <a:bodyPr/>
                    <a:lstStyle/>
                    <a:p>
                      <a:pPr algn="l" fontAlgn="b"/>
                      <a:r>
                        <a:rPr lang="en-US" sz="900" u="none" strike="noStrike">
                          <a:effectLst/>
                        </a:rPr>
                        <a:t>Column Labels</a:t>
                      </a:r>
                      <a:endParaRPr lang="en-US" sz="900" b="1" i="0" u="none" strike="noStrike">
                        <a:solidFill>
                          <a:srgbClr val="000000"/>
                        </a:solidFill>
                        <a:effectLst/>
                        <a:latin typeface="Calibri" panose="020F0502020204030204" pitchFamily="34" charset="0"/>
                      </a:endParaRPr>
                    </a:p>
                  </a:txBody>
                  <a:tcPr marL="8049" marR="8049" marT="8049" marB="0" anchor="b"/>
                </a:tc>
                <a:tc>
                  <a:txBody>
                    <a:bodyPr/>
                    <a:lstStyle/>
                    <a:p>
                      <a:pPr algn="l" fontAlgn="b"/>
                      <a:endParaRPr lang="en-US" sz="900" b="1" i="0" u="none" strike="noStrike">
                        <a:solidFill>
                          <a:srgbClr val="000000"/>
                        </a:solidFill>
                        <a:effectLst/>
                        <a:latin typeface="Calibri" panose="020F0502020204030204" pitchFamily="34" charset="0"/>
                      </a:endParaRPr>
                    </a:p>
                  </a:txBody>
                  <a:tcPr marL="8049" marR="8049" marT="8049" marB="0" anchor="b"/>
                </a:tc>
                <a:tc>
                  <a:txBody>
                    <a:bodyPr/>
                    <a:lstStyle/>
                    <a:p>
                      <a:pPr algn="l" fontAlgn="b"/>
                      <a:endParaRPr lang="en-US" sz="900" b="1" i="0" u="none" strike="noStrike">
                        <a:solidFill>
                          <a:srgbClr val="000000"/>
                        </a:solidFill>
                        <a:effectLst/>
                        <a:latin typeface="Calibri" panose="020F0502020204030204" pitchFamily="34" charset="0"/>
                      </a:endParaRPr>
                    </a:p>
                  </a:txBody>
                  <a:tcPr marL="8049" marR="8049" marT="8049" marB="0" anchor="b"/>
                </a:tc>
                <a:tc>
                  <a:txBody>
                    <a:bodyPr/>
                    <a:lstStyle/>
                    <a:p>
                      <a:pPr algn="l" fontAlgn="b"/>
                      <a:endParaRPr lang="en-US" sz="900" b="1" i="0" u="none" strike="noStrike">
                        <a:solidFill>
                          <a:srgbClr val="000000"/>
                        </a:solidFill>
                        <a:effectLst/>
                        <a:latin typeface="Calibri" panose="020F0502020204030204" pitchFamily="34" charset="0"/>
                      </a:endParaRPr>
                    </a:p>
                  </a:txBody>
                  <a:tcPr marL="8049" marR="8049" marT="8049" marB="0" anchor="b"/>
                </a:tc>
                <a:tc>
                  <a:txBody>
                    <a:bodyPr/>
                    <a:lstStyle/>
                    <a:p>
                      <a:pPr algn="l" fontAlgn="b"/>
                      <a:endParaRPr lang="en-US" sz="900" b="1" i="0" u="none" strike="noStrike" dirty="0">
                        <a:solidFill>
                          <a:srgbClr val="000000"/>
                        </a:solidFill>
                        <a:effectLst/>
                        <a:latin typeface="Calibri" panose="020F0502020204030204" pitchFamily="34" charset="0"/>
                      </a:endParaRPr>
                    </a:p>
                  </a:txBody>
                  <a:tcPr marL="8049" marR="8049" marT="8049" marB="0" anchor="b"/>
                </a:tc>
                <a:extLst>
                  <a:ext uri="{0D108BD9-81ED-4DB2-BD59-A6C34878D82A}">
                    <a16:rowId xmlns:a16="http://schemas.microsoft.com/office/drawing/2014/main" val="2972645024"/>
                  </a:ext>
                </a:extLst>
              </a:tr>
              <a:tr h="187497">
                <a:tc>
                  <a:txBody>
                    <a:bodyPr/>
                    <a:lstStyle/>
                    <a:p>
                      <a:pPr algn="l" fontAlgn="b"/>
                      <a:r>
                        <a:rPr lang="en-US" sz="900" u="none" strike="noStrike">
                          <a:effectLst/>
                        </a:rPr>
                        <a:t>Row Labels</a:t>
                      </a:r>
                      <a:endParaRPr lang="en-US" sz="900" b="1" i="0" u="none" strike="noStrike">
                        <a:solidFill>
                          <a:srgbClr val="000000"/>
                        </a:solidFill>
                        <a:effectLst/>
                        <a:latin typeface="Calibri" panose="020F0502020204030204" pitchFamily="34" charset="0"/>
                      </a:endParaRPr>
                    </a:p>
                  </a:txBody>
                  <a:tcPr marL="8049" marR="8049" marT="8049" marB="0" anchor="b"/>
                </a:tc>
                <a:tc>
                  <a:txBody>
                    <a:bodyPr/>
                    <a:lstStyle/>
                    <a:p>
                      <a:pPr algn="l" fontAlgn="b"/>
                      <a:r>
                        <a:rPr lang="en-US" sz="900" u="none" strike="noStrike">
                          <a:effectLst/>
                        </a:rPr>
                        <a:t>Zone A</a:t>
                      </a:r>
                      <a:endParaRPr lang="en-US" sz="900" b="1" i="0" u="none" strike="noStrike">
                        <a:solidFill>
                          <a:srgbClr val="000000"/>
                        </a:solidFill>
                        <a:effectLst/>
                        <a:latin typeface="Calibri" panose="020F0502020204030204" pitchFamily="34" charset="0"/>
                      </a:endParaRPr>
                    </a:p>
                  </a:txBody>
                  <a:tcPr marL="8049" marR="8049" marT="8049" marB="0" anchor="b"/>
                </a:tc>
                <a:tc>
                  <a:txBody>
                    <a:bodyPr/>
                    <a:lstStyle/>
                    <a:p>
                      <a:pPr algn="l" fontAlgn="b"/>
                      <a:r>
                        <a:rPr lang="en-US" sz="900" u="none" strike="noStrike">
                          <a:effectLst/>
                        </a:rPr>
                        <a:t>Zone B</a:t>
                      </a:r>
                      <a:endParaRPr lang="en-US" sz="900" b="1" i="0" u="none" strike="noStrike">
                        <a:solidFill>
                          <a:srgbClr val="000000"/>
                        </a:solidFill>
                        <a:effectLst/>
                        <a:latin typeface="Calibri" panose="020F0502020204030204" pitchFamily="34" charset="0"/>
                      </a:endParaRPr>
                    </a:p>
                  </a:txBody>
                  <a:tcPr marL="8049" marR="8049" marT="8049" marB="0" anchor="b"/>
                </a:tc>
                <a:tc>
                  <a:txBody>
                    <a:bodyPr/>
                    <a:lstStyle/>
                    <a:p>
                      <a:pPr algn="l" fontAlgn="b"/>
                      <a:r>
                        <a:rPr lang="en-US" sz="900" u="none" strike="noStrike">
                          <a:effectLst/>
                        </a:rPr>
                        <a:t>Zone C</a:t>
                      </a:r>
                      <a:endParaRPr lang="en-US" sz="900" b="1" i="0" u="none" strike="noStrike">
                        <a:solidFill>
                          <a:srgbClr val="000000"/>
                        </a:solidFill>
                        <a:effectLst/>
                        <a:latin typeface="Calibri" panose="020F0502020204030204" pitchFamily="34" charset="0"/>
                      </a:endParaRPr>
                    </a:p>
                  </a:txBody>
                  <a:tcPr marL="8049" marR="8049" marT="8049" marB="0" anchor="b"/>
                </a:tc>
                <a:tc>
                  <a:txBody>
                    <a:bodyPr/>
                    <a:lstStyle/>
                    <a:p>
                      <a:pPr algn="l" fontAlgn="b"/>
                      <a:r>
                        <a:rPr lang="en-US" sz="900" u="none" strike="noStrike">
                          <a:effectLst/>
                        </a:rPr>
                        <a:t>(blank)</a:t>
                      </a:r>
                      <a:endParaRPr lang="en-US" sz="900" b="1" i="0" u="none" strike="noStrike">
                        <a:solidFill>
                          <a:srgbClr val="000000"/>
                        </a:solidFill>
                        <a:effectLst/>
                        <a:latin typeface="Calibri" panose="020F0502020204030204" pitchFamily="34" charset="0"/>
                      </a:endParaRPr>
                    </a:p>
                  </a:txBody>
                  <a:tcPr marL="8049" marR="8049" marT="8049" marB="0" anchor="b"/>
                </a:tc>
                <a:tc>
                  <a:txBody>
                    <a:bodyPr/>
                    <a:lstStyle/>
                    <a:p>
                      <a:pPr algn="l" fontAlgn="b"/>
                      <a:r>
                        <a:rPr lang="en-US" sz="900" u="none" strike="noStrike">
                          <a:effectLst/>
                        </a:rPr>
                        <a:t>Grand Total</a:t>
                      </a:r>
                      <a:endParaRPr lang="en-US" sz="900" b="1" i="0" u="none" strike="noStrike">
                        <a:solidFill>
                          <a:srgbClr val="000000"/>
                        </a:solidFill>
                        <a:effectLst/>
                        <a:latin typeface="Calibri" panose="020F0502020204030204" pitchFamily="34" charset="0"/>
                      </a:endParaRPr>
                    </a:p>
                  </a:txBody>
                  <a:tcPr marL="8049" marR="8049" marT="8049" marB="0" anchor="b"/>
                </a:tc>
                <a:extLst>
                  <a:ext uri="{0D108BD9-81ED-4DB2-BD59-A6C34878D82A}">
                    <a16:rowId xmlns:a16="http://schemas.microsoft.com/office/drawing/2014/main" val="630071142"/>
                  </a:ext>
                </a:extLst>
              </a:tr>
              <a:tr h="187497">
                <a:tc>
                  <a:txBody>
                    <a:bodyPr/>
                    <a:lstStyle/>
                    <a:p>
                      <a:pPr algn="l" fontAlgn="b"/>
                      <a:r>
                        <a:rPr lang="en-US" sz="900" u="none" strike="noStrike">
                          <a:effectLst/>
                        </a:rPr>
                        <a:t>Albert</a:t>
                      </a:r>
                      <a:endParaRPr lang="en-US" sz="900" b="1" i="0" u="none" strike="noStrike">
                        <a:solidFill>
                          <a:srgbClr val="000000"/>
                        </a:solidFill>
                        <a:effectLst/>
                        <a:latin typeface="Calibri" panose="020F0502020204030204" pitchFamily="34" charset="0"/>
                      </a:endParaRPr>
                    </a:p>
                  </a:txBody>
                  <a:tcPr marL="8049" marR="8049" marT="8049" marB="0" anchor="b"/>
                </a:tc>
                <a:tc>
                  <a:txBody>
                    <a:bodyPr/>
                    <a:lstStyle/>
                    <a:p>
                      <a:pPr algn="l" fontAlgn="b"/>
                      <a:endParaRPr lang="en-US" sz="900" b="1" i="0" u="none" strike="noStrike">
                        <a:solidFill>
                          <a:srgbClr val="000000"/>
                        </a:solidFill>
                        <a:effectLst/>
                        <a:latin typeface="Calibri" panose="020F0502020204030204" pitchFamily="34" charset="0"/>
                      </a:endParaRPr>
                    </a:p>
                  </a:txBody>
                  <a:tcPr marL="8049" marR="8049" marT="8049" marB="0" anchor="b"/>
                </a:tc>
                <a:tc>
                  <a:txBody>
                    <a:bodyPr/>
                    <a:lstStyle/>
                    <a:p>
                      <a:pPr algn="r" fontAlgn="b"/>
                      <a:r>
                        <a:rPr lang="en-US" sz="900" u="none" strike="noStrike">
                          <a:effectLst/>
                        </a:rPr>
                        <a:t>3000000</a:t>
                      </a:r>
                      <a:endParaRPr lang="en-US" sz="900" b="1" i="0" u="none" strike="noStrike">
                        <a:solidFill>
                          <a:srgbClr val="000000"/>
                        </a:solidFill>
                        <a:effectLst/>
                        <a:latin typeface="Calibri" panose="020F0502020204030204" pitchFamily="34" charset="0"/>
                      </a:endParaRPr>
                    </a:p>
                  </a:txBody>
                  <a:tcPr marL="8049" marR="8049" marT="8049" marB="0" anchor="b"/>
                </a:tc>
                <a:tc>
                  <a:txBody>
                    <a:bodyPr/>
                    <a:lstStyle/>
                    <a:p>
                      <a:pPr algn="l" fontAlgn="b"/>
                      <a:endParaRPr lang="en-US" sz="900" b="1" i="0" u="none" strike="noStrike">
                        <a:solidFill>
                          <a:srgbClr val="000000"/>
                        </a:solidFill>
                        <a:effectLst/>
                        <a:latin typeface="Calibri" panose="020F0502020204030204" pitchFamily="34" charset="0"/>
                      </a:endParaRPr>
                    </a:p>
                  </a:txBody>
                  <a:tcPr marL="8049" marR="8049" marT="8049" marB="0" anchor="b"/>
                </a:tc>
                <a:tc>
                  <a:txBody>
                    <a:bodyPr/>
                    <a:lstStyle/>
                    <a:p>
                      <a:pPr algn="l" fontAlgn="b"/>
                      <a:endParaRPr lang="en-US" sz="900" b="1" i="0" u="none" strike="noStrike">
                        <a:solidFill>
                          <a:srgbClr val="000000"/>
                        </a:solidFill>
                        <a:effectLst/>
                        <a:latin typeface="Calibri" panose="020F0502020204030204" pitchFamily="34" charset="0"/>
                      </a:endParaRPr>
                    </a:p>
                  </a:txBody>
                  <a:tcPr marL="8049" marR="8049" marT="8049" marB="0" anchor="b"/>
                </a:tc>
                <a:tc>
                  <a:txBody>
                    <a:bodyPr/>
                    <a:lstStyle/>
                    <a:p>
                      <a:pPr algn="r" fontAlgn="b"/>
                      <a:r>
                        <a:rPr lang="en-US" sz="900" u="none" strike="noStrike">
                          <a:effectLst/>
                        </a:rPr>
                        <a:t>3000000</a:t>
                      </a:r>
                      <a:endParaRPr lang="en-US" sz="900" b="1" i="0" u="none" strike="noStrike">
                        <a:solidFill>
                          <a:srgbClr val="000000"/>
                        </a:solidFill>
                        <a:effectLst/>
                        <a:latin typeface="Calibri" panose="020F0502020204030204" pitchFamily="34" charset="0"/>
                      </a:endParaRPr>
                    </a:p>
                  </a:txBody>
                  <a:tcPr marL="8049" marR="8049" marT="8049" marB="0" anchor="b"/>
                </a:tc>
                <a:extLst>
                  <a:ext uri="{0D108BD9-81ED-4DB2-BD59-A6C34878D82A}">
                    <a16:rowId xmlns:a16="http://schemas.microsoft.com/office/drawing/2014/main" val="1094768365"/>
                  </a:ext>
                </a:extLst>
              </a:tr>
              <a:tr h="187497">
                <a:tc>
                  <a:txBody>
                    <a:bodyPr/>
                    <a:lstStyle/>
                    <a:p>
                      <a:pPr algn="l" fontAlgn="b"/>
                      <a:r>
                        <a:rPr lang="en-US" sz="900" u="none" strike="noStrike">
                          <a:effectLst/>
                        </a:rPr>
                        <a:t>Gonzalez</a:t>
                      </a:r>
                      <a:endParaRPr lang="en-US" sz="900" b="0" i="0" u="none" strike="noStrike">
                        <a:solidFill>
                          <a:srgbClr val="000000"/>
                        </a:solidFill>
                        <a:effectLst/>
                        <a:latin typeface="Calibri" panose="020F0502020204030204" pitchFamily="34" charset="0"/>
                      </a:endParaRPr>
                    </a:p>
                  </a:txBody>
                  <a:tcPr marL="72444" marR="8049" marT="8049"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8049" marR="8049" marT="8049" marB="0" anchor="b"/>
                </a:tc>
                <a:tc>
                  <a:txBody>
                    <a:bodyPr/>
                    <a:lstStyle/>
                    <a:p>
                      <a:pPr algn="r" fontAlgn="b"/>
                      <a:r>
                        <a:rPr lang="en-US" sz="900" u="none" strike="noStrike">
                          <a:effectLst/>
                        </a:rPr>
                        <a:t>3000000</a:t>
                      </a:r>
                      <a:endParaRPr lang="en-US" sz="900" b="0" i="0" u="none" strike="noStrike">
                        <a:solidFill>
                          <a:srgbClr val="000000"/>
                        </a:solidFill>
                        <a:effectLst/>
                        <a:latin typeface="Calibri" panose="020F0502020204030204" pitchFamily="34" charset="0"/>
                      </a:endParaRPr>
                    </a:p>
                  </a:txBody>
                  <a:tcPr marL="8049" marR="8049" marT="8049"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8049" marR="8049" marT="8049"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8049" marR="8049" marT="8049" marB="0" anchor="b"/>
                </a:tc>
                <a:tc>
                  <a:txBody>
                    <a:bodyPr/>
                    <a:lstStyle/>
                    <a:p>
                      <a:pPr algn="r" fontAlgn="b"/>
                      <a:r>
                        <a:rPr lang="en-US" sz="900" u="none" strike="noStrike">
                          <a:effectLst/>
                        </a:rPr>
                        <a:t>3000000</a:t>
                      </a:r>
                      <a:endParaRPr lang="en-US" sz="900" b="0" i="0" u="none" strike="noStrike">
                        <a:solidFill>
                          <a:srgbClr val="000000"/>
                        </a:solidFill>
                        <a:effectLst/>
                        <a:latin typeface="Calibri" panose="020F0502020204030204" pitchFamily="34" charset="0"/>
                      </a:endParaRPr>
                    </a:p>
                  </a:txBody>
                  <a:tcPr marL="8049" marR="8049" marT="8049" marB="0" anchor="b"/>
                </a:tc>
                <a:extLst>
                  <a:ext uri="{0D108BD9-81ED-4DB2-BD59-A6C34878D82A}">
                    <a16:rowId xmlns:a16="http://schemas.microsoft.com/office/drawing/2014/main" val="3883909673"/>
                  </a:ext>
                </a:extLst>
              </a:tr>
              <a:tr h="187497">
                <a:tc>
                  <a:txBody>
                    <a:bodyPr/>
                    <a:lstStyle/>
                    <a:p>
                      <a:pPr algn="l" fontAlgn="b"/>
                      <a:r>
                        <a:rPr lang="en-US" sz="900" u="none" strike="noStrike">
                          <a:effectLst/>
                        </a:rPr>
                        <a:t>Brendon</a:t>
                      </a:r>
                      <a:endParaRPr lang="en-US" sz="900" b="1" i="0" u="none" strike="noStrike">
                        <a:solidFill>
                          <a:srgbClr val="000000"/>
                        </a:solidFill>
                        <a:effectLst/>
                        <a:latin typeface="Calibri" panose="020F0502020204030204" pitchFamily="34" charset="0"/>
                      </a:endParaRPr>
                    </a:p>
                  </a:txBody>
                  <a:tcPr marL="8049" marR="8049" marT="8049" marB="0" anchor="b"/>
                </a:tc>
                <a:tc>
                  <a:txBody>
                    <a:bodyPr/>
                    <a:lstStyle/>
                    <a:p>
                      <a:pPr algn="l" fontAlgn="b"/>
                      <a:endParaRPr lang="en-US" sz="900" b="1" i="0" u="none" strike="noStrike">
                        <a:solidFill>
                          <a:srgbClr val="000000"/>
                        </a:solidFill>
                        <a:effectLst/>
                        <a:latin typeface="Calibri" panose="020F0502020204030204" pitchFamily="34" charset="0"/>
                      </a:endParaRPr>
                    </a:p>
                  </a:txBody>
                  <a:tcPr marL="8049" marR="8049" marT="8049" marB="0" anchor="b"/>
                </a:tc>
                <a:tc>
                  <a:txBody>
                    <a:bodyPr/>
                    <a:lstStyle/>
                    <a:p>
                      <a:pPr algn="l" fontAlgn="b"/>
                      <a:endParaRPr lang="en-US" sz="900" b="1" i="0" u="none" strike="noStrike">
                        <a:solidFill>
                          <a:srgbClr val="000000"/>
                        </a:solidFill>
                        <a:effectLst/>
                        <a:latin typeface="Calibri" panose="020F0502020204030204" pitchFamily="34" charset="0"/>
                      </a:endParaRPr>
                    </a:p>
                  </a:txBody>
                  <a:tcPr marL="8049" marR="8049" marT="8049" marB="0" anchor="b"/>
                </a:tc>
                <a:tc>
                  <a:txBody>
                    <a:bodyPr/>
                    <a:lstStyle/>
                    <a:p>
                      <a:pPr algn="r" fontAlgn="b"/>
                      <a:r>
                        <a:rPr lang="en-US" sz="900" u="none" strike="noStrike">
                          <a:effectLst/>
                        </a:rPr>
                        <a:t>7000000</a:t>
                      </a:r>
                      <a:endParaRPr lang="en-US" sz="900" b="1" i="0" u="none" strike="noStrike">
                        <a:solidFill>
                          <a:srgbClr val="000000"/>
                        </a:solidFill>
                        <a:effectLst/>
                        <a:latin typeface="Calibri" panose="020F0502020204030204" pitchFamily="34" charset="0"/>
                      </a:endParaRPr>
                    </a:p>
                  </a:txBody>
                  <a:tcPr marL="8049" marR="8049" marT="8049" marB="0" anchor="b"/>
                </a:tc>
                <a:tc>
                  <a:txBody>
                    <a:bodyPr/>
                    <a:lstStyle/>
                    <a:p>
                      <a:pPr algn="l" fontAlgn="b"/>
                      <a:endParaRPr lang="en-US" sz="900" b="1" i="0" u="none" strike="noStrike">
                        <a:solidFill>
                          <a:srgbClr val="000000"/>
                        </a:solidFill>
                        <a:effectLst/>
                        <a:latin typeface="Calibri" panose="020F0502020204030204" pitchFamily="34" charset="0"/>
                      </a:endParaRPr>
                    </a:p>
                  </a:txBody>
                  <a:tcPr marL="8049" marR="8049" marT="8049" marB="0" anchor="b"/>
                </a:tc>
                <a:tc>
                  <a:txBody>
                    <a:bodyPr/>
                    <a:lstStyle/>
                    <a:p>
                      <a:pPr algn="r" fontAlgn="b"/>
                      <a:r>
                        <a:rPr lang="en-US" sz="900" u="none" strike="noStrike">
                          <a:effectLst/>
                        </a:rPr>
                        <a:t>7000000</a:t>
                      </a:r>
                      <a:endParaRPr lang="en-US" sz="900" b="1" i="0" u="none" strike="noStrike">
                        <a:solidFill>
                          <a:srgbClr val="000000"/>
                        </a:solidFill>
                        <a:effectLst/>
                        <a:latin typeface="Calibri" panose="020F0502020204030204" pitchFamily="34" charset="0"/>
                      </a:endParaRPr>
                    </a:p>
                  </a:txBody>
                  <a:tcPr marL="8049" marR="8049" marT="8049" marB="0" anchor="b"/>
                </a:tc>
                <a:extLst>
                  <a:ext uri="{0D108BD9-81ED-4DB2-BD59-A6C34878D82A}">
                    <a16:rowId xmlns:a16="http://schemas.microsoft.com/office/drawing/2014/main" val="1237757006"/>
                  </a:ext>
                </a:extLst>
              </a:tr>
              <a:tr h="187497">
                <a:tc>
                  <a:txBody>
                    <a:bodyPr/>
                    <a:lstStyle/>
                    <a:p>
                      <a:pPr algn="l" fontAlgn="b"/>
                      <a:r>
                        <a:rPr lang="en-US" sz="900" u="none" strike="noStrike">
                          <a:effectLst/>
                        </a:rPr>
                        <a:t>Mcconnell</a:t>
                      </a:r>
                      <a:endParaRPr lang="en-US" sz="900" b="0" i="0" u="none" strike="noStrike">
                        <a:solidFill>
                          <a:srgbClr val="000000"/>
                        </a:solidFill>
                        <a:effectLst/>
                        <a:latin typeface="Calibri" panose="020F0502020204030204" pitchFamily="34" charset="0"/>
                      </a:endParaRPr>
                    </a:p>
                  </a:txBody>
                  <a:tcPr marL="72444" marR="8049" marT="8049"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8049" marR="8049" marT="8049"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8049" marR="8049" marT="8049" marB="0" anchor="b"/>
                </a:tc>
                <a:tc>
                  <a:txBody>
                    <a:bodyPr/>
                    <a:lstStyle/>
                    <a:p>
                      <a:pPr algn="r" fontAlgn="b"/>
                      <a:r>
                        <a:rPr lang="en-US" sz="900" u="none" strike="noStrike">
                          <a:effectLst/>
                        </a:rPr>
                        <a:t>7000000</a:t>
                      </a:r>
                      <a:endParaRPr lang="en-US" sz="900" b="0" i="0" u="none" strike="noStrike">
                        <a:solidFill>
                          <a:srgbClr val="000000"/>
                        </a:solidFill>
                        <a:effectLst/>
                        <a:latin typeface="Calibri" panose="020F0502020204030204" pitchFamily="34" charset="0"/>
                      </a:endParaRPr>
                    </a:p>
                  </a:txBody>
                  <a:tcPr marL="8049" marR="8049" marT="8049"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8049" marR="8049" marT="8049" marB="0" anchor="b"/>
                </a:tc>
                <a:tc>
                  <a:txBody>
                    <a:bodyPr/>
                    <a:lstStyle/>
                    <a:p>
                      <a:pPr algn="r" fontAlgn="b"/>
                      <a:r>
                        <a:rPr lang="en-US" sz="900" u="none" strike="noStrike">
                          <a:effectLst/>
                        </a:rPr>
                        <a:t>7000000</a:t>
                      </a:r>
                      <a:endParaRPr lang="en-US" sz="900" b="0" i="0" u="none" strike="noStrike">
                        <a:solidFill>
                          <a:srgbClr val="000000"/>
                        </a:solidFill>
                        <a:effectLst/>
                        <a:latin typeface="Calibri" panose="020F0502020204030204" pitchFamily="34" charset="0"/>
                      </a:endParaRPr>
                    </a:p>
                  </a:txBody>
                  <a:tcPr marL="8049" marR="8049" marT="8049" marB="0" anchor="b"/>
                </a:tc>
                <a:extLst>
                  <a:ext uri="{0D108BD9-81ED-4DB2-BD59-A6C34878D82A}">
                    <a16:rowId xmlns:a16="http://schemas.microsoft.com/office/drawing/2014/main" val="898608893"/>
                  </a:ext>
                </a:extLst>
              </a:tr>
              <a:tr h="187497">
                <a:tc>
                  <a:txBody>
                    <a:bodyPr/>
                    <a:lstStyle/>
                    <a:p>
                      <a:pPr algn="l" fontAlgn="b"/>
                      <a:r>
                        <a:rPr lang="en-US" sz="900" u="none" strike="noStrike">
                          <a:effectLst/>
                        </a:rPr>
                        <a:t>Devyn</a:t>
                      </a:r>
                      <a:endParaRPr lang="en-US" sz="900" b="1" i="0" u="none" strike="noStrike">
                        <a:solidFill>
                          <a:srgbClr val="000000"/>
                        </a:solidFill>
                        <a:effectLst/>
                        <a:latin typeface="Calibri" panose="020F0502020204030204" pitchFamily="34" charset="0"/>
                      </a:endParaRPr>
                    </a:p>
                  </a:txBody>
                  <a:tcPr marL="8049" marR="8049" marT="8049" marB="0" anchor="b"/>
                </a:tc>
                <a:tc>
                  <a:txBody>
                    <a:bodyPr/>
                    <a:lstStyle/>
                    <a:p>
                      <a:pPr algn="r" fontAlgn="b"/>
                      <a:r>
                        <a:rPr lang="en-US" sz="900" u="none" strike="noStrike">
                          <a:effectLst/>
                        </a:rPr>
                        <a:t>3000000</a:t>
                      </a:r>
                      <a:endParaRPr lang="en-US" sz="900" b="1" i="0" u="none" strike="noStrike">
                        <a:solidFill>
                          <a:srgbClr val="000000"/>
                        </a:solidFill>
                        <a:effectLst/>
                        <a:latin typeface="Calibri" panose="020F0502020204030204" pitchFamily="34" charset="0"/>
                      </a:endParaRPr>
                    </a:p>
                  </a:txBody>
                  <a:tcPr marL="8049" marR="8049" marT="8049" marB="0" anchor="b"/>
                </a:tc>
                <a:tc>
                  <a:txBody>
                    <a:bodyPr/>
                    <a:lstStyle/>
                    <a:p>
                      <a:pPr algn="l" fontAlgn="b"/>
                      <a:endParaRPr lang="en-US" sz="900" b="1" i="0" u="none" strike="noStrike">
                        <a:solidFill>
                          <a:srgbClr val="000000"/>
                        </a:solidFill>
                        <a:effectLst/>
                        <a:latin typeface="Calibri" panose="020F0502020204030204" pitchFamily="34" charset="0"/>
                      </a:endParaRPr>
                    </a:p>
                  </a:txBody>
                  <a:tcPr marL="8049" marR="8049" marT="8049" marB="0" anchor="b"/>
                </a:tc>
                <a:tc>
                  <a:txBody>
                    <a:bodyPr/>
                    <a:lstStyle/>
                    <a:p>
                      <a:pPr algn="l" fontAlgn="b"/>
                      <a:endParaRPr lang="en-US" sz="900" b="1" i="0" u="none" strike="noStrike">
                        <a:solidFill>
                          <a:srgbClr val="000000"/>
                        </a:solidFill>
                        <a:effectLst/>
                        <a:latin typeface="Calibri" panose="020F0502020204030204" pitchFamily="34" charset="0"/>
                      </a:endParaRPr>
                    </a:p>
                  </a:txBody>
                  <a:tcPr marL="8049" marR="8049" marT="8049" marB="0" anchor="b"/>
                </a:tc>
                <a:tc>
                  <a:txBody>
                    <a:bodyPr/>
                    <a:lstStyle/>
                    <a:p>
                      <a:pPr algn="l" fontAlgn="b"/>
                      <a:endParaRPr lang="en-US" sz="900" b="1" i="0" u="none" strike="noStrike">
                        <a:solidFill>
                          <a:srgbClr val="000000"/>
                        </a:solidFill>
                        <a:effectLst/>
                        <a:latin typeface="Calibri" panose="020F0502020204030204" pitchFamily="34" charset="0"/>
                      </a:endParaRPr>
                    </a:p>
                  </a:txBody>
                  <a:tcPr marL="8049" marR="8049" marT="8049" marB="0" anchor="b"/>
                </a:tc>
                <a:tc>
                  <a:txBody>
                    <a:bodyPr/>
                    <a:lstStyle/>
                    <a:p>
                      <a:pPr algn="r" fontAlgn="b"/>
                      <a:r>
                        <a:rPr lang="en-US" sz="900" u="none" strike="noStrike">
                          <a:effectLst/>
                        </a:rPr>
                        <a:t>3000000</a:t>
                      </a:r>
                      <a:endParaRPr lang="en-US" sz="900" b="1" i="0" u="none" strike="noStrike">
                        <a:solidFill>
                          <a:srgbClr val="000000"/>
                        </a:solidFill>
                        <a:effectLst/>
                        <a:latin typeface="Calibri" panose="020F0502020204030204" pitchFamily="34" charset="0"/>
                      </a:endParaRPr>
                    </a:p>
                  </a:txBody>
                  <a:tcPr marL="8049" marR="8049" marT="8049" marB="0" anchor="b"/>
                </a:tc>
                <a:extLst>
                  <a:ext uri="{0D108BD9-81ED-4DB2-BD59-A6C34878D82A}">
                    <a16:rowId xmlns:a16="http://schemas.microsoft.com/office/drawing/2014/main" val="777926886"/>
                  </a:ext>
                </a:extLst>
              </a:tr>
              <a:tr h="187497">
                <a:tc>
                  <a:txBody>
                    <a:bodyPr/>
                    <a:lstStyle/>
                    <a:p>
                      <a:pPr algn="l" fontAlgn="b"/>
                      <a:r>
                        <a:rPr lang="en-US" sz="900" u="none" strike="noStrike">
                          <a:effectLst/>
                        </a:rPr>
                        <a:t>Powers</a:t>
                      </a:r>
                      <a:endParaRPr lang="en-US" sz="900" b="0" i="0" u="none" strike="noStrike">
                        <a:solidFill>
                          <a:srgbClr val="000000"/>
                        </a:solidFill>
                        <a:effectLst/>
                        <a:latin typeface="Calibri" panose="020F0502020204030204" pitchFamily="34" charset="0"/>
                      </a:endParaRPr>
                    </a:p>
                  </a:txBody>
                  <a:tcPr marL="72444" marR="8049" marT="8049" marB="0" anchor="b"/>
                </a:tc>
                <a:tc>
                  <a:txBody>
                    <a:bodyPr/>
                    <a:lstStyle/>
                    <a:p>
                      <a:pPr algn="r" fontAlgn="b"/>
                      <a:r>
                        <a:rPr lang="en-US" sz="900" u="none" strike="noStrike">
                          <a:effectLst/>
                        </a:rPr>
                        <a:t>3000000</a:t>
                      </a:r>
                      <a:endParaRPr lang="en-US" sz="900" b="0" i="0" u="none" strike="noStrike">
                        <a:solidFill>
                          <a:srgbClr val="000000"/>
                        </a:solidFill>
                        <a:effectLst/>
                        <a:latin typeface="Calibri" panose="020F0502020204030204" pitchFamily="34" charset="0"/>
                      </a:endParaRPr>
                    </a:p>
                  </a:txBody>
                  <a:tcPr marL="8049" marR="8049" marT="8049"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8049" marR="8049" marT="8049"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8049" marR="8049" marT="8049"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8049" marR="8049" marT="8049" marB="0" anchor="b"/>
                </a:tc>
                <a:tc>
                  <a:txBody>
                    <a:bodyPr/>
                    <a:lstStyle/>
                    <a:p>
                      <a:pPr algn="r" fontAlgn="b"/>
                      <a:r>
                        <a:rPr lang="en-US" sz="900" u="none" strike="noStrike">
                          <a:effectLst/>
                        </a:rPr>
                        <a:t>3000000</a:t>
                      </a:r>
                      <a:endParaRPr lang="en-US" sz="900" b="0" i="0" u="none" strike="noStrike">
                        <a:solidFill>
                          <a:srgbClr val="000000"/>
                        </a:solidFill>
                        <a:effectLst/>
                        <a:latin typeface="Calibri" panose="020F0502020204030204" pitchFamily="34" charset="0"/>
                      </a:endParaRPr>
                    </a:p>
                  </a:txBody>
                  <a:tcPr marL="8049" marR="8049" marT="8049" marB="0" anchor="b"/>
                </a:tc>
                <a:extLst>
                  <a:ext uri="{0D108BD9-81ED-4DB2-BD59-A6C34878D82A}">
                    <a16:rowId xmlns:a16="http://schemas.microsoft.com/office/drawing/2014/main" val="3546817054"/>
                  </a:ext>
                </a:extLst>
              </a:tr>
              <a:tr h="187497">
                <a:tc>
                  <a:txBody>
                    <a:bodyPr/>
                    <a:lstStyle/>
                    <a:p>
                      <a:pPr algn="l" fontAlgn="b"/>
                      <a:r>
                        <a:rPr lang="en-US" sz="900" u="none" strike="noStrike">
                          <a:effectLst/>
                        </a:rPr>
                        <a:t>Jaiden</a:t>
                      </a:r>
                      <a:endParaRPr lang="en-US" sz="900" b="1" i="0" u="none" strike="noStrike">
                        <a:solidFill>
                          <a:srgbClr val="000000"/>
                        </a:solidFill>
                        <a:effectLst/>
                        <a:latin typeface="Calibri" panose="020F0502020204030204" pitchFamily="34" charset="0"/>
                      </a:endParaRPr>
                    </a:p>
                  </a:txBody>
                  <a:tcPr marL="8049" marR="8049" marT="8049" marB="0" anchor="b"/>
                </a:tc>
                <a:tc>
                  <a:txBody>
                    <a:bodyPr/>
                    <a:lstStyle/>
                    <a:p>
                      <a:pPr algn="l" fontAlgn="b"/>
                      <a:endParaRPr lang="en-US" sz="900" b="1" i="0" u="none" strike="noStrike">
                        <a:solidFill>
                          <a:srgbClr val="000000"/>
                        </a:solidFill>
                        <a:effectLst/>
                        <a:latin typeface="Calibri" panose="020F0502020204030204" pitchFamily="34" charset="0"/>
                      </a:endParaRPr>
                    </a:p>
                  </a:txBody>
                  <a:tcPr marL="8049" marR="8049" marT="8049" marB="0" anchor="b"/>
                </a:tc>
                <a:tc>
                  <a:txBody>
                    <a:bodyPr/>
                    <a:lstStyle/>
                    <a:p>
                      <a:pPr algn="l" fontAlgn="b"/>
                      <a:endParaRPr lang="en-US" sz="900" b="1" i="0" u="none" strike="noStrike">
                        <a:solidFill>
                          <a:srgbClr val="000000"/>
                        </a:solidFill>
                        <a:effectLst/>
                        <a:latin typeface="Calibri" panose="020F0502020204030204" pitchFamily="34" charset="0"/>
                      </a:endParaRPr>
                    </a:p>
                  </a:txBody>
                  <a:tcPr marL="8049" marR="8049" marT="8049" marB="0" anchor="b"/>
                </a:tc>
                <a:tc>
                  <a:txBody>
                    <a:bodyPr/>
                    <a:lstStyle/>
                    <a:p>
                      <a:pPr algn="r" fontAlgn="b"/>
                      <a:r>
                        <a:rPr lang="en-US" sz="900" u="none" strike="noStrike">
                          <a:effectLst/>
                        </a:rPr>
                        <a:t>4000000</a:t>
                      </a:r>
                      <a:endParaRPr lang="en-US" sz="900" b="1" i="0" u="none" strike="noStrike">
                        <a:solidFill>
                          <a:srgbClr val="000000"/>
                        </a:solidFill>
                        <a:effectLst/>
                        <a:latin typeface="Calibri" panose="020F0502020204030204" pitchFamily="34" charset="0"/>
                      </a:endParaRPr>
                    </a:p>
                  </a:txBody>
                  <a:tcPr marL="8049" marR="8049" marT="8049" marB="0" anchor="b"/>
                </a:tc>
                <a:tc>
                  <a:txBody>
                    <a:bodyPr/>
                    <a:lstStyle/>
                    <a:p>
                      <a:pPr algn="l" fontAlgn="b"/>
                      <a:endParaRPr lang="en-US" sz="900" b="1" i="0" u="none" strike="noStrike">
                        <a:solidFill>
                          <a:srgbClr val="000000"/>
                        </a:solidFill>
                        <a:effectLst/>
                        <a:latin typeface="Calibri" panose="020F0502020204030204" pitchFamily="34" charset="0"/>
                      </a:endParaRPr>
                    </a:p>
                  </a:txBody>
                  <a:tcPr marL="8049" marR="8049" marT="8049" marB="0" anchor="b"/>
                </a:tc>
                <a:tc>
                  <a:txBody>
                    <a:bodyPr/>
                    <a:lstStyle/>
                    <a:p>
                      <a:pPr algn="r" fontAlgn="b"/>
                      <a:r>
                        <a:rPr lang="en-US" sz="900" u="none" strike="noStrike">
                          <a:effectLst/>
                        </a:rPr>
                        <a:t>4000000</a:t>
                      </a:r>
                      <a:endParaRPr lang="en-US" sz="900" b="1" i="0" u="none" strike="noStrike">
                        <a:solidFill>
                          <a:srgbClr val="000000"/>
                        </a:solidFill>
                        <a:effectLst/>
                        <a:latin typeface="Calibri" panose="020F0502020204030204" pitchFamily="34" charset="0"/>
                      </a:endParaRPr>
                    </a:p>
                  </a:txBody>
                  <a:tcPr marL="8049" marR="8049" marT="8049" marB="0" anchor="b"/>
                </a:tc>
                <a:extLst>
                  <a:ext uri="{0D108BD9-81ED-4DB2-BD59-A6C34878D82A}">
                    <a16:rowId xmlns:a16="http://schemas.microsoft.com/office/drawing/2014/main" val="2450360723"/>
                  </a:ext>
                </a:extLst>
              </a:tr>
              <a:tr h="187497">
                <a:tc>
                  <a:txBody>
                    <a:bodyPr/>
                    <a:lstStyle/>
                    <a:p>
                      <a:pPr algn="l" fontAlgn="b"/>
                      <a:r>
                        <a:rPr lang="en-US" sz="900" u="none" strike="noStrike">
                          <a:effectLst/>
                        </a:rPr>
                        <a:t>Johnson</a:t>
                      </a:r>
                      <a:endParaRPr lang="en-US" sz="900" b="0" i="0" u="none" strike="noStrike">
                        <a:solidFill>
                          <a:srgbClr val="000000"/>
                        </a:solidFill>
                        <a:effectLst/>
                        <a:latin typeface="Calibri" panose="020F0502020204030204" pitchFamily="34" charset="0"/>
                      </a:endParaRPr>
                    </a:p>
                  </a:txBody>
                  <a:tcPr marL="72444" marR="8049" marT="8049"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8049" marR="8049" marT="8049"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8049" marR="8049" marT="8049" marB="0" anchor="b"/>
                </a:tc>
                <a:tc>
                  <a:txBody>
                    <a:bodyPr/>
                    <a:lstStyle/>
                    <a:p>
                      <a:pPr algn="r" fontAlgn="b"/>
                      <a:r>
                        <a:rPr lang="en-US" sz="900" u="none" strike="noStrike">
                          <a:effectLst/>
                        </a:rPr>
                        <a:t>4000000</a:t>
                      </a:r>
                      <a:endParaRPr lang="en-US" sz="900" b="0" i="0" u="none" strike="noStrike">
                        <a:solidFill>
                          <a:srgbClr val="000000"/>
                        </a:solidFill>
                        <a:effectLst/>
                        <a:latin typeface="Calibri" panose="020F0502020204030204" pitchFamily="34" charset="0"/>
                      </a:endParaRPr>
                    </a:p>
                  </a:txBody>
                  <a:tcPr marL="8049" marR="8049" marT="8049"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8049" marR="8049" marT="8049" marB="0" anchor="b"/>
                </a:tc>
                <a:tc>
                  <a:txBody>
                    <a:bodyPr/>
                    <a:lstStyle/>
                    <a:p>
                      <a:pPr algn="r" fontAlgn="b"/>
                      <a:r>
                        <a:rPr lang="en-US" sz="900" u="none" strike="noStrike">
                          <a:effectLst/>
                        </a:rPr>
                        <a:t>4000000</a:t>
                      </a:r>
                      <a:endParaRPr lang="en-US" sz="900" b="0" i="0" u="none" strike="noStrike">
                        <a:solidFill>
                          <a:srgbClr val="000000"/>
                        </a:solidFill>
                        <a:effectLst/>
                        <a:latin typeface="Calibri" panose="020F0502020204030204" pitchFamily="34" charset="0"/>
                      </a:endParaRPr>
                    </a:p>
                  </a:txBody>
                  <a:tcPr marL="8049" marR="8049" marT="8049" marB="0" anchor="b"/>
                </a:tc>
                <a:extLst>
                  <a:ext uri="{0D108BD9-81ED-4DB2-BD59-A6C34878D82A}">
                    <a16:rowId xmlns:a16="http://schemas.microsoft.com/office/drawing/2014/main" val="1578554240"/>
                  </a:ext>
                </a:extLst>
              </a:tr>
              <a:tr h="187497">
                <a:tc>
                  <a:txBody>
                    <a:bodyPr/>
                    <a:lstStyle/>
                    <a:p>
                      <a:pPr algn="l" fontAlgn="b"/>
                      <a:r>
                        <a:rPr lang="en-US" sz="900" u="none" strike="noStrike">
                          <a:effectLst/>
                        </a:rPr>
                        <a:t>Jaslene</a:t>
                      </a:r>
                      <a:endParaRPr lang="en-US" sz="900" b="1" i="0" u="none" strike="noStrike">
                        <a:solidFill>
                          <a:srgbClr val="000000"/>
                        </a:solidFill>
                        <a:effectLst/>
                        <a:latin typeface="Calibri" panose="020F0502020204030204" pitchFamily="34" charset="0"/>
                      </a:endParaRPr>
                    </a:p>
                  </a:txBody>
                  <a:tcPr marL="8049" marR="8049" marT="8049" marB="0" anchor="b"/>
                </a:tc>
                <a:tc>
                  <a:txBody>
                    <a:bodyPr/>
                    <a:lstStyle/>
                    <a:p>
                      <a:pPr algn="l" fontAlgn="b"/>
                      <a:endParaRPr lang="en-US" sz="900" b="1" i="0" u="none" strike="noStrike">
                        <a:solidFill>
                          <a:srgbClr val="000000"/>
                        </a:solidFill>
                        <a:effectLst/>
                        <a:latin typeface="Calibri" panose="020F0502020204030204" pitchFamily="34" charset="0"/>
                      </a:endParaRPr>
                    </a:p>
                  </a:txBody>
                  <a:tcPr marL="8049" marR="8049" marT="8049" marB="0" anchor="b"/>
                </a:tc>
                <a:tc>
                  <a:txBody>
                    <a:bodyPr/>
                    <a:lstStyle/>
                    <a:p>
                      <a:pPr algn="r" fontAlgn="b"/>
                      <a:r>
                        <a:rPr lang="en-US" sz="900" u="none" strike="noStrike">
                          <a:effectLst/>
                        </a:rPr>
                        <a:t>2500000</a:t>
                      </a:r>
                      <a:endParaRPr lang="en-US" sz="900" b="1" i="0" u="none" strike="noStrike">
                        <a:solidFill>
                          <a:srgbClr val="000000"/>
                        </a:solidFill>
                        <a:effectLst/>
                        <a:latin typeface="Calibri" panose="020F0502020204030204" pitchFamily="34" charset="0"/>
                      </a:endParaRPr>
                    </a:p>
                  </a:txBody>
                  <a:tcPr marL="8049" marR="8049" marT="8049" marB="0" anchor="b"/>
                </a:tc>
                <a:tc>
                  <a:txBody>
                    <a:bodyPr/>
                    <a:lstStyle/>
                    <a:p>
                      <a:pPr algn="l" fontAlgn="b"/>
                      <a:endParaRPr lang="en-US" sz="900" b="1" i="0" u="none" strike="noStrike">
                        <a:solidFill>
                          <a:srgbClr val="000000"/>
                        </a:solidFill>
                        <a:effectLst/>
                        <a:latin typeface="Calibri" panose="020F0502020204030204" pitchFamily="34" charset="0"/>
                      </a:endParaRPr>
                    </a:p>
                  </a:txBody>
                  <a:tcPr marL="8049" marR="8049" marT="8049" marB="0" anchor="b"/>
                </a:tc>
                <a:tc>
                  <a:txBody>
                    <a:bodyPr/>
                    <a:lstStyle/>
                    <a:p>
                      <a:pPr algn="l" fontAlgn="b"/>
                      <a:endParaRPr lang="en-US" sz="900" b="1" i="0" u="none" strike="noStrike">
                        <a:solidFill>
                          <a:srgbClr val="000000"/>
                        </a:solidFill>
                        <a:effectLst/>
                        <a:latin typeface="Calibri" panose="020F0502020204030204" pitchFamily="34" charset="0"/>
                      </a:endParaRPr>
                    </a:p>
                  </a:txBody>
                  <a:tcPr marL="8049" marR="8049" marT="8049" marB="0" anchor="b"/>
                </a:tc>
                <a:tc>
                  <a:txBody>
                    <a:bodyPr/>
                    <a:lstStyle/>
                    <a:p>
                      <a:pPr algn="r" fontAlgn="b"/>
                      <a:r>
                        <a:rPr lang="en-US" sz="900" u="none" strike="noStrike">
                          <a:effectLst/>
                        </a:rPr>
                        <a:t>2500000</a:t>
                      </a:r>
                      <a:endParaRPr lang="en-US" sz="900" b="1" i="0" u="none" strike="noStrike">
                        <a:solidFill>
                          <a:srgbClr val="000000"/>
                        </a:solidFill>
                        <a:effectLst/>
                        <a:latin typeface="Calibri" panose="020F0502020204030204" pitchFamily="34" charset="0"/>
                      </a:endParaRPr>
                    </a:p>
                  </a:txBody>
                  <a:tcPr marL="8049" marR="8049" marT="8049" marB="0" anchor="b"/>
                </a:tc>
                <a:extLst>
                  <a:ext uri="{0D108BD9-81ED-4DB2-BD59-A6C34878D82A}">
                    <a16:rowId xmlns:a16="http://schemas.microsoft.com/office/drawing/2014/main" val="1361083889"/>
                  </a:ext>
                </a:extLst>
              </a:tr>
              <a:tr h="187497">
                <a:tc>
                  <a:txBody>
                    <a:bodyPr/>
                    <a:lstStyle/>
                    <a:p>
                      <a:pPr algn="l" fontAlgn="b"/>
                      <a:r>
                        <a:rPr lang="en-US" sz="900" u="none" strike="noStrike">
                          <a:effectLst/>
                        </a:rPr>
                        <a:t>Harding</a:t>
                      </a:r>
                      <a:endParaRPr lang="en-US" sz="900" b="0" i="0" u="none" strike="noStrike">
                        <a:solidFill>
                          <a:srgbClr val="000000"/>
                        </a:solidFill>
                        <a:effectLst/>
                        <a:latin typeface="Calibri" panose="020F0502020204030204" pitchFamily="34" charset="0"/>
                      </a:endParaRPr>
                    </a:p>
                  </a:txBody>
                  <a:tcPr marL="72444" marR="8049" marT="8049"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8049" marR="8049" marT="8049" marB="0" anchor="b"/>
                </a:tc>
                <a:tc>
                  <a:txBody>
                    <a:bodyPr/>
                    <a:lstStyle/>
                    <a:p>
                      <a:pPr algn="r" fontAlgn="b"/>
                      <a:r>
                        <a:rPr lang="en-US" sz="900" u="none" strike="noStrike">
                          <a:effectLst/>
                        </a:rPr>
                        <a:t>2500000</a:t>
                      </a:r>
                      <a:endParaRPr lang="en-US" sz="900" b="0" i="0" u="none" strike="noStrike">
                        <a:solidFill>
                          <a:srgbClr val="000000"/>
                        </a:solidFill>
                        <a:effectLst/>
                        <a:latin typeface="Calibri" panose="020F0502020204030204" pitchFamily="34" charset="0"/>
                      </a:endParaRPr>
                    </a:p>
                  </a:txBody>
                  <a:tcPr marL="8049" marR="8049" marT="8049"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8049" marR="8049" marT="8049"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8049" marR="8049" marT="8049" marB="0" anchor="b"/>
                </a:tc>
                <a:tc>
                  <a:txBody>
                    <a:bodyPr/>
                    <a:lstStyle/>
                    <a:p>
                      <a:pPr algn="r" fontAlgn="b"/>
                      <a:r>
                        <a:rPr lang="en-US" sz="900" u="none" strike="noStrike">
                          <a:effectLst/>
                        </a:rPr>
                        <a:t>2500000</a:t>
                      </a:r>
                      <a:endParaRPr lang="en-US" sz="900" b="0" i="0" u="none" strike="noStrike">
                        <a:solidFill>
                          <a:srgbClr val="000000"/>
                        </a:solidFill>
                        <a:effectLst/>
                        <a:latin typeface="Calibri" panose="020F0502020204030204" pitchFamily="34" charset="0"/>
                      </a:endParaRPr>
                    </a:p>
                  </a:txBody>
                  <a:tcPr marL="8049" marR="8049" marT="8049" marB="0" anchor="b"/>
                </a:tc>
                <a:extLst>
                  <a:ext uri="{0D108BD9-81ED-4DB2-BD59-A6C34878D82A}">
                    <a16:rowId xmlns:a16="http://schemas.microsoft.com/office/drawing/2014/main" val="3843285157"/>
                  </a:ext>
                </a:extLst>
              </a:tr>
              <a:tr h="187497">
                <a:tc>
                  <a:txBody>
                    <a:bodyPr/>
                    <a:lstStyle/>
                    <a:p>
                      <a:pPr algn="l" fontAlgn="b"/>
                      <a:r>
                        <a:rPr lang="en-US" sz="900" u="none" strike="noStrike">
                          <a:effectLst/>
                        </a:rPr>
                        <a:t>Kimora</a:t>
                      </a:r>
                      <a:endParaRPr lang="en-US" sz="900" b="1" i="0" u="none" strike="noStrike">
                        <a:solidFill>
                          <a:srgbClr val="000000"/>
                        </a:solidFill>
                        <a:effectLst/>
                        <a:latin typeface="Calibri" panose="020F0502020204030204" pitchFamily="34" charset="0"/>
                      </a:endParaRPr>
                    </a:p>
                  </a:txBody>
                  <a:tcPr marL="8049" marR="8049" marT="8049" marB="0" anchor="b"/>
                </a:tc>
                <a:tc>
                  <a:txBody>
                    <a:bodyPr/>
                    <a:lstStyle/>
                    <a:p>
                      <a:pPr algn="l" fontAlgn="b"/>
                      <a:endParaRPr lang="en-US" sz="900" b="1" i="0" u="none" strike="noStrike">
                        <a:solidFill>
                          <a:srgbClr val="000000"/>
                        </a:solidFill>
                        <a:effectLst/>
                        <a:latin typeface="Calibri" panose="020F0502020204030204" pitchFamily="34" charset="0"/>
                      </a:endParaRPr>
                    </a:p>
                  </a:txBody>
                  <a:tcPr marL="8049" marR="8049" marT="8049" marB="0" anchor="b"/>
                </a:tc>
                <a:tc>
                  <a:txBody>
                    <a:bodyPr/>
                    <a:lstStyle/>
                    <a:p>
                      <a:pPr algn="r" fontAlgn="b"/>
                      <a:r>
                        <a:rPr lang="en-US" sz="900" u="none" strike="noStrike">
                          <a:effectLst/>
                        </a:rPr>
                        <a:t>5000000</a:t>
                      </a:r>
                      <a:endParaRPr lang="en-US" sz="900" b="1" i="0" u="none" strike="noStrike">
                        <a:solidFill>
                          <a:srgbClr val="000000"/>
                        </a:solidFill>
                        <a:effectLst/>
                        <a:latin typeface="Calibri" panose="020F0502020204030204" pitchFamily="34" charset="0"/>
                      </a:endParaRPr>
                    </a:p>
                  </a:txBody>
                  <a:tcPr marL="8049" marR="8049" marT="8049" marB="0" anchor="b"/>
                </a:tc>
                <a:tc>
                  <a:txBody>
                    <a:bodyPr/>
                    <a:lstStyle/>
                    <a:p>
                      <a:pPr algn="l" fontAlgn="b"/>
                      <a:endParaRPr lang="en-US" sz="900" b="1" i="0" u="none" strike="noStrike">
                        <a:solidFill>
                          <a:srgbClr val="000000"/>
                        </a:solidFill>
                        <a:effectLst/>
                        <a:latin typeface="Calibri" panose="020F0502020204030204" pitchFamily="34" charset="0"/>
                      </a:endParaRPr>
                    </a:p>
                  </a:txBody>
                  <a:tcPr marL="8049" marR="8049" marT="8049" marB="0" anchor="b"/>
                </a:tc>
                <a:tc>
                  <a:txBody>
                    <a:bodyPr/>
                    <a:lstStyle/>
                    <a:p>
                      <a:pPr algn="l" fontAlgn="b"/>
                      <a:endParaRPr lang="en-US" sz="900" b="1" i="0" u="none" strike="noStrike">
                        <a:solidFill>
                          <a:srgbClr val="000000"/>
                        </a:solidFill>
                        <a:effectLst/>
                        <a:latin typeface="Calibri" panose="020F0502020204030204" pitchFamily="34" charset="0"/>
                      </a:endParaRPr>
                    </a:p>
                  </a:txBody>
                  <a:tcPr marL="8049" marR="8049" marT="8049" marB="0" anchor="b"/>
                </a:tc>
                <a:tc>
                  <a:txBody>
                    <a:bodyPr/>
                    <a:lstStyle/>
                    <a:p>
                      <a:pPr algn="r" fontAlgn="b"/>
                      <a:r>
                        <a:rPr lang="en-US" sz="900" u="none" strike="noStrike">
                          <a:effectLst/>
                        </a:rPr>
                        <a:t>5000000</a:t>
                      </a:r>
                      <a:endParaRPr lang="en-US" sz="900" b="1" i="0" u="none" strike="noStrike">
                        <a:solidFill>
                          <a:srgbClr val="000000"/>
                        </a:solidFill>
                        <a:effectLst/>
                        <a:latin typeface="Calibri" panose="020F0502020204030204" pitchFamily="34" charset="0"/>
                      </a:endParaRPr>
                    </a:p>
                  </a:txBody>
                  <a:tcPr marL="8049" marR="8049" marT="8049" marB="0" anchor="b"/>
                </a:tc>
                <a:extLst>
                  <a:ext uri="{0D108BD9-81ED-4DB2-BD59-A6C34878D82A}">
                    <a16:rowId xmlns:a16="http://schemas.microsoft.com/office/drawing/2014/main" val="2940554942"/>
                  </a:ext>
                </a:extLst>
              </a:tr>
              <a:tr h="187497">
                <a:tc>
                  <a:txBody>
                    <a:bodyPr/>
                    <a:lstStyle/>
                    <a:p>
                      <a:pPr algn="l" fontAlgn="b"/>
                      <a:r>
                        <a:rPr lang="en-US" sz="900" u="none" strike="noStrike">
                          <a:effectLst/>
                        </a:rPr>
                        <a:t>Parsons</a:t>
                      </a:r>
                      <a:endParaRPr lang="en-US" sz="900" b="0" i="0" u="none" strike="noStrike">
                        <a:solidFill>
                          <a:srgbClr val="000000"/>
                        </a:solidFill>
                        <a:effectLst/>
                        <a:latin typeface="Calibri" panose="020F0502020204030204" pitchFamily="34" charset="0"/>
                      </a:endParaRPr>
                    </a:p>
                  </a:txBody>
                  <a:tcPr marL="72444" marR="8049" marT="8049"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8049" marR="8049" marT="8049" marB="0" anchor="b"/>
                </a:tc>
                <a:tc>
                  <a:txBody>
                    <a:bodyPr/>
                    <a:lstStyle/>
                    <a:p>
                      <a:pPr algn="r" fontAlgn="b"/>
                      <a:r>
                        <a:rPr lang="en-US" sz="900" u="none" strike="noStrike">
                          <a:effectLst/>
                        </a:rPr>
                        <a:t>5000000</a:t>
                      </a:r>
                      <a:endParaRPr lang="en-US" sz="900" b="0" i="0" u="none" strike="noStrike">
                        <a:solidFill>
                          <a:srgbClr val="000000"/>
                        </a:solidFill>
                        <a:effectLst/>
                        <a:latin typeface="Calibri" panose="020F0502020204030204" pitchFamily="34" charset="0"/>
                      </a:endParaRPr>
                    </a:p>
                  </a:txBody>
                  <a:tcPr marL="8049" marR="8049" marT="8049"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8049" marR="8049" marT="8049"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8049" marR="8049" marT="8049" marB="0" anchor="b"/>
                </a:tc>
                <a:tc>
                  <a:txBody>
                    <a:bodyPr/>
                    <a:lstStyle/>
                    <a:p>
                      <a:pPr algn="r" fontAlgn="b"/>
                      <a:r>
                        <a:rPr lang="en-US" sz="900" u="none" strike="noStrike">
                          <a:effectLst/>
                        </a:rPr>
                        <a:t>5000000</a:t>
                      </a:r>
                      <a:endParaRPr lang="en-US" sz="900" b="0" i="0" u="none" strike="noStrike">
                        <a:solidFill>
                          <a:srgbClr val="000000"/>
                        </a:solidFill>
                        <a:effectLst/>
                        <a:latin typeface="Calibri" panose="020F0502020204030204" pitchFamily="34" charset="0"/>
                      </a:endParaRPr>
                    </a:p>
                  </a:txBody>
                  <a:tcPr marL="8049" marR="8049" marT="8049" marB="0" anchor="b"/>
                </a:tc>
                <a:extLst>
                  <a:ext uri="{0D108BD9-81ED-4DB2-BD59-A6C34878D82A}">
                    <a16:rowId xmlns:a16="http://schemas.microsoft.com/office/drawing/2014/main" val="3295105893"/>
                  </a:ext>
                </a:extLst>
              </a:tr>
              <a:tr h="187497">
                <a:tc>
                  <a:txBody>
                    <a:bodyPr/>
                    <a:lstStyle/>
                    <a:p>
                      <a:pPr algn="l" fontAlgn="b"/>
                      <a:r>
                        <a:rPr lang="en-US" sz="900" u="none" strike="noStrike">
                          <a:effectLst/>
                        </a:rPr>
                        <a:t>Lennon</a:t>
                      </a:r>
                      <a:endParaRPr lang="en-US" sz="900" b="1" i="0" u="none" strike="noStrike">
                        <a:solidFill>
                          <a:srgbClr val="000000"/>
                        </a:solidFill>
                        <a:effectLst/>
                        <a:latin typeface="Calibri" panose="020F0502020204030204" pitchFamily="34" charset="0"/>
                      </a:endParaRPr>
                    </a:p>
                  </a:txBody>
                  <a:tcPr marL="8049" marR="8049" marT="8049" marB="0" anchor="b"/>
                </a:tc>
                <a:tc>
                  <a:txBody>
                    <a:bodyPr/>
                    <a:lstStyle/>
                    <a:p>
                      <a:pPr algn="l" fontAlgn="b"/>
                      <a:endParaRPr lang="en-US" sz="900" b="1" i="0" u="none" strike="noStrike">
                        <a:solidFill>
                          <a:srgbClr val="000000"/>
                        </a:solidFill>
                        <a:effectLst/>
                        <a:latin typeface="Calibri" panose="020F0502020204030204" pitchFamily="34" charset="0"/>
                      </a:endParaRPr>
                    </a:p>
                  </a:txBody>
                  <a:tcPr marL="8049" marR="8049" marT="8049" marB="0" anchor="b"/>
                </a:tc>
                <a:tc>
                  <a:txBody>
                    <a:bodyPr/>
                    <a:lstStyle/>
                    <a:p>
                      <a:pPr algn="r" fontAlgn="b"/>
                      <a:r>
                        <a:rPr lang="en-US" sz="900" u="none" strike="noStrike">
                          <a:effectLst/>
                        </a:rPr>
                        <a:t>4000000</a:t>
                      </a:r>
                      <a:endParaRPr lang="en-US" sz="900" b="1" i="0" u="none" strike="noStrike">
                        <a:solidFill>
                          <a:srgbClr val="000000"/>
                        </a:solidFill>
                        <a:effectLst/>
                        <a:latin typeface="Calibri" panose="020F0502020204030204" pitchFamily="34" charset="0"/>
                      </a:endParaRPr>
                    </a:p>
                  </a:txBody>
                  <a:tcPr marL="8049" marR="8049" marT="8049" marB="0" anchor="b"/>
                </a:tc>
                <a:tc>
                  <a:txBody>
                    <a:bodyPr/>
                    <a:lstStyle/>
                    <a:p>
                      <a:pPr algn="l" fontAlgn="b"/>
                      <a:endParaRPr lang="en-US" sz="900" b="1" i="0" u="none" strike="noStrike">
                        <a:solidFill>
                          <a:srgbClr val="000000"/>
                        </a:solidFill>
                        <a:effectLst/>
                        <a:latin typeface="Calibri" panose="020F0502020204030204" pitchFamily="34" charset="0"/>
                      </a:endParaRPr>
                    </a:p>
                  </a:txBody>
                  <a:tcPr marL="8049" marR="8049" marT="8049" marB="0" anchor="b"/>
                </a:tc>
                <a:tc>
                  <a:txBody>
                    <a:bodyPr/>
                    <a:lstStyle/>
                    <a:p>
                      <a:pPr algn="l" fontAlgn="b"/>
                      <a:endParaRPr lang="en-US" sz="900" b="1" i="0" u="none" strike="noStrike">
                        <a:solidFill>
                          <a:srgbClr val="000000"/>
                        </a:solidFill>
                        <a:effectLst/>
                        <a:latin typeface="Calibri" panose="020F0502020204030204" pitchFamily="34" charset="0"/>
                      </a:endParaRPr>
                    </a:p>
                  </a:txBody>
                  <a:tcPr marL="8049" marR="8049" marT="8049" marB="0" anchor="b"/>
                </a:tc>
                <a:tc>
                  <a:txBody>
                    <a:bodyPr/>
                    <a:lstStyle/>
                    <a:p>
                      <a:pPr algn="r" fontAlgn="b"/>
                      <a:r>
                        <a:rPr lang="en-US" sz="900" u="none" strike="noStrike">
                          <a:effectLst/>
                        </a:rPr>
                        <a:t>4000000</a:t>
                      </a:r>
                      <a:endParaRPr lang="en-US" sz="900" b="1" i="0" u="none" strike="noStrike">
                        <a:solidFill>
                          <a:srgbClr val="000000"/>
                        </a:solidFill>
                        <a:effectLst/>
                        <a:latin typeface="Calibri" panose="020F0502020204030204" pitchFamily="34" charset="0"/>
                      </a:endParaRPr>
                    </a:p>
                  </a:txBody>
                  <a:tcPr marL="8049" marR="8049" marT="8049" marB="0" anchor="b"/>
                </a:tc>
                <a:extLst>
                  <a:ext uri="{0D108BD9-81ED-4DB2-BD59-A6C34878D82A}">
                    <a16:rowId xmlns:a16="http://schemas.microsoft.com/office/drawing/2014/main" val="1822807070"/>
                  </a:ext>
                </a:extLst>
              </a:tr>
              <a:tr h="187497">
                <a:tc>
                  <a:txBody>
                    <a:bodyPr/>
                    <a:lstStyle/>
                    <a:p>
                      <a:pPr algn="l" fontAlgn="b"/>
                      <a:r>
                        <a:rPr lang="en-US" sz="900" u="none" strike="noStrike">
                          <a:effectLst/>
                        </a:rPr>
                        <a:t>Buchanan</a:t>
                      </a:r>
                      <a:endParaRPr lang="en-US" sz="900" b="0" i="0" u="none" strike="noStrike">
                        <a:solidFill>
                          <a:srgbClr val="000000"/>
                        </a:solidFill>
                        <a:effectLst/>
                        <a:latin typeface="Calibri" panose="020F0502020204030204" pitchFamily="34" charset="0"/>
                      </a:endParaRPr>
                    </a:p>
                  </a:txBody>
                  <a:tcPr marL="72444" marR="8049" marT="8049"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8049" marR="8049" marT="8049" marB="0" anchor="b"/>
                </a:tc>
                <a:tc>
                  <a:txBody>
                    <a:bodyPr/>
                    <a:lstStyle/>
                    <a:p>
                      <a:pPr algn="r" fontAlgn="b"/>
                      <a:r>
                        <a:rPr lang="en-US" sz="900" u="none" strike="noStrike">
                          <a:effectLst/>
                        </a:rPr>
                        <a:t>4000000</a:t>
                      </a:r>
                      <a:endParaRPr lang="en-US" sz="900" b="0" i="0" u="none" strike="noStrike">
                        <a:solidFill>
                          <a:srgbClr val="000000"/>
                        </a:solidFill>
                        <a:effectLst/>
                        <a:latin typeface="Calibri" panose="020F0502020204030204" pitchFamily="34" charset="0"/>
                      </a:endParaRPr>
                    </a:p>
                  </a:txBody>
                  <a:tcPr marL="8049" marR="8049" marT="8049"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8049" marR="8049" marT="8049"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8049" marR="8049" marT="8049" marB="0" anchor="b"/>
                </a:tc>
                <a:tc>
                  <a:txBody>
                    <a:bodyPr/>
                    <a:lstStyle/>
                    <a:p>
                      <a:pPr algn="r" fontAlgn="b"/>
                      <a:r>
                        <a:rPr lang="en-US" sz="900" u="none" strike="noStrike">
                          <a:effectLst/>
                        </a:rPr>
                        <a:t>4000000</a:t>
                      </a:r>
                      <a:endParaRPr lang="en-US" sz="900" b="0" i="0" u="none" strike="noStrike">
                        <a:solidFill>
                          <a:srgbClr val="000000"/>
                        </a:solidFill>
                        <a:effectLst/>
                        <a:latin typeface="Calibri" panose="020F0502020204030204" pitchFamily="34" charset="0"/>
                      </a:endParaRPr>
                    </a:p>
                  </a:txBody>
                  <a:tcPr marL="8049" marR="8049" marT="8049" marB="0" anchor="b"/>
                </a:tc>
                <a:extLst>
                  <a:ext uri="{0D108BD9-81ED-4DB2-BD59-A6C34878D82A}">
                    <a16:rowId xmlns:a16="http://schemas.microsoft.com/office/drawing/2014/main" val="3309522990"/>
                  </a:ext>
                </a:extLst>
              </a:tr>
              <a:tr h="187497">
                <a:tc>
                  <a:txBody>
                    <a:bodyPr/>
                    <a:lstStyle/>
                    <a:p>
                      <a:pPr algn="l" fontAlgn="b"/>
                      <a:r>
                        <a:rPr lang="en-US" sz="900" u="none" strike="noStrike">
                          <a:effectLst/>
                        </a:rPr>
                        <a:t>Vicente</a:t>
                      </a:r>
                      <a:endParaRPr lang="en-US" sz="900" b="1" i="0" u="none" strike="noStrike">
                        <a:solidFill>
                          <a:srgbClr val="000000"/>
                        </a:solidFill>
                        <a:effectLst/>
                        <a:latin typeface="Calibri" panose="020F0502020204030204" pitchFamily="34" charset="0"/>
                      </a:endParaRPr>
                    </a:p>
                  </a:txBody>
                  <a:tcPr marL="8049" marR="8049" marT="8049" marB="0" anchor="b"/>
                </a:tc>
                <a:tc>
                  <a:txBody>
                    <a:bodyPr/>
                    <a:lstStyle/>
                    <a:p>
                      <a:pPr algn="l" fontAlgn="b"/>
                      <a:endParaRPr lang="en-US" sz="900" b="1" i="0" u="none" strike="noStrike">
                        <a:solidFill>
                          <a:srgbClr val="000000"/>
                        </a:solidFill>
                        <a:effectLst/>
                        <a:latin typeface="Calibri" panose="020F0502020204030204" pitchFamily="34" charset="0"/>
                      </a:endParaRPr>
                    </a:p>
                  </a:txBody>
                  <a:tcPr marL="8049" marR="8049" marT="8049" marB="0" anchor="b"/>
                </a:tc>
                <a:tc>
                  <a:txBody>
                    <a:bodyPr/>
                    <a:lstStyle/>
                    <a:p>
                      <a:pPr algn="l" fontAlgn="b"/>
                      <a:endParaRPr lang="en-US" sz="900" b="1" i="0" u="none" strike="noStrike">
                        <a:solidFill>
                          <a:srgbClr val="000000"/>
                        </a:solidFill>
                        <a:effectLst/>
                        <a:latin typeface="Calibri" panose="020F0502020204030204" pitchFamily="34" charset="0"/>
                      </a:endParaRPr>
                    </a:p>
                  </a:txBody>
                  <a:tcPr marL="8049" marR="8049" marT="8049" marB="0" anchor="b"/>
                </a:tc>
                <a:tc>
                  <a:txBody>
                    <a:bodyPr/>
                    <a:lstStyle/>
                    <a:p>
                      <a:pPr algn="r" fontAlgn="b"/>
                      <a:r>
                        <a:rPr lang="en-US" sz="900" u="none" strike="noStrike">
                          <a:effectLst/>
                        </a:rPr>
                        <a:t>6500000</a:t>
                      </a:r>
                      <a:endParaRPr lang="en-US" sz="900" b="1" i="0" u="none" strike="noStrike">
                        <a:solidFill>
                          <a:srgbClr val="000000"/>
                        </a:solidFill>
                        <a:effectLst/>
                        <a:latin typeface="Calibri" panose="020F0502020204030204" pitchFamily="34" charset="0"/>
                      </a:endParaRPr>
                    </a:p>
                  </a:txBody>
                  <a:tcPr marL="8049" marR="8049" marT="8049" marB="0" anchor="b"/>
                </a:tc>
                <a:tc>
                  <a:txBody>
                    <a:bodyPr/>
                    <a:lstStyle/>
                    <a:p>
                      <a:pPr algn="l" fontAlgn="b"/>
                      <a:endParaRPr lang="en-US" sz="900" b="1" i="0" u="none" strike="noStrike">
                        <a:solidFill>
                          <a:srgbClr val="000000"/>
                        </a:solidFill>
                        <a:effectLst/>
                        <a:latin typeface="Calibri" panose="020F0502020204030204" pitchFamily="34" charset="0"/>
                      </a:endParaRPr>
                    </a:p>
                  </a:txBody>
                  <a:tcPr marL="8049" marR="8049" marT="8049" marB="0" anchor="b"/>
                </a:tc>
                <a:tc>
                  <a:txBody>
                    <a:bodyPr/>
                    <a:lstStyle/>
                    <a:p>
                      <a:pPr algn="r" fontAlgn="b"/>
                      <a:r>
                        <a:rPr lang="en-US" sz="900" u="none" strike="noStrike">
                          <a:effectLst/>
                        </a:rPr>
                        <a:t>6500000</a:t>
                      </a:r>
                      <a:endParaRPr lang="en-US" sz="900" b="1" i="0" u="none" strike="noStrike">
                        <a:solidFill>
                          <a:srgbClr val="000000"/>
                        </a:solidFill>
                        <a:effectLst/>
                        <a:latin typeface="Calibri" panose="020F0502020204030204" pitchFamily="34" charset="0"/>
                      </a:endParaRPr>
                    </a:p>
                  </a:txBody>
                  <a:tcPr marL="8049" marR="8049" marT="8049" marB="0" anchor="b"/>
                </a:tc>
                <a:extLst>
                  <a:ext uri="{0D108BD9-81ED-4DB2-BD59-A6C34878D82A}">
                    <a16:rowId xmlns:a16="http://schemas.microsoft.com/office/drawing/2014/main" val="2472351059"/>
                  </a:ext>
                </a:extLst>
              </a:tr>
              <a:tr h="187497">
                <a:tc>
                  <a:txBody>
                    <a:bodyPr/>
                    <a:lstStyle/>
                    <a:p>
                      <a:pPr algn="l" fontAlgn="b"/>
                      <a:r>
                        <a:rPr lang="en-US" sz="900" u="none" strike="noStrike">
                          <a:effectLst/>
                        </a:rPr>
                        <a:t>Merritt</a:t>
                      </a:r>
                      <a:endParaRPr lang="en-US" sz="900" b="0" i="0" u="none" strike="noStrike">
                        <a:solidFill>
                          <a:srgbClr val="000000"/>
                        </a:solidFill>
                        <a:effectLst/>
                        <a:latin typeface="Calibri" panose="020F0502020204030204" pitchFamily="34" charset="0"/>
                      </a:endParaRPr>
                    </a:p>
                  </a:txBody>
                  <a:tcPr marL="72444" marR="8049" marT="8049"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8049" marR="8049" marT="8049"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8049" marR="8049" marT="8049" marB="0" anchor="b"/>
                </a:tc>
                <a:tc>
                  <a:txBody>
                    <a:bodyPr/>
                    <a:lstStyle/>
                    <a:p>
                      <a:pPr algn="r" fontAlgn="b"/>
                      <a:r>
                        <a:rPr lang="en-US" sz="900" u="none" strike="noStrike">
                          <a:effectLst/>
                        </a:rPr>
                        <a:t>6500000</a:t>
                      </a:r>
                      <a:endParaRPr lang="en-US" sz="900" b="0" i="0" u="none" strike="noStrike">
                        <a:solidFill>
                          <a:srgbClr val="000000"/>
                        </a:solidFill>
                        <a:effectLst/>
                        <a:latin typeface="Calibri" panose="020F0502020204030204" pitchFamily="34" charset="0"/>
                      </a:endParaRPr>
                    </a:p>
                  </a:txBody>
                  <a:tcPr marL="8049" marR="8049" marT="8049"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8049" marR="8049" marT="8049" marB="0" anchor="b"/>
                </a:tc>
                <a:tc>
                  <a:txBody>
                    <a:bodyPr/>
                    <a:lstStyle/>
                    <a:p>
                      <a:pPr algn="r" fontAlgn="b"/>
                      <a:r>
                        <a:rPr lang="en-US" sz="900" u="none" strike="noStrike">
                          <a:effectLst/>
                        </a:rPr>
                        <a:t>6500000</a:t>
                      </a:r>
                      <a:endParaRPr lang="en-US" sz="900" b="0" i="0" u="none" strike="noStrike">
                        <a:solidFill>
                          <a:srgbClr val="000000"/>
                        </a:solidFill>
                        <a:effectLst/>
                        <a:latin typeface="Calibri" panose="020F0502020204030204" pitchFamily="34" charset="0"/>
                      </a:endParaRPr>
                    </a:p>
                  </a:txBody>
                  <a:tcPr marL="8049" marR="8049" marT="8049" marB="0" anchor="b"/>
                </a:tc>
                <a:extLst>
                  <a:ext uri="{0D108BD9-81ED-4DB2-BD59-A6C34878D82A}">
                    <a16:rowId xmlns:a16="http://schemas.microsoft.com/office/drawing/2014/main" val="3753064579"/>
                  </a:ext>
                </a:extLst>
              </a:tr>
              <a:tr h="187497">
                <a:tc>
                  <a:txBody>
                    <a:bodyPr/>
                    <a:lstStyle/>
                    <a:p>
                      <a:pPr algn="l" fontAlgn="b"/>
                      <a:r>
                        <a:rPr lang="en-US" sz="900" u="none" strike="noStrike">
                          <a:effectLst/>
                        </a:rPr>
                        <a:t>Weston</a:t>
                      </a:r>
                      <a:endParaRPr lang="en-US" sz="900" b="1" i="0" u="none" strike="noStrike">
                        <a:solidFill>
                          <a:srgbClr val="000000"/>
                        </a:solidFill>
                        <a:effectLst/>
                        <a:latin typeface="Calibri" panose="020F0502020204030204" pitchFamily="34" charset="0"/>
                      </a:endParaRPr>
                    </a:p>
                  </a:txBody>
                  <a:tcPr marL="8049" marR="8049" marT="8049" marB="0" anchor="b"/>
                </a:tc>
                <a:tc>
                  <a:txBody>
                    <a:bodyPr/>
                    <a:lstStyle/>
                    <a:p>
                      <a:pPr algn="r" fontAlgn="b"/>
                      <a:r>
                        <a:rPr lang="en-US" sz="900" u="none" strike="noStrike">
                          <a:effectLst/>
                        </a:rPr>
                        <a:t>8000000</a:t>
                      </a:r>
                      <a:endParaRPr lang="en-US" sz="900" b="1" i="0" u="none" strike="noStrike">
                        <a:solidFill>
                          <a:srgbClr val="000000"/>
                        </a:solidFill>
                        <a:effectLst/>
                        <a:latin typeface="Calibri" panose="020F0502020204030204" pitchFamily="34" charset="0"/>
                      </a:endParaRPr>
                    </a:p>
                  </a:txBody>
                  <a:tcPr marL="8049" marR="8049" marT="8049" marB="0" anchor="b"/>
                </a:tc>
                <a:tc>
                  <a:txBody>
                    <a:bodyPr/>
                    <a:lstStyle/>
                    <a:p>
                      <a:pPr algn="l" fontAlgn="b"/>
                      <a:endParaRPr lang="en-US" sz="900" b="1" i="0" u="none" strike="noStrike">
                        <a:solidFill>
                          <a:srgbClr val="000000"/>
                        </a:solidFill>
                        <a:effectLst/>
                        <a:latin typeface="Calibri" panose="020F0502020204030204" pitchFamily="34" charset="0"/>
                      </a:endParaRPr>
                    </a:p>
                  </a:txBody>
                  <a:tcPr marL="8049" marR="8049" marT="8049" marB="0" anchor="b"/>
                </a:tc>
                <a:tc>
                  <a:txBody>
                    <a:bodyPr/>
                    <a:lstStyle/>
                    <a:p>
                      <a:pPr algn="l" fontAlgn="b"/>
                      <a:endParaRPr lang="en-US" sz="900" b="1" i="0" u="none" strike="noStrike">
                        <a:solidFill>
                          <a:srgbClr val="000000"/>
                        </a:solidFill>
                        <a:effectLst/>
                        <a:latin typeface="Calibri" panose="020F0502020204030204" pitchFamily="34" charset="0"/>
                      </a:endParaRPr>
                    </a:p>
                  </a:txBody>
                  <a:tcPr marL="8049" marR="8049" marT="8049" marB="0" anchor="b"/>
                </a:tc>
                <a:tc>
                  <a:txBody>
                    <a:bodyPr/>
                    <a:lstStyle/>
                    <a:p>
                      <a:pPr algn="l" fontAlgn="b"/>
                      <a:endParaRPr lang="en-US" sz="900" b="1" i="0" u="none" strike="noStrike">
                        <a:solidFill>
                          <a:srgbClr val="000000"/>
                        </a:solidFill>
                        <a:effectLst/>
                        <a:latin typeface="Calibri" panose="020F0502020204030204" pitchFamily="34" charset="0"/>
                      </a:endParaRPr>
                    </a:p>
                  </a:txBody>
                  <a:tcPr marL="8049" marR="8049" marT="8049" marB="0" anchor="b"/>
                </a:tc>
                <a:tc>
                  <a:txBody>
                    <a:bodyPr/>
                    <a:lstStyle/>
                    <a:p>
                      <a:pPr algn="r" fontAlgn="b"/>
                      <a:r>
                        <a:rPr lang="en-US" sz="900" u="none" strike="noStrike">
                          <a:effectLst/>
                        </a:rPr>
                        <a:t>8000000</a:t>
                      </a:r>
                      <a:endParaRPr lang="en-US" sz="900" b="1" i="0" u="none" strike="noStrike">
                        <a:solidFill>
                          <a:srgbClr val="000000"/>
                        </a:solidFill>
                        <a:effectLst/>
                        <a:latin typeface="Calibri" panose="020F0502020204030204" pitchFamily="34" charset="0"/>
                      </a:endParaRPr>
                    </a:p>
                  </a:txBody>
                  <a:tcPr marL="8049" marR="8049" marT="8049" marB="0" anchor="b"/>
                </a:tc>
                <a:extLst>
                  <a:ext uri="{0D108BD9-81ED-4DB2-BD59-A6C34878D82A}">
                    <a16:rowId xmlns:a16="http://schemas.microsoft.com/office/drawing/2014/main" val="3621534751"/>
                  </a:ext>
                </a:extLst>
              </a:tr>
              <a:tr h="187497">
                <a:tc>
                  <a:txBody>
                    <a:bodyPr/>
                    <a:lstStyle/>
                    <a:p>
                      <a:pPr algn="l" fontAlgn="b"/>
                      <a:r>
                        <a:rPr lang="en-US" sz="900" u="none" strike="noStrike">
                          <a:effectLst/>
                        </a:rPr>
                        <a:t>Preston</a:t>
                      </a:r>
                      <a:endParaRPr lang="en-US" sz="900" b="0" i="0" u="none" strike="noStrike">
                        <a:solidFill>
                          <a:srgbClr val="000000"/>
                        </a:solidFill>
                        <a:effectLst/>
                        <a:latin typeface="Calibri" panose="020F0502020204030204" pitchFamily="34" charset="0"/>
                      </a:endParaRPr>
                    </a:p>
                  </a:txBody>
                  <a:tcPr marL="72444" marR="8049" marT="8049" marB="0" anchor="b"/>
                </a:tc>
                <a:tc>
                  <a:txBody>
                    <a:bodyPr/>
                    <a:lstStyle/>
                    <a:p>
                      <a:pPr algn="r" fontAlgn="b"/>
                      <a:r>
                        <a:rPr lang="en-US" sz="900" u="none" strike="noStrike">
                          <a:effectLst/>
                        </a:rPr>
                        <a:t>8000000</a:t>
                      </a:r>
                      <a:endParaRPr lang="en-US" sz="900" b="0" i="0" u="none" strike="noStrike">
                        <a:solidFill>
                          <a:srgbClr val="000000"/>
                        </a:solidFill>
                        <a:effectLst/>
                        <a:latin typeface="Calibri" panose="020F0502020204030204" pitchFamily="34" charset="0"/>
                      </a:endParaRPr>
                    </a:p>
                  </a:txBody>
                  <a:tcPr marL="8049" marR="8049" marT="8049"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8049" marR="8049" marT="8049"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8049" marR="8049" marT="8049"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8049" marR="8049" marT="8049" marB="0" anchor="b"/>
                </a:tc>
                <a:tc>
                  <a:txBody>
                    <a:bodyPr/>
                    <a:lstStyle/>
                    <a:p>
                      <a:pPr algn="r" fontAlgn="b"/>
                      <a:r>
                        <a:rPr lang="en-US" sz="900" u="none" strike="noStrike">
                          <a:effectLst/>
                        </a:rPr>
                        <a:t>8000000</a:t>
                      </a:r>
                      <a:endParaRPr lang="en-US" sz="900" b="0" i="0" u="none" strike="noStrike">
                        <a:solidFill>
                          <a:srgbClr val="000000"/>
                        </a:solidFill>
                        <a:effectLst/>
                        <a:latin typeface="Calibri" panose="020F0502020204030204" pitchFamily="34" charset="0"/>
                      </a:endParaRPr>
                    </a:p>
                  </a:txBody>
                  <a:tcPr marL="8049" marR="8049" marT="8049" marB="0" anchor="b"/>
                </a:tc>
                <a:extLst>
                  <a:ext uri="{0D108BD9-81ED-4DB2-BD59-A6C34878D82A}">
                    <a16:rowId xmlns:a16="http://schemas.microsoft.com/office/drawing/2014/main" val="1957794918"/>
                  </a:ext>
                </a:extLst>
              </a:tr>
              <a:tr h="187497">
                <a:tc>
                  <a:txBody>
                    <a:bodyPr/>
                    <a:lstStyle/>
                    <a:p>
                      <a:pPr algn="l" fontAlgn="b"/>
                      <a:r>
                        <a:rPr lang="en-US" sz="900" u="none" strike="noStrike">
                          <a:effectLst/>
                        </a:rPr>
                        <a:t>Willie</a:t>
                      </a:r>
                      <a:endParaRPr lang="en-US" sz="900" b="1" i="0" u="none" strike="noStrike">
                        <a:solidFill>
                          <a:srgbClr val="000000"/>
                        </a:solidFill>
                        <a:effectLst/>
                        <a:latin typeface="Calibri" panose="020F0502020204030204" pitchFamily="34" charset="0"/>
                      </a:endParaRPr>
                    </a:p>
                  </a:txBody>
                  <a:tcPr marL="8049" marR="8049" marT="8049" marB="0" anchor="b"/>
                </a:tc>
                <a:tc>
                  <a:txBody>
                    <a:bodyPr/>
                    <a:lstStyle/>
                    <a:p>
                      <a:pPr algn="l" fontAlgn="b"/>
                      <a:endParaRPr lang="en-US" sz="900" b="1" i="0" u="none" strike="noStrike">
                        <a:solidFill>
                          <a:srgbClr val="000000"/>
                        </a:solidFill>
                        <a:effectLst/>
                        <a:latin typeface="Calibri" panose="020F0502020204030204" pitchFamily="34" charset="0"/>
                      </a:endParaRPr>
                    </a:p>
                  </a:txBody>
                  <a:tcPr marL="8049" marR="8049" marT="8049" marB="0" anchor="b"/>
                </a:tc>
                <a:tc>
                  <a:txBody>
                    <a:bodyPr/>
                    <a:lstStyle/>
                    <a:p>
                      <a:pPr algn="r" fontAlgn="b"/>
                      <a:r>
                        <a:rPr lang="en-US" sz="900" u="none" strike="noStrike">
                          <a:effectLst/>
                        </a:rPr>
                        <a:t>4000000</a:t>
                      </a:r>
                      <a:endParaRPr lang="en-US" sz="900" b="1" i="0" u="none" strike="noStrike">
                        <a:solidFill>
                          <a:srgbClr val="000000"/>
                        </a:solidFill>
                        <a:effectLst/>
                        <a:latin typeface="Calibri" panose="020F0502020204030204" pitchFamily="34" charset="0"/>
                      </a:endParaRPr>
                    </a:p>
                  </a:txBody>
                  <a:tcPr marL="8049" marR="8049" marT="8049" marB="0" anchor="b"/>
                </a:tc>
                <a:tc>
                  <a:txBody>
                    <a:bodyPr/>
                    <a:lstStyle/>
                    <a:p>
                      <a:pPr algn="l" fontAlgn="b"/>
                      <a:endParaRPr lang="en-US" sz="900" b="1" i="0" u="none" strike="noStrike">
                        <a:solidFill>
                          <a:srgbClr val="000000"/>
                        </a:solidFill>
                        <a:effectLst/>
                        <a:latin typeface="Calibri" panose="020F0502020204030204" pitchFamily="34" charset="0"/>
                      </a:endParaRPr>
                    </a:p>
                  </a:txBody>
                  <a:tcPr marL="8049" marR="8049" marT="8049" marB="0" anchor="b"/>
                </a:tc>
                <a:tc>
                  <a:txBody>
                    <a:bodyPr/>
                    <a:lstStyle/>
                    <a:p>
                      <a:pPr algn="l" fontAlgn="b"/>
                      <a:endParaRPr lang="en-US" sz="900" b="1" i="0" u="none" strike="noStrike">
                        <a:solidFill>
                          <a:srgbClr val="000000"/>
                        </a:solidFill>
                        <a:effectLst/>
                        <a:latin typeface="Calibri" panose="020F0502020204030204" pitchFamily="34" charset="0"/>
                      </a:endParaRPr>
                    </a:p>
                  </a:txBody>
                  <a:tcPr marL="8049" marR="8049" marT="8049" marB="0" anchor="b"/>
                </a:tc>
                <a:tc>
                  <a:txBody>
                    <a:bodyPr/>
                    <a:lstStyle/>
                    <a:p>
                      <a:pPr algn="r" fontAlgn="b"/>
                      <a:r>
                        <a:rPr lang="en-US" sz="900" u="none" strike="noStrike">
                          <a:effectLst/>
                        </a:rPr>
                        <a:t>4000000</a:t>
                      </a:r>
                      <a:endParaRPr lang="en-US" sz="900" b="1" i="0" u="none" strike="noStrike">
                        <a:solidFill>
                          <a:srgbClr val="000000"/>
                        </a:solidFill>
                        <a:effectLst/>
                        <a:latin typeface="Calibri" panose="020F0502020204030204" pitchFamily="34" charset="0"/>
                      </a:endParaRPr>
                    </a:p>
                  </a:txBody>
                  <a:tcPr marL="8049" marR="8049" marT="8049" marB="0" anchor="b"/>
                </a:tc>
                <a:extLst>
                  <a:ext uri="{0D108BD9-81ED-4DB2-BD59-A6C34878D82A}">
                    <a16:rowId xmlns:a16="http://schemas.microsoft.com/office/drawing/2014/main" val="1452188810"/>
                  </a:ext>
                </a:extLst>
              </a:tr>
              <a:tr h="187497">
                <a:tc>
                  <a:txBody>
                    <a:bodyPr/>
                    <a:lstStyle/>
                    <a:p>
                      <a:pPr algn="l" fontAlgn="b"/>
                      <a:r>
                        <a:rPr lang="en-US" sz="900" u="none" strike="noStrike" dirty="0">
                          <a:effectLst/>
                        </a:rPr>
                        <a:t>Patterson</a:t>
                      </a:r>
                      <a:endParaRPr lang="en-US" sz="900" b="0" i="0" u="none" strike="noStrike" dirty="0">
                        <a:solidFill>
                          <a:srgbClr val="000000"/>
                        </a:solidFill>
                        <a:effectLst/>
                        <a:latin typeface="Calibri" panose="020F0502020204030204" pitchFamily="34" charset="0"/>
                      </a:endParaRPr>
                    </a:p>
                  </a:txBody>
                  <a:tcPr marL="72444" marR="8049" marT="8049"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8049" marR="8049" marT="8049" marB="0" anchor="b"/>
                </a:tc>
                <a:tc>
                  <a:txBody>
                    <a:bodyPr/>
                    <a:lstStyle/>
                    <a:p>
                      <a:pPr algn="r" fontAlgn="b"/>
                      <a:r>
                        <a:rPr lang="en-US" sz="900" u="none" strike="noStrike">
                          <a:effectLst/>
                        </a:rPr>
                        <a:t>4000000</a:t>
                      </a:r>
                      <a:endParaRPr lang="en-US" sz="900" b="0" i="0" u="none" strike="noStrike">
                        <a:solidFill>
                          <a:srgbClr val="000000"/>
                        </a:solidFill>
                        <a:effectLst/>
                        <a:latin typeface="Calibri" panose="020F0502020204030204" pitchFamily="34" charset="0"/>
                      </a:endParaRPr>
                    </a:p>
                  </a:txBody>
                  <a:tcPr marL="8049" marR="8049" marT="8049"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8049" marR="8049" marT="8049"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8049" marR="8049" marT="8049" marB="0" anchor="b"/>
                </a:tc>
                <a:tc>
                  <a:txBody>
                    <a:bodyPr/>
                    <a:lstStyle/>
                    <a:p>
                      <a:pPr algn="r" fontAlgn="b"/>
                      <a:r>
                        <a:rPr lang="en-US" sz="900" u="none" strike="noStrike" dirty="0">
                          <a:effectLst/>
                        </a:rPr>
                        <a:t>4000000</a:t>
                      </a:r>
                      <a:endParaRPr lang="en-US" sz="900" b="0" i="0" u="none" strike="noStrike" dirty="0">
                        <a:solidFill>
                          <a:srgbClr val="000000"/>
                        </a:solidFill>
                        <a:effectLst/>
                        <a:latin typeface="Calibri" panose="020F0502020204030204" pitchFamily="34" charset="0"/>
                      </a:endParaRPr>
                    </a:p>
                  </a:txBody>
                  <a:tcPr marL="8049" marR="8049" marT="8049" marB="0" anchor="b"/>
                </a:tc>
                <a:extLst>
                  <a:ext uri="{0D108BD9-81ED-4DB2-BD59-A6C34878D82A}">
                    <a16:rowId xmlns:a16="http://schemas.microsoft.com/office/drawing/2014/main" val="2041901746"/>
                  </a:ext>
                </a:extLst>
              </a:tr>
            </a:tbl>
          </a:graphicData>
        </a:graphic>
      </p:graphicFrame>
      <p:sp>
        <p:nvSpPr>
          <p:cNvPr id="16" name="TextBox 15">
            <a:extLst>
              <a:ext uri="{FF2B5EF4-FFF2-40B4-BE49-F238E27FC236}">
                <a16:creationId xmlns:a16="http://schemas.microsoft.com/office/drawing/2014/main" id="{4A5192F9-969B-4E23-977B-72E80842EA03}"/>
              </a:ext>
            </a:extLst>
          </p:cNvPr>
          <p:cNvSpPr txBox="1"/>
          <p:nvPr/>
        </p:nvSpPr>
        <p:spPr>
          <a:xfrm>
            <a:off x="1371599" y="1405594"/>
            <a:ext cx="9286875" cy="646331"/>
          </a:xfrm>
          <a:prstGeom prst="rect">
            <a:avLst/>
          </a:prstGeom>
          <a:noFill/>
        </p:spPr>
        <p:txBody>
          <a:bodyPr wrap="square" rtlCol="0">
            <a:spAutoFit/>
          </a:bodyPr>
          <a:lstStyle/>
          <a:p>
            <a:r>
              <a:rPr lang="en-US" b="1" dirty="0">
                <a:sym typeface="+mn-ea"/>
              </a:rPr>
              <a:t>Modeling employee performance in Excel involves creating a systematic approach to evaluate, analyze, and visualize the performance data of employees.</a:t>
            </a:r>
            <a:endParaRPr lang="en-IN" b="1" dirty="0"/>
          </a:p>
        </p:txBody>
      </p:sp>
    </p:spTree>
    <p:extLst>
      <p:ext uri="{BB962C8B-B14F-4D97-AF65-F5344CB8AC3E}">
        <p14:creationId xmlns:p14="http://schemas.microsoft.com/office/powerpoint/2010/main" val="3673791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2F9D8-C434-44BC-9E4D-FD41AB82EE14}"/>
              </a:ext>
            </a:extLst>
          </p:cNvPr>
          <p:cNvSpPr>
            <a:spLocks noGrp="1"/>
          </p:cNvSpPr>
          <p:nvPr>
            <p:ph type="title"/>
          </p:nvPr>
        </p:nvSpPr>
        <p:spPr/>
        <p:txBody>
          <a:bodyPr/>
          <a:lstStyle/>
          <a:p>
            <a:r>
              <a:rPr lang="en-IN" dirty="0"/>
              <a:t>RESULTS:</a:t>
            </a:r>
            <a:endParaRPr lang="en-US" dirty="0"/>
          </a:p>
        </p:txBody>
      </p:sp>
      <p:graphicFrame>
        <p:nvGraphicFramePr>
          <p:cNvPr id="3" name="Chart 2">
            <a:extLst>
              <a:ext uri="{FF2B5EF4-FFF2-40B4-BE49-F238E27FC236}">
                <a16:creationId xmlns:a16="http://schemas.microsoft.com/office/drawing/2014/main" id="{9B32764B-DE3C-4CE2-8DFE-551728B21F59}"/>
              </a:ext>
            </a:extLst>
          </p:cNvPr>
          <p:cNvGraphicFramePr>
            <a:graphicFrameLocks/>
          </p:cNvGraphicFramePr>
          <p:nvPr>
            <p:extLst>
              <p:ext uri="{D42A27DB-BD31-4B8C-83A1-F6EECF244321}">
                <p14:modId xmlns:p14="http://schemas.microsoft.com/office/powerpoint/2010/main" val="3773121681"/>
              </p:ext>
            </p:extLst>
          </p:nvPr>
        </p:nvGraphicFramePr>
        <p:xfrm>
          <a:off x="952500" y="2650332"/>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55ACDED4-07C4-47A6-8BE8-1CADB44F48B4}"/>
              </a:ext>
            </a:extLst>
          </p:cNvPr>
          <p:cNvGraphicFramePr>
            <a:graphicFrameLocks/>
          </p:cNvGraphicFramePr>
          <p:nvPr>
            <p:extLst>
              <p:ext uri="{D42A27DB-BD31-4B8C-83A1-F6EECF244321}">
                <p14:modId xmlns:p14="http://schemas.microsoft.com/office/powerpoint/2010/main" val="769564525"/>
              </p:ext>
            </p:extLst>
          </p:nvPr>
        </p:nvGraphicFramePr>
        <p:xfrm>
          <a:off x="6094412" y="2650332"/>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a:extLst>
              <a:ext uri="{FF2B5EF4-FFF2-40B4-BE49-F238E27FC236}">
                <a16:creationId xmlns:a16="http://schemas.microsoft.com/office/drawing/2014/main" id="{18D756C6-9C14-4557-AC4A-065FC309F673}"/>
              </a:ext>
            </a:extLst>
          </p:cNvPr>
          <p:cNvSpPr txBox="1"/>
          <p:nvPr/>
        </p:nvSpPr>
        <p:spPr>
          <a:xfrm>
            <a:off x="952500" y="1635423"/>
            <a:ext cx="8777286" cy="923330"/>
          </a:xfrm>
          <a:prstGeom prst="rect">
            <a:avLst/>
          </a:prstGeom>
          <a:noFill/>
        </p:spPr>
        <p:txBody>
          <a:bodyPr wrap="square" rtlCol="0">
            <a:spAutoFit/>
          </a:bodyPr>
          <a:lstStyle/>
          <a:p>
            <a:r>
              <a:rPr lang="en-US" b="1" dirty="0">
                <a:latin typeface="Palatino Linotype" panose="02040502050505030304" charset="0"/>
                <a:cs typeface="Palatino Linotype" panose="02040502050505030304" charset="0"/>
                <a:sym typeface="+mn-ea"/>
              </a:rPr>
              <a:t>To present employee turnover results in Excel, you can create a structured and visually appealing report. Below are steps to organize and display the results effectively. In also zone wise very easily analysis and represent accurately.</a:t>
            </a:r>
            <a:endParaRPr lang="en-US" b="1" dirty="0"/>
          </a:p>
        </p:txBody>
      </p:sp>
      <p:sp>
        <p:nvSpPr>
          <p:cNvPr id="10" name="TextBox 9">
            <a:extLst>
              <a:ext uri="{FF2B5EF4-FFF2-40B4-BE49-F238E27FC236}">
                <a16:creationId xmlns:a16="http://schemas.microsoft.com/office/drawing/2014/main" id="{B6C67CCD-E3D1-46C8-BF5B-771B707FB3ED}"/>
              </a:ext>
            </a:extLst>
          </p:cNvPr>
          <p:cNvSpPr txBox="1"/>
          <p:nvPr/>
        </p:nvSpPr>
        <p:spPr>
          <a:xfrm>
            <a:off x="1141413" y="5485111"/>
            <a:ext cx="4187825" cy="369332"/>
          </a:xfrm>
          <a:prstGeom prst="rect">
            <a:avLst/>
          </a:prstGeom>
          <a:noFill/>
        </p:spPr>
        <p:txBody>
          <a:bodyPr wrap="square" rtlCol="0">
            <a:spAutoFit/>
          </a:bodyPr>
          <a:lstStyle/>
          <a:p>
            <a:r>
              <a:rPr lang="en-IN" dirty="0"/>
              <a:t>GRAPH IN TOTAL TURNOVER</a:t>
            </a:r>
            <a:endParaRPr lang="en-US" dirty="0"/>
          </a:p>
        </p:txBody>
      </p:sp>
      <p:sp>
        <p:nvSpPr>
          <p:cNvPr id="13" name="TextBox 12">
            <a:extLst>
              <a:ext uri="{FF2B5EF4-FFF2-40B4-BE49-F238E27FC236}">
                <a16:creationId xmlns:a16="http://schemas.microsoft.com/office/drawing/2014/main" id="{387E4BA3-4EAB-4550-A77C-7057F09C11BF}"/>
              </a:ext>
            </a:extLst>
          </p:cNvPr>
          <p:cNvSpPr txBox="1"/>
          <p:nvPr/>
        </p:nvSpPr>
        <p:spPr>
          <a:xfrm>
            <a:off x="6405564" y="5397243"/>
            <a:ext cx="4187824" cy="369332"/>
          </a:xfrm>
          <a:prstGeom prst="rect">
            <a:avLst/>
          </a:prstGeom>
          <a:noFill/>
        </p:spPr>
        <p:txBody>
          <a:bodyPr wrap="square" rtlCol="0">
            <a:spAutoFit/>
          </a:bodyPr>
          <a:lstStyle/>
          <a:p>
            <a:r>
              <a:rPr lang="en-IN" dirty="0"/>
              <a:t>GRAPH IN ZONE WISE TURNOVER</a:t>
            </a:r>
            <a:endParaRPr lang="en-US" dirty="0"/>
          </a:p>
        </p:txBody>
      </p:sp>
    </p:spTree>
    <p:extLst>
      <p:ext uri="{BB962C8B-B14F-4D97-AF65-F5344CB8AC3E}">
        <p14:creationId xmlns:p14="http://schemas.microsoft.com/office/powerpoint/2010/main" val="2855710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87E79-9C78-4ECC-A251-87AD455D6A8B}"/>
              </a:ext>
            </a:extLst>
          </p:cNvPr>
          <p:cNvSpPr>
            <a:spLocks noGrp="1"/>
          </p:cNvSpPr>
          <p:nvPr>
            <p:ph type="title"/>
          </p:nvPr>
        </p:nvSpPr>
        <p:spPr/>
        <p:txBody>
          <a:bodyPr/>
          <a:lstStyle/>
          <a:p>
            <a:r>
              <a:rPr lang="en-IN" b="1" u="sng" dirty="0"/>
              <a:t>RESULTS:</a:t>
            </a:r>
            <a:endParaRPr lang="en-US" b="1" u="sng" dirty="0"/>
          </a:p>
        </p:txBody>
      </p:sp>
      <p:graphicFrame>
        <p:nvGraphicFramePr>
          <p:cNvPr id="3" name="Chart 2">
            <a:extLst>
              <a:ext uri="{FF2B5EF4-FFF2-40B4-BE49-F238E27FC236}">
                <a16:creationId xmlns:a16="http://schemas.microsoft.com/office/drawing/2014/main" id="{287358A9-3934-4194-BD19-998243C8BE63}"/>
              </a:ext>
            </a:extLst>
          </p:cNvPr>
          <p:cNvGraphicFramePr>
            <a:graphicFrameLocks/>
          </p:cNvGraphicFramePr>
          <p:nvPr>
            <p:extLst>
              <p:ext uri="{D42A27DB-BD31-4B8C-83A1-F6EECF244321}">
                <p14:modId xmlns:p14="http://schemas.microsoft.com/office/powerpoint/2010/main" val="3605949066"/>
              </p:ext>
            </p:extLst>
          </p:nvPr>
        </p:nvGraphicFramePr>
        <p:xfrm>
          <a:off x="3810000" y="2057400"/>
          <a:ext cx="45720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648FBC2F-00C2-461D-BA0B-5F282472FDEB}"/>
              </a:ext>
            </a:extLst>
          </p:cNvPr>
          <p:cNvSpPr txBox="1"/>
          <p:nvPr/>
        </p:nvSpPr>
        <p:spPr>
          <a:xfrm>
            <a:off x="2171700" y="4980781"/>
            <a:ext cx="7215188" cy="923330"/>
          </a:xfrm>
          <a:prstGeom prst="rect">
            <a:avLst/>
          </a:prstGeom>
          <a:noFill/>
        </p:spPr>
        <p:txBody>
          <a:bodyPr wrap="square" rtlCol="0">
            <a:spAutoFit/>
          </a:bodyPr>
          <a:lstStyle/>
          <a:p>
            <a:r>
              <a:rPr lang="en-IN" b="1" u="sng" dirty="0"/>
              <a:t>PIE CHART:</a:t>
            </a:r>
          </a:p>
          <a:p>
            <a:r>
              <a:rPr lang="en-IN" dirty="0"/>
              <a:t>   If the pie chart also represent and analysis the turnover analysis, employee turnover project analysis in visualizing to represent. </a:t>
            </a:r>
            <a:endParaRPr lang="en-US" dirty="0"/>
          </a:p>
        </p:txBody>
      </p:sp>
    </p:spTree>
    <p:extLst>
      <p:ext uri="{BB962C8B-B14F-4D97-AF65-F5344CB8AC3E}">
        <p14:creationId xmlns:p14="http://schemas.microsoft.com/office/powerpoint/2010/main" val="38374514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08D75-EB9F-415B-A275-84127ECA83C6}"/>
              </a:ext>
            </a:extLst>
          </p:cNvPr>
          <p:cNvSpPr>
            <a:spLocks noGrp="1"/>
          </p:cNvSpPr>
          <p:nvPr>
            <p:ph type="title"/>
          </p:nvPr>
        </p:nvSpPr>
        <p:spPr/>
        <p:txBody>
          <a:bodyPr/>
          <a:lstStyle/>
          <a:p>
            <a:r>
              <a:rPr lang="en-US" b="1" u="sng" dirty="0">
                <a:latin typeface="Times New Roman" panose="02020603050405020304" pitchFamily="18" charset="0"/>
                <a:cs typeface="Times New Roman" panose="02020603050405020304" pitchFamily="18" charset="0"/>
              </a:rPr>
              <a:t>conclusion</a:t>
            </a:r>
            <a:endParaRPr lang="en-US" b="1" u="sng" dirty="0"/>
          </a:p>
        </p:txBody>
      </p:sp>
      <p:sp>
        <p:nvSpPr>
          <p:cNvPr id="6" name="TextBox 5">
            <a:extLst>
              <a:ext uri="{FF2B5EF4-FFF2-40B4-BE49-F238E27FC236}">
                <a16:creationId xmlns:a16="http://schemas.microsoft.com/office/drawing/2014/main" id="{4C3EB431-25F4-4E79-A17F-717561F92E35}"/>
              </a:ext>
            </a:extLst>
          </p:cNvPr>
          <p:cNvSpPr txBox="1"/>
          <p:nvPr/>
        </p:nvSpPr>
        <p:spPr>
          <a:xfrm>
            <a:off x="1628775" y="2414588"/>
            <a:ext cx="8272464" cy="3754874"/>
          </a:xfrm>
          <a:prstGeom prst="rect">
            <a:avLst/>
          </a:prstGeom>
          <a:noFill/>
        </p:spPr>
        <p:txBody>
          <a:bodyPr wrap="square" rtlCol="0">
            <a:spAutoFit/>
          </a:bodyPr>
          <a:lstStyle/>
          <a:p>
            <a:r>
              <a:rPr lang="en-IN" sz="2000" b="1" dirty="0">
                <a:sym typeface="+mn-ea"/>
              </a:rPr>
              <a:t>A</a:t>
            </a:r>
            <a:r>
              <a:rPr lang="en-US" sz="2000" b="1" dirty="0">
                <a:sym typeface="+mn-ea"/>
              </a:rPr>
              <a:t>n employee performance analysis using Excel offers a systematic approach to evaluating and enhancing workforce effectiveness. By leveraging Excel's data organization, calculation, and visualization tools, you can identify trends, track key performance indicators, and pinpoint areas for improvement. This analysis provides valuable insights into employee strengths and weaknesses, facilitates informed decision-making for promotions, training, and development, and ultimately supports overall organizational goals. Regular updates and careful interpretation of the data are crucial for maintaining accuracy and relevance in your performance evaluation process.</a:t>
            </a:r>
            <a:endParaRPr lang="en-US" sz="2000" b="1" dirty="0"/>
          </a:p>
          <a:p>
            <a:endParaRPr lang="en-US" dirty="0"/>
          </a:p>
        </p:txBody>
      </p:sp>
    </p:spTree>
    <p:extLst>
      <p:ext uri="{BB962C8B-B14F-4D97-AF65-F5344CB8AC3E}">
        <p14:creationId xmlns:p14="http://schemas.microsoft.com/office/powerpoint/2010/main" val="2402991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26520A-FC01-4F85-885C-A9992A1C6703}"/>
              </a:ext>
            </a:extLst>
          </p:cNvPr>
          <p:cNvSpPr txBox="1"/>
          <p:nvPr/>
        </p:nvSpPr>
        <p:spPr>
          <a:xfrm>
            <a:off x="3228975" y="2557463"/>
            <a:ext cx="5543550" cy="1015663"/>
          </a:xfrm>
          <a:prstGeom prst="rect">
            <a:avLst/>
          </a:prstGeom>
          <a:noFill/>
        </p:spPr>
        <p:txBody>
          <a:bodyPr wrap="square" rtlCol="0">
            <a:spAutoFit/>
          </a:bodyPr>
          <a:lstStyle/>
          <a:p>
            <a:pPr algn="ctr"/>
            <a:r>
              <a:rPr lang="en-IN" sz="6000" b="1" i="1" u="sng" dirty="0">
                <a:effectLst>
                  <a:outerShdw blurRad="38100" dist="38100" dir="2700000" algn="tl">
                    <a:srgbClr val="000000">
                      <a:alpha val="43137"/>
                    </a:srgbClr>
                  </a:outerShdw>
                </a:effectLst>
              </a:rPr>
              <a:t>THANK YOU</a:t>
            </a:r>
            <a:endParaRPr lang="en-US" sz="6000" b="1" i="1" u="sng"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268370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804E3-0A2B-48B9-95AD-956B46EBEFC9}"/>
              </a:ext>
            </a:extLst>
          </p:cNvPr>
          <p:cNvSpPr>
            <a:spLocks noGrp="1"/>
          </p:cNvSpPr>
          <p:nvPr>
            <p:ph type="title"/>
          </p:nvPr>
        </p:nvSpPr>
        <p:spPr>
          <a:xfrm>
            <a:off x="1141413" y="618518"/>
            <a:ext cx="9905998" cy="1077760"/>
          </a:xfrm>
        </p:spPr>
        <p:txBody>
          <a:bodyPr>
            <a:normAutofit/>
          </a:bodyPr>
          <a:lstStyle/>
          <a:p>
            <a:r>
              <a:rPr lang="en-US" sz="4000" b="1" i="1" u="sng" spc="5" dirty="0">
                <a:effectLst/>
              </a:rPr>
              <a:t>PROJECT</a:t>
            </a:r>
            <a:r>
              <a:rPr lang="en-US" sz="4000" b="1" i="1" u="sng" spc="-85" dirty="0">
                <a:effectLst/>
              </a:rPr>
              <a:t> </a:t>
            </a:r>
            <a:r>
              <a:rPr lang="en-US" sz="4000" b="1" i="1" u="sng" spc="25" dirty="0">
                <a:effectLst/>
              </a:rPr>
              <a:t>TITLE:</a:t>
            </a:r>
            <a:endParaRPr lang="en-US" sz="4000" b="1" i="1" u="sng" dirty="0">
              <a:effectLst/>
            </a:endParaRPr>
          </a:p>
        </p:txBody>
      </p:sp>
      <p:sp>
        <p:nvSpPr>
          <p:cNvPr id="4" name="TextBox 3">
            <a:extLst>
              <a:ext uri="{FF2B5EF4-FFF2-40B4-BE49-F238E27FC236}">
                <a16:creationId xmlns:a16="http://schemas.microsoft.com/office/drawing/2014/main" id="{04337AEE-D433-4BCB-8B62-16F658399EBD}"/>
              </a:ext>
            </a:extLst>
          </p:cNvPr>
          <p:cNvSpPr txBox="1"/>
          <p:nvPr/>
        </p:nvSpPr>
        <p:spPr>
          <a:xfrm>
            <a:off x="1141413" y="1696278"/>
            <a:ext cx="8479665" cy="1077218"/>
          </a:xfrm>
          <a:prstGeom prst="rect">
            <a:avLst/>
          </a:prstGeom>
          <a:noFill/>
        </p:spPr>
        <p:txBody>
          <a:bodyPr wrap="square" rtlCol="0">
            <a:spAutoFit/>
          </a:bodyPr>
          <a:lstStyle/>
          <a:p>
            <a:r>
              <a:rPr lang="en-IN" sz="3200" b="1" i="1" u="sng" dirty="0">
                <a:effectLst>
                  <a:outerShdw blurRad="38100" dist="38100" dir="2700000" algn="tl">
                    <a:srgbClr val="000000">
                      <a:alpha val="43137"/>
                    </a:srgbClr>
                  </a:outerShdw>
                </a:effectLst>
              </a:rPr>
              <a:t>USING PIVOT TABLES FOR EMPLOYEE TURNOVER ANALYSIS</a:t>
            </a:r>
            <a:endParaRPr lang="en-US" sz="3200" b="1" i="1" u="sng"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818297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1B831F-398C-4F8A-BCFE-DB8107154160}"/>
              </a:ext>
            </a:extLst>
          </p:cNvPr>
          <p:cNvSpPr>
            <a:spLocks noGrp="1"/>
          </p:cNvSpPr>
          <p:nvPr>
            <p:ph type="title"/>
          </p:nvPr>
        </p:nvSpPr>
        <p:spPr/>
        <p:txBody>
          <a:bodyPr/>
          <a:lstStyle/>
          <a:p>
            <a:r>
              <a:rPr lang="en-US" b="1" u="sng" spc="25" dirty="0"/>
              <a:t>A</a:t>
            </a:r>
            <a:r>
              <a:rPr lang="en-US" b="1" u="sng" spc="-5" dirty="0"/>
              <a:t>G</a:t>
            </a:r>
            <a:r>
              <a:rPr lang="en-US" b="1" u="sng" spc="-35" dirty="0"/>
              <a:t>E</a:t>
            </a:r>
            <a:r>
              <a:rPr lang="en-US" b="1" u="sng" spc="15" dirty="0"/>
              <a:t>N</a:t>
            </a:r>
            <a:r>
              <a:rPr lang="en-US" b="1" u="sng" dirty="0"/>
              <a:t>DA</a:t>
            </a:r>
          </a:p>
        </p:txBody>
      </p:sp>
      <p:sp>
        <p:nvSpPr>
          <p:cNvPr id="5" name="Content Placeholder 4">
            <a:extLst>
              <a:ext uri="{FF2B5EF4-FFF2-40B4-BE49-F238E27FC236}">
                <a16:creationId xmlns:a16="http://schemas.microsoft.com/office/drawing/2014/main" id="{B6BEDDD5-5A14-4ACA-8FB4-802A5DDD1C4D}"/>
              </a:ext>
            </a:extLst>
          </p:cNvPr>
          <p:cNvSpPr>
            <a:spLocks noGrp="1"/>
          </p:cNvSpPr>
          <p:nvPr>
            <p:ph idx="1"/>
          </p:nvPr>
        </p:nvSpPr>
        <p:spPr>
          <a:xfrm>
            <a:off x="2120348" y="2249487"/>
            <a:ext cx="8927063" cy="3541714"/>
          </a:xfrm>
        </p:spPr>
        <p:txBody>
          <a:bodyPr>
            <a:normAutofit fontScale="62500" lnSpcReduction="20000"/>
          </a:bodyPr>
          <a:lstStyle/>
          <a:p>
            <a:pPr algn="l">
              <a:buFont typeface="+mj-lt"/>
              <a:buAutoNum type="arabicPeriod"/>
            </a:pPr>
            <a:r>
              <a:rPr lang="en-US" sz="34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34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34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34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3400" dirty="0">
                <a:solidFill>
                  <a:srgbClr val="0D0D0D"/>
                </a:solidFill>
                <a:latin typeface="Times New Roman" panose="02020603050405020304" pitchFamily="18" charset="0"/>
                <a:cs typeface="Times New Roman" panose="02020603050405020304" pitchFamily="18" charset="0"/>
              </a:rPr>
              <a:t>Dataset Description</a:t>
            </a:r>
            <a:endParaRPr lang="en-US" sz="34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34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3400" b="0" i="0" dirty="0">
                <a:solidFill>
                  <a:srgbClr val="0D0D0D"/>
                </a:solidFill>
                <a:effectLst/>
                <a:latin typeface="Times New Roman" panose="02020603050405020304" pitchFamily="18" charset="0"/>
                <a:cs typeface="Times New Roman" panose="02020603050405020304" pitchFamily="18" charset="0"/>
              </a:rPr>
              <a:t>Results and </a:t>
            </a:r>
            <a:r>
              <a:rPr lang="en-US" sz="3400" dirty="0">
                <a:solidFill>
                  <a:srgbClr val="0D0D0D"/>
                </a:solidFill>
                <a:latin typeface="Times New Roman" panose="02020603050405020304" pitchFamily="18" charset="0"/>
                <a:cs typeface="Times New Roman" panose="02020603050405020304" pitchFamily="18" charset="0"/>
              </a:rPr>
              <a:t>Discussion</a:t>
            </a:r>
            <a:endParaRPr lang="en-US" sz="34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3400" b="0" i="0" dirty="0">
                <a:solidFill>
                  <a:srgbClr val="0D0D0D"/>
                </a:solidFill>
                <a:effectLst/>
                <a:latin typeface="Times New Roman" panose="02020603050405020304" pitchFamily="18" charset="0"/>
                <a:cs typeface="Times New Roman" panose="02020603050405020304" pitchFamily="18" charset="0"/>
              </a:rPr>
              <a:t>Conclusion</a:t>
            </a:r>
          </a:p>
          <a:p>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US" dirty="0"/>
          </a:p>
        </p:txBody>
      </p:sp>
      <p:grpSp>
        <p:nvGrpSpPr>
          <p:cNvPr id="6" name="object 18">
            <a:extLst>
              <a:ext uri="{FF2B5EF4-FFF2-40B4-BE49-F238E27FC236}">
                <a16:creationId xmlns:a16="http://schemas.microsoft.com/office/drawing/2014/main" id="{90F472F0-BBBA-4E13-8953-9EA5D5B1FD1D}"/>
              </a:ext>
            </a:extLst>
          </p:cNvPr>
          <p:cNvGrpSpPr/>
          <p:nvPr/>
        </p:nvGrpSpPr>
        <p:grpSpPr>
          <a:xfrm>
            <a:off x="0" y="3061252"/>
            <a:ext cx="4545496" cy="3949148"/>
            <a:chOff x="47625" y="3819523"/>
            <a:chExt cx="4124325" cy="3009900"/>
          </a:xfrm>
        </p:grpSpPr>
        <p:pic>
          <p:nvPicPr>
            <p:cNvPr id="7" name="object 19">
              <a:extLst>
                <a:ext uri="{FF2B5EF4-FFF2-40B4-BE49-F238E27FC236}">
                  <a16:creationId xmlns:a16="http://schemas.microsoft.com/office/drawing/2014/main" id="{69A9665B-B80E-4C4B-A492-6B4D683768DE}"/>
                </a:ext>
              </a:extLst>
            </p:cNvPr>
            <p:cNvPicPr/>
            <p:nvPr/>
          </p:nvPicPr>
          <p:blipFill>
            <a:blip r:embed="rId2" cstate="print"/>
            <a:stretch>
              <a:fillRect/>
            </a:stretch>
          </p:blipFill>
          <p:spPr>
            <a:xfrm>
              <a:off x="466725" y="6410325"/>
              <a:ext cx="3705225" cy="295275"/>
            </a:xfrm>
            <a:prstGeom prst="rect">
              <a:avLst/>
            </a:prstGeom>
          </p:spPr>
        </p:pic>
        <p:pic>
          <p:nvPicPr>
            <p:cNvPr id="8" name="object 20">
              <a:extLst>
                <a:ext uri="{FF2B5EF4-FFF2-40B4-BE49-F238E27FC236}">
                  <a16:creationId xmlns:a16="http://schemas.microsoft.com/office/drawing/2014/main" id="{25790ADD-AF37-470B-AC9C-ED0955BC9CE1}"/>
                </a:ext>
              </a:extLst>
            </p:cNvPr>
            <p:cNvPicPr/>
            <p:nvPr/>
          </p:nvPicPr>
          <p:blipFill>
            <a:blip r:embed="rId3" cstate="print"/>
            <a:stretch>
              <a:fillRect/>
            </a:stretch>
          </p:blipFill>
          <p:spPr>
            <a:xfrm>
              <a:off x="47625" y="3819523"/>
              <a:ext cx="1733550" cy="3009898"/>
            </a:xfrm>
            <a:prstGeom prst="rect">
              <a:avLst/>
            </a:prstGeom>
          </p:spPr>
        </p:pic>
      </p:grpSp>
    </p:spTree>
    <p:extLst>
      <p:ext uri="{BB962C8B-B14F-4D97-AF65-F5344CB8AC3E}">
        <p14:creationId xmlns:p14="http://schemas.microsoft.com/office/powerpoint/2010/main" val="4003305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F1DEA-C6E2-4E82-B0A7-FC78DBE760F7}"/>
              </a:ext>
            </a:extLst>
          </p:cNvPr>
          <p:cNvSpPr>
            <a:spLocks noGrp="1"/>
          </p:cNvSpPr>
          <p:nvPr>
            <p:ph type="title"/>
          </p:nvPr>
        </p:nvSpPr>
        <p:spPr>
          <a:xfrm>
            <a:off x="1141413" y="618518"/>
            <a:ext cx="9905998" cy="1236786"/>
          </a:xfrm>
        </p:spPr>
        <p:txBody>
          <a:bodyPr/>
          <a:lstStyle/>
          <a:p>
            <a:r>
              <a:rPr lang="en-US" sz="3600" b="1" u="sng" spc="-20" dirty="0" err="1">
                <a:effectLst>
                  <a:outerShdw blurRad="38100" dist="38100" dir="2700000" algn="tl">
                    <a:srgbClr val="000000">
                      <a:alpha val="43137"/>
                    </a:srgbClr>
                  </a:outerShdw>
                </a:effectLst>
              </a:rPr>
              <a:t>P</a:t>
            </a:r>
            <a:r>
              <a:rPr lang="en-US" sz="3600" b="1" u="sng" spc="15" dirty="0" err="1">
                <a:effectLst>
                  <a:outerShdw blurRad="38100" dist="38100" dir="2700000" algn="tl">
                    <a:srgbClr val="000000">
                      <a:alpha val="43137"/>
                    </a:srgbClr>
                  </a:outerShdw>
                </a:effectLst>
              </a:rPr>
              <a:t>ROB</a:t>
            </a:r>
            <a:r>
              <a:rPr lang="en-US" sz="3600" b="1" u="sng" spc="55" dirty="0" err="1">
                <a:effectLst>
                  <a:outerShdw blurRad="38100" dist="38100" dir="2700000" algn="tl">
                    <a:srgbClr val="000000">
                      <a:alpha val="43137"/>
                    </a:srgbClr>
                  </a:outerShdw>
                </a:effectLst>
              </a:rPr>
              <a:t>L</a:t>
            </a:r>
            <a:r>
              <a:rPr lang="en-US" sz="3600" b="1" u="sng" spc="-20" dirty="0" err="1">
                <a:effectLst>
                  <a:outerShdw blurRad="38100" dist="38100" dir="2700000" algn="tl">
                    <a:srgbClr val="000000">
                      <a:alpha val="43137"/>
                    </a:srgbClr>
                  </a:outerShdw>
                </a:effectLst>
              </a:rPr>
              <a:t>E</a:t>
            </a:r>
            <a:r>
              <a:rPr lang="en-US" sz="3600" b="1" u="sng" spc="20" dirty="0" err="1">
                <a:effectLst>
                  <a:outerShdw blurRad="38100" dist="38100" dir="2700000" algn="tl">
                    <a:srgbClr val="000000">
                      <a:alpha val="43137"/>
                    </a:srgbClr>
                  </a:outerShdw>
                </a:effectLst>
              </a:rPr>
              <a:t>m</a:t>
            </a:r>
            <a:r>
              <a:rPr lang="en-US" sz="3600" b="1" u="sng" spc="20" dirty="0">
                <a:effectLst>
                  <a:outerShdw blurRad="38100" dist="38100" dir="2700000" algn="tl">
                    <a:srgbClr val="000000">
                      <a:alpha val="43137"/>
                    </a:srgbClr>
                  </a:outerShdw>
                </a:effectLst>
              </a:rPr>
              <a:t> </a:t>
            </a:r>
            <a:r>
              <a:rPr lang="en-US" b="1" u="sng" spc="20" dirty="0">
                <a:effectLst>
                  <a:outerShdw blurRad="38100" dist="38100" dir="2700000" algn="tl">
                    <a:srgbClr val="000000">
                      <a:alpha val="43137"/>
                    </a:srgbClr>
                  </a:outerShdw>
                </a:effectLst>
              </a:rPr>
              <a:t> </a:t>
            </a:r>
            <a:r>
              <a:rPr lang="en-US" sz="3600" b="1" u="sng" spc="10" dirty="0">
                <a:effectLst>
                  <a:outerShdw blurRad="38100" dist="38100" dir="2700000" algn="tl">
                    <a:srgbClr val="000000">
                      <a:alpha val="43137"/>
                    </a:srgbClr>
                  </a:outerShdw>
                </a:effectLst>
              </a:rPr>
              <a:t>S</a:t>
            </a:r>
            <a:r>
              <a:rPr lang="en-US" sz="3600" b="1" u="sng" spc="-370" dirty="0">
                <a:effectLst>
                  <a:outerShdw blurRad="38100" dist="38100" dir="2700000" algn="tl">
                    <a:srgbClr val="000000">
                      <a:alpha val="43137"/>
                    </a:srgbClr>
                  </a:outerShdw>
                </a:effectLst>
              </a:rPr>
              <a:t>T</a:t>
            </a:r>
            <a:r>
              <a:rPr lang="en-US" sz="3600" b="1" u="sng" spc="-375" dirty="0">
                <a:effectLst>
                  <a:outerShdw blurRad="38100" dist="38100" dir="2700000" algn="tl">
                    <a:srgbClr val="000000">
                      <a:alpha val="43137"/>
                    </a:srgbClr>
                  </a:outerShdw>
                </a:effectLst>
              </a:rPr>
              <a:t>A</a:t>
            </a:r>
            <a:r>
              <a:rPr lang="en-US" sz="3600" b="1" u="sng" spc="15" dirty="0">
                <a:effectLst>
                  <a:outerShdw blurRad="38100" dist="38100" dir="2700000" algn="tl">
                    <a:srgbClr val="000000">
                      <a:alpha val="43137"/>
                    </a:srgbClr>
                  </a:outerShdw>
                </a:effectLst>
              </a:rPr>
              <a:t>T</a:t>
            </a:r>
            <a:r>
              <a:rPr lang="en-US" sz="3600" b="1" u="sng" spc="-10" dirty="0">
                <a:effectLst>
                  <a:outerShdw blurRad="38100" dist="38100" dir="2700000" algn="tl">
                    <a:srgbClr val="000000">
                      <a:alpha val="43137"/>
                    </a:srgbClr>
                  </a:outerShdw>
                </a:effectLst>
              </a:rPr>
              <a:t>E</a:t>
            </a:r>
            <a:r>
              <a:rPr lang="en-US" sz="3600" b="1" u="sng" spc="-20" dirty="0">
                <a:effectLst>
                  <a:outerShdw blurRad="38100" dist="38100" dir="2700000" algn="tl">
                    <a:srgbClr val="000000">
                      <a:alpha val="43137"/>
                    </a:srgbClr>
                  </a:outerShdw>
                </a:effectLst>
              </a:rPr>
              <a:t>ME</a:t>
            </a:r>
            <a:r>
              <a:rPr lang="en-US" sz="3600" b="1" u="sng" spc="10" dirty="0">
                <a:effectLst>
                  <a:outerShdw blurRad="38100" dist="38100" dir="2700000" algn="tl">
                    <a:srgbClr val="000000">
                      <a:alpha val="43137"/>
                    </a:srgbClr>
                  </a:outerShdw>
                </a:effectLst>
              </a:rPr>
              <a:t>NT</a:t>
            </a:r>
            <a:endParaRPr lang="en-US" b="1" u="sng" dirty="0">
              <a:effectLst>
                <a:outerShdw blurRad="38100" dist="38100" dir="2700000" algn="tl">
                  <a:srgbClr val="000000">
                    <a:alpha val="43137"/>
                  </a:srgbClr>
                </a:outerShdw>
              </a:effectLst>
            </a:endParaRPr>
          </a:p>
        </p:txBody>
      </p:sp>
      <p:sp>
        <p:nvSpPr>
          <p:cNvPr id="4" name="TextBox 3">
            <a:extLst>
              <a:ext uri="{FF2B5EF4-FFF2-40B4-BE49-F238E27FC236}">
                <a16:creationId xmlns:a16="http://schemas.microsoft.com/office/drawing/2014/main" id="{D1D69732-B69D-4A12-85A2-C66875C98405}"/>
              </a:ext>
            </a:extLst>
          </p:cNvPr>
          <p:cNvSpPr txBox="1"/>
          <p:nvPr/>
        </p:nvSpPr>
        <p:spPr>
          <a:xfrm>
            <a:off x="1141413" y="2001078"/>
            <a:ext cx="9274796" cy="4093428"/>
          </a:xfrm>
          <a:prstGeom prst="rect">
            <a:avLst/>
          </a:prstGeom>
          <a:noFill/>
        </p:spPr>
        <p:txBody>
          <a:bodyPr wrap="square" rtlCol="0">
            <a:spAutoFit/>
          </a:bodyPr>
          <a:lstStyle/>
          <a:p>
            <a:r>
              <a:rPr lang="en-US" sz="2000" b="1" u="sng" dirty="0">
                <a:latin typeface="Arial" panose="020B0604020202020204" pitchFamily="34" charset="0"/>
                <a:cs typeface="Arial" panose="020B0604020202020204" pitchFamily="34" charset="0"/>
                <a:sym typeface="+mn-ea"/>
              </a:rPr>
              <a:t>Objective:</a:t>
            </a:r>
          </a:p>
          <a:p>
            <a:r>
              <a:rPr lang="en-US" sz="1800" dirty="0"/>
              <a:t>     Develop a structured and functional Excel workbook to Organize employee data. To identify the fact</a:t>
            </a:r>
            <a:r>
              <a:rPr lang="en-US" dirty="0"/>
              <a:t>ors contributing to turnover and predict future turnover to optimize retention strategies. </a:t>
            </a:r>
          </a:p>
          <a:p>
            <a:endParaRPr lang="en-US" sz="1800" dirty="0"/>
          </a:p>
          <a:p>
            <a:r>
              <a:rPr lang="en-US" sz="2000" b="1" u="sng" dirty="0"/>
              <a:t>Data Cleanup and Structuring:</a:t>
            </a:r>
          </a:p>
          <a:p>
            <a:r>
              <a:rPr lang="en-US" sz="1800" dirty="0"/>
              <a:t>     Standardize data formats (e.g., dates, numbers). Remove or correct inaccuracies and inconsistencies. Organize data into clearly defined categories (e.g., Personal Information, Job Information, Compensation).</a:t>
            </a:r>
          </a:p>
          <a:p>
            <a:endParaRPr lang="en-US" sz="2000" b="1" dirty="0"/>
          </a:p>
          <a:p>
            <a:r>
              <a:rPr lang="en-US" sz="2000" b="1" u="sng" dirty="0"/>
              <a:t>Analytical Tools:</a:t>
            </a:r>
          </a:p>
          <a:p>
            <a:r>
              <a:rPr lang="en-US" sz="1800" dirty="0"/>
              <a:t>     Create formulas to calculate key metrics (e.g., total employees, average salary). Develop pivot tables to summarize and analyze data by different dimensions (e.g., department, location).</a:t>
            </a:r>
          </a:p>
        </p:txBody>
      </p:sp>
      <p:grpSp>
        <p:nvGrpSpPr>
          <p:cNvPr id="7" name="object 2">
            <a:extLst>
              <a:ext uri="{FF2B5EF4-FFF2-40B4-BE49-F238E27FC236}">
                <a16:creationId xmlns:a16="http://schemas.microsoft.com/office/drawing/2014/main" id="{111A628C-6C7E-4F27-B5AE-13C56BD025B7}"/>
              </a:ext>
            </a:extLst>
          </p:cNvPr>
          <p:cNvGrpSpPr/>
          <p:nvPr/>
        </p:nvGrpSpPr>
        <p:grpSpPr>
          <a:xfrm>
            <a:off x="10277475" y="4205080"/>
            <a:ext cx="1914525" cy="2652920"/>
            <a:chOff x="7991475" y="2933700"/>
            <a:chExt cx="2762250" cy="3257550"/>
          </a:xfrm>
        </p:grpSpPr>
        <p:sp>
          <p:nvSpPr>
            <p:cNvPr id="8" name="object 3">
              <a:extLst>
                <a:ext uri="{FF2B5EF4-FFF2-40B4-BE49-F238E27FC236}">
                  <a16:creationId xmlns:a16="http://schemas.microsoft.com/office/drawing/2014/main" id="{5CB4D7F1-EC72-47A5-9124-2445D38E9E36}"/>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9" name="object 4">
              <a:extLst>
                <a:ext uri="{FF2B5EF4-FFF2-40B4-BE49-F238E27FC236}">
                  <a16:creationId xmlns:a16="http://schemas.microsoft.com/office/drawing/2014/main" id="{9B1FEAE2-676C-4179-BF9A-412DA464D25A}"/>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10" name="object 5">
              <a:extLst>
                <a:ext uri="{FF2B5EF4-FFF2-40B4-BE49-F238E27FC236}">
                  <a16:creationId xmlns:a16="http://schemas.microsoft.com/office/drawing/2014/main" id="{A36DFD24-7518-4061-AEE7-818B68A07702}"/>
                </a:ext>
              </a:extLst>
            </p:cNvPr>
            <p:cNvPicPr/>
            <p:nvPr/>
          </p:nvPicPr>
          <p:blipFill>
            <a:blip r:embed="rId2" cstate="print"/>
            <a:stretch>
              <a:fillRect/>
            </a:stretch>
          </p:blipFill>
          <p:spPr>
            <a:xfrm>
              <a:off x="7991475" y="2933700"/>
              <a:ext cx="2762250" cy="3257550"/>
            </a:xfrm>
            <a:prstGeom prst="rect">
              <a:avLst/>
            </a:prstGeom>
          </p:spPr>
        </p:pic>
      </p:grpSp>
      <p:grpSp>
        <p:nvGrpSpPr>
          <p:cNvPr id="11" name="object 2">
            <a:extLst>
              <a:ext uri="{FF2B5EF4-FFF2-40B4-BE49-F238E27FC236}">
                <a16:creationId xmlns:a16="http://schemas.microsoft.com/office/drawing/2014/main" id="{D5C0D901-87F7-49DB-8CBC-D3FFEDBCC566}"/>
              </a:ext>
            </a:extLst>
          </p:cNvPr>
          <p:cNvGrpSpPr/>
          <p:nvPr/>
        </p:nvGrpSpPr>
        <p:grpSpPr>
          <a:xfrm>
            <a:off x="10218495" y="152812"/>
            <a:ext cx="1657832" cy="2652921"/>
            <a:chOff x="7991475" y="2933700"/>
            <a:chExt cx="2762250" cy="3257550"/>
          </a:xfrm>
        </p:grpSpPr>
        <p:sp>
          <p:nvSpPr>
            <p:cNvPr id="12" name="object 3">
              <a:extLst>
                <a:ext uri="{FF2B5EF4-FFF2-40B4-BE49-F238E27FC236}">
                  <a16:creationId xmlns:a16="http://schemas.microsoft.com/office/drawing/2014/main" id="{D8DBACBA-6A66-4DDE-A907-71CE378B56AA}"/>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3" name="object 4">
              <a:extLst>
                <a:ext uri="{FF2B5EF4-FFF2-40B4-BE49-F238E27FC236}">
                  <a16:creationId xmlns:a16="http://schemas.microsoft.com/office/drawing/2014/main" id="{CFB632F4-D701-4BFD-B9F5-0B1C4047898E}"/>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14" name="object 5">
              <a:extLst>
                <a:ext uri="{FF2B5EF4-FFF2-40B4-BE49-F238E27FC236}">
                  <a16:creationId xmlns:a16="http://schemas.microsoft.com/office/drawing/2014/main" id="{65EDABDF-C0AD-4FE3-B46A-BE5647A4502F}"/>
                </a:ext>
              </a:extLst>
            </p:cNvPr>
            <p:cNvPicPr/>
            <p:nvPr/>
          </p:nvPicPr>
          <p:blipFill>
            <a:blip r:embed="rId2" cstate="print"/>
            <a:stretch>
              <a:fillRect/>
            </a:stretch>
          </p:blipFill>
          <p:spPr>
            <a:xfrm>
              <a:off x="7991475" y="2933700"/>
              <a:ext cx="2762250" cy="3257550"/>
            </a:xfrm>
            <a:prstGeom prst="rect">
              <a:avLst/>
            </a:prstGeom>
          </p:spPr>
        </p:pic>
      </p:grpSp>
    </p:spTree>
    <p:extLst>
      <p:ext uri="{BB962C8B-B14F-4D97-AF65-F5344CB8AC3E}">
        <p14:creationId xmlns:p14="http://schemas.microsoft.com/office/powerpoint/2010/main" val="415606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7">
            <a:extLst>
              <a:ext uri="{FF2B5EF4-FFF2-40B4-BE49-F238E27FC236}">
                <a16:creationId xmlns:a16="http://schemas.microsoft.com/office/drawing/2014/main" id="{94133CAC-0157-40E3-A0C4-A830A868A0E5}"/>
              </a:ext>
            </a:extLst>
          </p:cNvPr>
          <p:cNvSpPr txBox="1">
            <a:spLocks noGrp="1"/>
          </p:cNvSpPr>
          <p:nvPr>
            <p:ph type="title"/>
          </p:nvPr>
        </p:nvSpPr>
        <p:spPr>
          <a:xfrm>
            <a:off x="1141413" y="1022758"/>
            <a:ext cx="9906000"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b="1" u="sng" spc="5" dirty="0"/>
              <a:t>PROJECT	</a:t>
            </a:r>
            <a:r>
              <a:rPr sz="4250" b="1" u="sng" spc="-20" dirty="0"/>
              <a:t>OVERVIEW</a:t>
            </a:r>
            <a:endParaRPr sz="4250" b="1" u="sng" dirty="0"/>
          </a:p>
        </p:txBody>
      </p:sp>
      <p:grpSp>
        <p:nvGrpSpPr>
          <p:cNvPr id="7" name="object 2">
            <a:extLst>
              <a:ext uri="{FF2B5EF4-FFF2-40B4-BE49-F238E27FC236}">
                <a16:creationId xmlns:a16="http://schemas.microsoft.com/office/drawing/2014/main" id="{BCB696BC-AFDA-452D-9018-DF1F18F1BAA0}"/>
              </a:ext>
            </a:extLst>
          </p:cNvPr>
          <p:cNvGrpSpPr/>
          <p:nvPr/>
        </p:nvGrpSpPr>
        <p:grpSpPr>
          <a:xfrm>
            <a:off x="9197009" y="3021496"/>
            <a:ext cx="2994991" cy="3436454"/>
            <a:chOff x="8658225" y="2647950"/>
            <a:chExt cx="3533775" cy="3810000"/>
          </a:xfrm>
        </p:grpSpPr>
        <p:sp>
          <p:nvSpPr>
            <p:cNvPr id="8" name="object 3">
              <a:extLst>
                <a:ext uri="{FF2B5EF4-FFF2-40B4-BE49-F238E27FC236}">
                  <a16:creationId xmlns:a16="http://schemas.microsoft.com/office/drawing/2014/main" id="{33F7EECC-0659-4754-BFC8-2D2788A54C49}"/>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9" name="object 4">
              <a:extLst>
                <a:ext uri="{FF2B5EF4-FFF2-40B4-BE49-F238E27FC236}">
                  <a16:creationId xmlns:a16="http://schemas.microsoft.com/office/drawing/2014/main" id="{68525BA7-CA85-49EB-A7D5-E7B7078FB9B8}"/>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10" name="object 5">
              <a:extLst>
                <a:ext uri="{FF2B5EF4-FFF2-40B4-BE49-F238E27FC236}">
                  <a16:creationId xmlns:a16="http://schemas.microsoft.com/office/drawing/2014/main" id="{189B010C-BE7B-49C3-8F08-028CDC33DCCA}"/>
                </a:ext>
              </a:extLst>
            </p:cNvPr>
            <p:cNvPicPr/>
            <p:nvPr/>
          </p:nvPicPr>
          <p:blipFill>
            <a:blip r:embed="rId2" cstate="print"/>
            <a:stretch>
              <a:fillRect/>
            </a:stretch>
          </p:blipFill>
          <p:spPr>
            <a:xfrm>
              <a:off x="8658225" y="2647950"/>
              <a:ext cx="3533775" cy="3810000"/>
            </a:xfrm>
            <a:prstGeom prst="rect">
              <a:avLst/>
            </a:prstGeom>
          </p:spPr>
        </p:pic>
      </p:grpSp>
      <p:sp>
        <p:nvSpPr>
          <p:cNvPr id="13" name="TextBox 12">
            <a:extLst>
              <a:ext uri="{FF2B5EF4-FFF2-40B4-BE49-F238E27FC236}">
                <a16:creationId xmlns:a16="http://schemas.microsoft.com/office/drawing/2014/main" id="{EEB9CBD1-F1AA-4502-9DEA-070A1ADFC928}"/>
              </a:ext>
            </a:extLst>
          </p:cNvPr>
          <p:cNvSpPr txBox="1"/>
          <p:nvPr/>
        </p:nvSpPr>
        <p:spPr>
          <a:xfrm>
            <a:off x="1141413" y="2097088"/>
            <a:ext cx="8413404" cy="4062651"/>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The employee turnover analysis using pivot table aims to investigate and understand the trends and factors contributing to employee turnover pivot table</a:t>
            </a:r>
            <a:r>
              <a:rPr lang="en-US" sz="2000" dirty="0">
                <a:latin typeface="Times New Roman" panose="02020603050405020304" pitchFamily="18" charset="0"/>
                <a:cs typeface="Times New Roman" panose="02020603050405020304" pitchFamily="18" charset="0"/>
              </a:rPr>
              <a:t>. This project leverages pivot tables to unearth key drivers of turnover, informing strategic retention initiatives to bolster employee satisfaction curtail attrition and optimize organizational performance</a:t>
            </a:r>
            <a:r>
              <a:rPr lang="en-US" sz="2000" dirty="0"/>
              <a:t>.</a:t>
            </a:r>
          </a:p>
          <a:p>
            <a:endParaRPr lang="en-US" sz="2000" dirty="0"/>
          </a:p>
          <a:p>
            <a:r>
              <a:rPr lang="en-US" sz="2000" dirty="0">
                <a:effectLst/>
                <a:latin typeface="Times New Roman" panose="02020603050405020304" pitchFamily="18" charset="0"/>
                <a:cs typeface="Times New Roman" panose="02020603050405020304" pitchFamily="18" charset="0"/>
                <a:sym typeface="+mn-ea"/>
              </a:rPr>
              <a:t>This project will </a:t>
            </a:r>
            <a:r>
              <a:rPr lang="en-US" sz="2000" dirty="0" err="1">
                <a:effectLst/>
                <a:latin typeface="Times New Roman" panose="02020603050405020304" pitchFamily="18" charset="0"/>
                <a:cs typeface="Times New Roman" panose="02020603050405020304" pitchFamily="18" charset="0"/>
                <a:sym typeface="+mn-ea"/>
              </a:rPr>
              <a:t>analizing</a:t>
            </a:r>
            <a:r>
              <a:rPr lang="en-US" sz="2000" dirty="0">
                <a:effectLst/>
                <a:latin typeface="Times New Roman" panose="02020603050405020304" pitchFamily="18" charset="0"/>
                <a:cs typeface="Times New Roman" panose="02020603050405020304" pitchFamily="18" charset="0"/>
                <a:sym typeface="+mn-ea"/>
              </a:rPr>
              <a:t> and evaluating employees </a:t>
            </a:r>
            <a:r>
              <a:rPr lang="en-US" sz="2000" dirty="0" err="1">
                <a:effectLst/>
                <a:latin typeface="Times New Roman" panose="02020603050405020304" pitchFamily="18" charset="0"/>
                <a:cs typeface="Times New Roman" panose="02020603050405020304" pitchFamily="18" charset="0"/>
                <a:sym typeface="+mn-ea"/>
              </a:rPr>
              <a:t>permformanc</a:t>
            </a:r>
            <a:r>
              <a:rPr lang="en-US" sz="2000" dirty="0">
                <a:effectLst/>
                <a:latin typeface="Times New Roman" panose="02020603050405020304" pitchFamily="18" charset="0"/>
                <a:cs typeface="Times New Roman" panose="02020603050405020304" pitchFamily="18" charset="0"/>
                <a:sym typeface="+mn-ea"/>
              </a:rPr>
              <a:t> across various department such as Human resources, marketing, research and development, Legal, support, Engineering. This project includes graphs and pie chart and this project will result in a comprehensive, user - friendly excel tool that can be regularly updated and used by HR and management to drive performance improvements within the </a:t>
            </a:r>
            <a:r>
              <a:rPr lang="en-US" sz="2000" dirty="0" err="1">
                <a:effectLst/>
                <a:latin typeface="Times New Roman" panose="02020603050405020304" pitchFamily="18" charset="0"/>
                <a:cs typeface="Times New Roman" panose="02020603050405020304" pitchFamily="18" charset="0"/>
                <a:sym typeface="+mn-ea"/>
              </a:rPr>
              <a:t>organisation</a:t>
            </a:r>
            <a:endParaRPr lang="en-US" sz="2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86266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3F033-9928-4911-85A6-4E75FCF5AA6D}"/>
              </a:ext>
            </a:extLst>
          </p:cNvPr>
          <p:cNvSpPr>
            <a:spLocks noGrp="1"/>
          </p:cNvSpPr>
          <p:nvPr>
            <p:ph type="title"/>
          </p:nvPr>
        </p:nvSpPr>
        <p:spPr/>
        <p:txBody>
          <a:bodyPr/>
          <a:lstStyle/>
          <a:p>
            <a:r>
              <a:rPr lang="en-US" sz="3600" b="1" u="sng" spc="25" dirty="0"/>
              <a:t>W</a:t>
            </a:r>
            <a:r>
              <a:rPr lang="en-US" sz="3600" b="1" u="sng" spc="-20" dirty="0"/>
              <a:t>H</a:t>
            </a:r>
            <a:r>
              <a:rPr lang="en-US" sz="3600" b="1" u="sng" spc="20" dirty="0"/>
              <a:t>O</a:t>
            </a:r>
            <a:r>
              <a:rPr lang="en-US" sz="3600" b="1" u="sng" spc="-235" dirty="0"/>
              <a:t> </a:t>
            </a:r>
            <a:r>
              <a:rPr lang="en-US" sz="3600" b="1" u="sng" spc="-10" dirty="0"/>
              <a:t>AR</a:t>
            </a:r>
            <a:r>
              <a:rPr lang="en-US" sz="3600" b="1" u="sng" spc="15" dirty="0"/>
              <a:t>E</a:t>
            </a:r>
            <a:r>
              <a:rPr lang="en-US" sz="3600" b="1" u="sng" spc="-35" dirty="0"/>
              <a:t> </a:t>
            </a:r>
            <a:r>
              <a:rPr lang="en-US" sz="3600" b="1" u="sng" spc="-10" dirty="0"/>
              <a:t>T</a:t>
            </a:r>
            <a:r>
              <a:rPr lang="en-US" sz="3600" b="1" u="sng" spc="-15" dirty="0"/>
              <a:t>H</a:t>
            </a:r>
            <a:r>
              <a:rPr lang="en-US" sz="3600" b="1" u="sng" spc="15" dirty="0"/>
              <a:t>E</a:t>
            </a:r>
            <a:r>
              <a:rPr lang="en-US" sz="3600" b="1" u="sng" spc="-35" dirty="0"/>
              <a:t> </a:t>
            </a:r>
            <a:r>
              <a:rPr lang="en-US" sz="3600" b="1" u="sng" spc="-20" dirty="0"/>
              <a:t>E</a:t>
            </a:r>
            <a:r>
              <a:rPr lang="en-US" sz="3600" b="1" u="sng" spc="30" dirty="0"/>
              <a:t>N</a:t>
            </a:r>
            <a:r>
              <a:rPr lang="en-US" sz="3600" b="1" u="sng" spc="15" dirty="0"/>
              <a:t>D</a:t>
            </a:r>
            <a:r>
              <a:rPr lang="en-US" sz="3600" b="1" u="sng" spc="-45" dirty="0"/>
              <a:t> </a:t>
            </a:r>
            <a:r>
              <a:rPr lang="en-US" sz="3600" b="1" u="sng" dirty="0"/>
              <a:t>U</a:t>
            </a:r>
            <a:r>
              <a:rPr lang="en-US" sz="3600" b="1" u="sng" spc="10" dirty="0"/>
              <a:t>S</a:t>
            </a:r>
            <a:r>
              <a:rPr lang="en-US" sz="3600" b="1" u="sng" spc="-25" dirty="0"/>
              <a:t>E</a:t>
            </a:r>
            <a:r>
              <a:rPr lang="en-US" sz="3600" b="1" u="sng" spc="-10" dirty="0"/>
              <a:t>R</a:t>
            </a:r>
            <a:r>
              <a:rPr lang="en-US" sz="3600" b="1" u="sng" spc="5" dirty="0"/>
              <a:t>S</a:t>
            </a:r>
            <a:endParaRPr lang="en-US" b="1" u="sng" dirty="0"/>
          </a:p>
        </p:txBody>
      </p:sp>
      <p:sp>
        <p:nvSpPr>
          <p:cNvPr id="4" name="TextBox 3">
            <a:extLst>
              <a:ext uri="{FF2B5EF4-FFF2-40B4-BE49-F238E27FC236}">
                <a16:creationId xmlns:a16="http://schemas.microsoft.com/office/drawing/2014/main" id="{4F9BC41D-01BF-4FE8-8F0B-576BC9968436}"/>
              </a:ext>
            </a:extLst>
          </p:cNvPr>
          <p:cNvSpPr txBox="1"/>
          <p:nvPr/>
        </p:nvSpPr>
        <p:spPr>
          <a:xfrm>
            <a:off x="1141413" y="1842052"/>
            <a:ext cx="9526587" cy="5016758"/>
          </a:xfrm>
          <a:prstGeom prst="rect">
            <a:avLst/>
          </a:prstGeom>
          <a:noFill/>
        </p:spPr>
        <p:txBody>
          <a:bodyPr wrap="square" rtlCol="0">
            <a:spAutoFit/>
          </a:bodyPr>
          <a:lstStyle/>
          <a:p>
            <a:r>
              <a:rPr lang="en-US" sz="2000" b="1" dirty="0">
                <a:sym typeface="+mn-ea"/>
              </a:rPr>
              <a:t>Employees: </a:t>
            </a:r>
            <a:endParaRPr lang="en-US" sz="2000" b="1" dirty="0"/>
          </a:p>
          <a:p>
            <a:r>
              <a:rPr lang="en-US" sz="2000" b="1" dirty="0">
                <a:sym typeface="+mn-ea"/>
              </a:rPr>
              <a:t> </a:t>
            </a:r>
            <a:r>
              <a:rPr lang="en-US" sz="2000" dirty="0">
                <a:sym typeface="+mn-ea"/>
              </a:rPr>
              <a:t>Individual Employees may have access to their turnover </a:t>
            </a:r>
            <a:r>
              <a:rPr lang="en-US" sz="2000" dirty="0" err="1">
                <a:sym typeface="+mn-ea"/>
              </a:rPr>
              <a:t>datas</a:t>
            </a:r>
            <a:r>
              <a:rPr lang="en-US" sz="2000" dirty="0">
                <a:sym typeface="+mn-ea"/>
              </a:rPr>
              <a:t>:: and metrics to self-access and identify areas for personal improvements.</a:t>
            </a:r>
          </a:p>
          <a:p>
            <a:endParaRPr lang="en-US" sz="2000" dirty="0">
              <a:sym typeface="+mn-ea"/>
            </a:endParaRPr>
          </a:p>
          <a:p>
            <a:r>
              <a:rPr lang="en-US" sz="2000" b="1" dirty="0">
                <a:sym typeface="+mn-ea"/>
              </a:rPr>
              <a:t>HR Analysts:</a:t>
            </a:r>
          </a:p>
          <a:p>
            <a:r>
              <a:rPr lang="en-US" sz="2000" dirty="0">
                <a:sym typeface="+mn-ea"/>
              </a:rPr>
              <a:t> To inform retention strategies, identify areas for improvement and measures the effectiveness of HR analysts.</a:t>
            </a:r>
          </a:p>
          <a:p>
            <a:endParaRPr lang="en-US" sz="2000" dirty="0">
              <a:sym typeface="+mn-ea"/>
            </a:endParaRPr>
          </a:p>
          <a:p>
            <a:r>
              <a:rPr lang="en-US" sz="2000" b="1" dirty="0">
                <a:sym typeface="+mn-ea"/>
              </a:rPr>
              <a:t>Talent Management Analyst:</a:t>
            </a:r>
          </a:p>
          <a:p>
            <a:r>
              <a:rPr lang="en-US" sz="2000" b="1" dirty="0">
                <a:sym typeface="+mn-ea"/>
              </a:rPr>
              <a:t> </a:t>
            </a:r>
            <a:r>
              <a:rPr lang="en-US" sz="2000" dirty="0">
                <a:sym typeface="+mn-ea"/>
              </a:rPr>
              <a:t>To refine recruitment strategies , improve candidate experience and reduce time </a:t>
            </a:r>
          </a:p>
          <a:p>
            <a:r>
              <a:rPr lang="en-US" sz="2000" dirty="0">
                <a:sym typeface="+mn-ea"/>
              </a:rPr>
              <a:t>To hire.</a:t>
            </a:r>
          </a:p>
          <a:p>
            <a:endParaRPr lang="en-US" sz="2000" dirty="0">
              <a:sym typeface="+mn-ea"/>
            </a:endParaRPr>
          </a:p>
          <a:p>
            <a:r>
              <a:rPr lang="en-US" sz="2000" b="1" dirty="0">
                <a:sym typeface="+mn-ea"/>
              </a:rPr>
              <a:t>Business </a:t>
            </a:r>
            <a:r>
              <a:rPr lang="en-US" sz="2000" b="1" dirty="0" err="1">
                <a:sym typeface="+mn-ea"/>
              </a:rPr>
              <a:t>Organisation</a:t>
            </a:r>
            <a:r>
              <a:rPr lang="en-US" sz="2000" b="1" dirty="0">
                <a:sym typeface="+mn-ea"/>
              </a:rPr>
              <a:t>:</a:t>
            </a:r>
          </a:p>
          <a:p>
            <a:r>
              <a:rPr lang="en-US" sz="2000" dirty="0">
                <a:sym typeface="+mn-ea"/>
              </a:rPr>
              <a:t> Business </a:t>
            </a:r>
            <a:r>
              <a:rPr lang="en-US" sz="2000" dirty="0" err="1">
                <a:sym typeface="+mn-ea"/>
              </a:rPr>
              <a:t>Organisation</a:t>
            </a:r>
            <a:r>
              <a:rPr lang="en-US" sz="2000" dirty="0">
                <a:sym typeface="+mn-ea"/>
              </a:rPr>
              <a:t> and Analysis use the data to support turnover reviews, identify training needs, and develop employee development plans.</a:t>
            </a:r>
            <a:endParaRPr lang="en-US" sz="2000" b="1" dirty="0">
              <a:sym typeface="+mn-ea"/>
            </a:endParaRPr>
          </a:p>
          <a:p>
            <a:r>
              <a:rPr lang="en-US" sz="2000" b="1" dirty="0">
                <a:sym typeface="+mn-ea"/>
              </a:rPr>
              <a:t> </a:t>
            </a:r>
          </a:p>
        </p:txBody>
      </p:sp>
    </p:spTree>
    <p:extLst>
      <p:ext uri="{BB962C8B-B14F-4D97-AF65-F5344CB8AC3E}">
        <p14:creationId xmlns:p14="http://schemas.microsoft.com/office/powerpoint/2010/main" val="2964247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35414-19C2-4519-A349-C8B8D2B3071F}"/>
              </a:ext>
            </a:extLst>
          </p:cNvPr>
          <p:cNvSpPr>
            <a:spLocks noGrp="1"/>
          </p:cNvSpPr>
          <p:nvPr>
            <p:ph type="title"/>
          </p:nvPr>
        </p:nvSpPr>
        <p:spPr/>
        <p:txBody>
          <a:bodyPr/>
          <a:lstStyle/>
          <a:p>
            <a:r>
              <a:rPr lang="en-US" sz="3600" b="1" u="sng" spc="10" dirty="0"/>
              <a:t>O</a:t>
            </a:r>
            <a:r>
              <a:rPr lang="en-US" sz="3600" b="1" u="sng" spc="25" dirty="0"/>
              <a:t>U</a:t>
            </a:r>
            <a:r>
              <a:rPr lang="en-US" sz="3600" b="1" u="sng" dirty="0"/>
              <a:t>R</a:t>
            </a:r>
            <a:r>
              <a:rPr lang="en-US" sz="3600" b="1" u="sng" spc="5" dirty="0"/>
              <a:t> </a:t>
            </a:r>
            <a:r>
              <a:rPr lang="en-US" sz="3600" b="1" u="sng" spc="25" dirty="0"/>
              <a:t>S</a:t>
            </a:r>
            <a:r>
              <a:rPr lang="en-US" sz="3600" b="1" u="sng" spc="10" dirty="0"/>
              <a:t>O</a:t>
            </a:r>
            <a:r>
              <a:rPr lang="en-US" sz="3600" b="1" u="sng" spc="25" dirty="0"/>
              <a:t>LU</a:t>
            </a:r>
            <a:r>
              <a:rPr lang="en-US" sz="3600" b="1" u="sng" spc="-35" dirty="0"/>
              <a:t>T</a:t>
            </a:r>
            <a:r>
              <a:rPr lang="en-US" sz="3600" b="1" u="sng" spc="-30" dirty="0"/>
              <a:t>I</a:t>
            </a:r>
            <a:r>
              <a:rPr lang="en-US" sz="3600" b="1" u="sng" spc="10" dirty="0"/>
              <a:t>O</a:t>
            </a:r>
            <a:r>
              <a:rPr lang="en-US" sz="3600" b="1" u="sng" dirty="0"/>
              <a:t>N</a:t>
            </a:r>
            <a:r>
              <a:rPr lang="en-US" sz="3600" b="1" u="sng" spc="-345" dirty="0"/>
              <a:t> </a:t>
            </a:r>
            <a:r>
              <a:rPr lang="en-US" sz="3600" b="1" u="sng" spc="-35" dirty="0"/>
              <a:t>A</a:t>
            </a:r>
            <a:r>
              <a:rPr lang="en-US" sz="3600" b="1" u="sng" spc="-5" dirty="0"/>
              <a:t>N</a:t>
            </a:r>
            <a:r>
              <a:rPr lang="en-US" sz="3600" b="1" u="sng" dirty="0"/>
              <a:t>D</a:t>
            </a:r>
            <a:r>
              <a:rPr lang="en-US" sz="3600" b="1" u="sng" spc="35" dirty="0"/>
              <a:t> </a:t>
            </a:r>
            <a:r>
              <a:rPr lang="en-US" sz="3600" b="1" u="sng" spc="-30" dirty="0"/>
              <a:t>I</a:t>
            </a:r>
            <a:r>
              <a:rPr lang="en-US" sz="3600" b="1" u="sng" spc="-35" dirty="0"/>
              <a:t>T</a:t>
            </a:r>
            <a:r>
              <a:rPr lang="en-US" sz="3600" b="1" u="sng" dirty="0"/>
              <a:t>S</a:t>
            </a:r>
            <a:r>
              <a:rPr lang="en-US" sz="3600" b="1" u="sng" spc="60" dirty="0"/>
              <a:t> </a:t>
            </a:r>
            <a:r>
              <a:rPr lang="en-US" sz="3600" b="1" u="sng" spc="-295" dirty="0"/>
              <a:t>V</a:t>
            </a:r>
            <a:r>
              <a:rPr lang="en-US" sz="3600" b="1" u="sng" spc="-35" dirty="0"/>
              <a:t>A</a:t>
            </a:r>
            <a:r>
              <a:rPr lang="en-US" sz="3600" b="1" u="sng" spc="25" dirty="0"/>
              <a:t>LU</a:t>
            </a:r>
            <a:r>
              <a:rPr lang="en-US" sz="3600" b="1" u="sng" dirty="0"/>
              <a:t>E</a:t>
            </a:r>
            <a:r>
              <a:rPr lang="en-US" sz="3600" b="1" u="sng" spc="-65" dirty="0"/>
              <a:t> </a:t>
            </a:r>
            <a:r>
              <a:rPr lang="en-US" sz="3600" b="1" u="sng" spc="-15" dirty="0"/>
              <a:t>P</a:t>
            </a:r>
            <a:r>
              <a:rPr lang="en-US" sz="3600" b="1" u="sng" spc="-30" dirty="0"/>
              <a:t>R</a:t>
            </a:r>
            <a:r>
              <a:rPr lang="en-US" sz="3600" b="1" u="sng" spc="10" dirty="0"/>
              <a:t>O</a:t>
            </a:r>
            <a:r>
              <a:rPr lang="en-US" sz="3600" b="1" u="sng" spc="-15" dirty="0"/>
              <a:t>P</a:t>
            </a:r>
            <a:r>
              <a:rPr lang="en-US" sz="3600" b="1" u="sng" spc="10" dirty="0"/>
              <a:t>O</a:t>
            </a:r>
            <a:r>
              <a:rPr lang="en-US" sz="3600" b="1" u="sng" spc="25" dirty="0"/>
              <a:t>S</a:t>
            </a:r>
            <a:r>
              <a:rPr lang="en-US" sz="3600" b="1" u="sng" spc="-30" dirty="0"/>
              <a:t>I</a:t>
            </a:r>
            <a:r>
              <a:rPr lang="en-US" sz="3600" b="1" u="sng" spc="-35" dirty="0"/>
              <a:t>T</a:t>
            </a:r>
            <a:r>
              <a:rPr lang="en-US" sz="3600" b="1" u="sng" spc="-30" dirty="0"/>
              <a:t>I</a:t>
            </a:r>
            <a:r>
              <a:rPr lang="en-US" sz="3600" b="1" u="sng" spc="10" dirty="0"/>
              <a:t>O</a:t>
            </a:r>
            <a:r>
              <a:rPr lang="en-US" sz="3600" b="1" u="sng" dirty="0"/>
              <a:t>N</a:t>
            </a:r>
            <a:endParaRPr lang="en-US" b="1" u="sng" dirty="0"/>
          </a:p>
        </p:txBody>
      </p:sp>
      <p:sp>
        <p:nvSpPr>
          <p:cNvPr id="5" name="TextBox 4">
            <a:extLst>
              <a:ext uri="{FF2B5EF4-FFF2-40B4-BE49-F238E27FC236}">
                <a16:creationId xmlns:a16="http://schemas.microsoft.com/office/drawing/2014/main" id="{4FD3B503-53A9-4ABC-9023-B1EBE444C807}"/>
              </a:ext>
            </a:extLst>
          </p:cNvPr>
          <p:cNvSpPr txBox="1"/>
          <p:nvPr/>
        </p:nvSpPr>
        <p:spPr>
          <a:xfrm>
            <a:off x="1683026" y="2517912"/>
            <a:ext cx="9210262" cy="2862322"/>
          </a:xfrm>
          <a:prstGeom prst="rect">
            <a:avLst/>
          </a:prstGeom>
          <a:noFill/>
        </p:spPr>
        <p:txBody>
          <a:bodyPr wrap="square" rtlCol="0">
            <a:spAutoFit/>
          </a:bodyPr>
          <a:lstStyle/>
          <a:p>
            <a:r>
              <a:rPr lang="en-US" sz="2000" b="1" dirty="0">
                <a:sym typeface="+mn-ea"/>
              </a:rPr>
              <a:t>1. Comprehensive Turnover Tracking</a:t>
            </a:r>
            <a:endParaRPr lang="en-US" sz="2000" b="1" dirty="0"/>
          </a:p>
          <a:p>
            <a:r>
              <a:rPr lang="en-US" sz="2000" b="1" dirty="0">
                <a:sym typeface="+mn-ea"/>
              </a:rPr>
              <a:t>      </a:t>
            </a:r>
            <a:r>
              <a:rPr lang="en-US" sz="2000" dirty="0">
                <a:sym typeface="+mn-ea"/>
              </a:rPr>
              <a:t>Tracks individual and team turnover across key </a:t>
            </a:r>
            <a:r>
              <a:rPr lang="en-US" sz="2000" dirty="0" err="1">
                <a:sym typeface="+mn-ea"/>
              </a:rPr>
              <a:t>matrics</a:t>
            </a:r>
            <a:r>
              <a:rPr lang="en-US" sz="2000" dirty="0">
                <a:sym typeface="+mn-ea"/>
              </a:rPr>
              <a:t>. consolidates data from multiple sources into a single, easy-to- use Excel model.</a:t>
            </a:r>
            <a:endParaRPr lang="en-US" sz="2000" dirty="0"/>
          </a:p>
          <a:p>
            <a:r>
              <a:rPr lang="en-US" sz="2000" dirty="0">
                <a:sym typeface="+mn-ea"/>
              </a:rPr>
              <a:t> </a:t>
            </a:r>
            <a:r>
              <a:rPr lang="en-US" sz="2000" b="1" dirty="0">
                <a:sym typeface="+mn-ea"/>
              </a:rPr>
              <a:t>2. Dynamic Dashboards and Visualizations </a:t>
            </a:r>
            <a:endParaRPr lang="en-US" sz="2000" dirty="0"/>
          </a:p>
          <a:p>
            <a:r>
              <a:rPr lang="en-US" sz="2000" dirty="0">
                <a:sym typeface="+mn-ea"/>
              </a:rPr>
              <a:t>        Provides real-time insights through interactive charts and pivot tables. customizable views for different users (managers, HR, etc.). </a:t>
            </a:r>
            <a:endParaRPr lang="en-US" sz="2000" dirty="0"/>
          </a:p>
          <a:p>
            <a:r>
              <a:rPr lang="en-US" sz="2000" b="1" dirty="0">
                <a:sym typeface="+mn-ea"/>
              </a:rPr>
              <a:t>3. Automated reporting :</a:t>
            </a:r>
            <a:endParaRPr lang="en-US" sz="2000" b="1" dirty="0"/>
          </a:p>
          <a:p>
            <a:r>
              <a:rPr lang="en-US" sz="2000" dirty="0">
                <a:sym typeface="+mn-ea"/>
              </a:rPr>
              <a:t>       Reduces manual effort in data collection and report generation. Regular updates ensure data accuracy and relevance. </a:t>
            </a:r>
            <a:endParaRPr lang="en-US" sz="2000" dirty="0"/>
          </a:p>
        </p:txBody>
      </p:sp>
      <p:pic>
        <p:nvPicPr>
          <p:cNvPr id="6" name="object 2">
            <a:extLst>
              <a:ext uri="{FF2B5EF4-FFF2-40B4-BE49-F238E27FC236}">
                <a16:creationId xmlns:a16="http://schemas.microsoft.com/office/drawing/2014/main" id="{374ABC60-B90B-4EF6-AD2E-5158A0AB1966}"/>
              </a:ext>
            </a:extLst>
          </p:cNvPr>
          <p:cNvPicPr/>
          <p:nvPr/>
        </p:nvPicPr>
        <p:blipFill>
          <a:blip r:embed="rId2" cstate="print"/>
          <a:stretch>
            <a:fillRect/>
          </a:stretch>
        </p:blipFill>
        <p:spPr>
          <a:xfrm>
            <a:off x="0" y="2097088"/>
            <a:ext cx="1550504" cy="3387172"/>
          </a:xfrm>
          <a:prstGeom prst="rect">
            <a:avLst/>
          </a:prstGeom>
        </p:spPr>
      </p:pic>
    </p:spTree>
    <p:extLst>
      <p:ext uri="{BB962C8B-B14F-4D97-AF65-F5344CB8AC3E}">
        <p14:creationId xmlns:p14="http://schemas.microsoft.com/office/powerpoint/2010/main" val="3942728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6353F-D9A2-4E6F-9A5D-6C264F29C220}"/>
              </a:ext>
            </a:extLst>
          </p:cNvPr>
          <p:cNvSpPr>
            <a:spLocks noGrp="1"/>
          </p:cNvSpPr>
          <p:nvPr>
            <p:ph type="title"/>
          </p:nvPr>
        </p:nvSpPr>
        <p:spPr>
          <a:xfrm>
            <a:off x="1046922" y="618518"/>
            <a:ext cx="10000489" cy="1478570"/>
          </a:xfrm>
        </p:spPr>
        <p:txBody>
          <a:bodyPr/>
          <a:lstStyle/>
          <a:p>
            <a:r>
              <a:rPr lang="en-IN" u="sng" dirty="0"/>
              <a:t>Dataset Description</a:t>
            </a:r>
            <a:endParaRPr lang="en-US" u="sng" dirty="0"/>
          </a:p>
        </p:txBody>
      </p:sp>
      <p:sp>
        <p:nvSpPr>
          <p:cNvPr id="5" name="TextBox 4">
            <a:extLst>
              <a:ext uri="{FF2B5EF4-FFF2-40B4-BE49-F238E27FC236}">
                <a16:creationId xmlns:a16="http://schemas.microsoft.com/office/drawing/2014/main" id="{58F3863A-D455-4092-A433-625FCD9AB8B2}"/>
              </a:ext>
            </a:extLst>
          </p:cNvPr>
          <p:cNvSpPr txBox="1"/>
          <p:nvPr/>
        </p:nvSpPr>
        <p:spPr>
          <a:xfrm>
            <a:off x="1141413" y="2097088"/>
            <a:ext cx="10334970" cy="4801314"/>
          </a:xfrm>
          <a:prstGeom prst="rect">
            <a:avLst/>
          </a:prstGeom>
          <a:noFill/>
        </p:spPr>
        <p:txBody>
          <a:bodyPr wrap="square" rtlCol="0">
            <a:spAutoFit/>
          </a:bodyPr>
          <a:lstStyle/>
          <a:p>
            <a:r>
              <a:rPr lang="en-US" sz="1800" b="1" dirty="0">
                <a:sym typeface="+mn-ea"/>
              </a:rPr>
              <a:t>The dataset for employee turnover analysis typically includes various metrics that reflect </a:t>
            </a:r>
            <a:endParaRPr lang="en-US" sz="1800" b="1" dirty="0"/>
          </a:p>
          <a:p>
            <a:r>
              <a:rPr lang="en-US" sz="1800" b="1" dirty="0">
                <a:sym typeface="+mn-ea"/>
              </a:rPr>
              <a:t>an employee's productivity, quality of work, attendance, and overall contribution to the </a:t>
            </a:r>
            <a:endParaRPr lang="en-US" sz="1800" b="1" dirty="0"/>
          </a:p>
          <a:p>
            <a:r>
              <a:rPr lang="en-US" sz="1800" b="1" dirty="0">
                <a:sym typeface="+mn-ea"/>
              </a:rPr>
              <a:t>organization. Below is a description of the key columns that would be included in </a:t>
            </a:r>
            <a:r>
              <a:rPr lang="en-IN" sz="1800" b="1" dirty="0">
                <a:sym typeface="+mn-ea"/>
              </a:rPr>
              <a:t>a Actionable Insights which Include recommendations or action items based on the analysis, such as training needs or performance improvement plans.</a:t>
            </a:r>
          </a:p>
          <a:p>
            <a:endParaRPr lang="en-IN" b="1" dirty="0">
              <a:sym typeface="+mn-ea"/>
            </a:endParaRPr>
          </a:p>
          <a:p>
            <a:r>
              <a:rPr lang="en-US" sz="1800" b="1" dirty="0">
                <a:sym typeface="+mn-ea"/>
              </a:rPr>
              <a:t>Excel dataset:</a:t>
            </a:r>
            <a:endParaRPr lang="en-IN" sz="1800" b="1" dirty="0"/>
          </a:p>
          <a:p>
            <a:endParaRPr lang="en-US" sz="1800" b="1" dirty="0"/>
          </a:p>
          <a:p>
            <a:pPr marL="285750" indent="-285750">
              <a:buFont typeface="Arial" panose="020B0604020202020204" pitchFamily="34" charset="0"/>
              <a:buChar char="•"/>
            </a:pPr>
            <a:r>
              <a:rPr lang="en-US" sz="1800" b="1" dirty="0" err="1">
                <a:sym typeface="+mn-ea"/>
              </a:rPr>
              <a:t>EmpID</a:t>
            </a:r>
            <a:r>
              <a:rPr lang="en-US" sz="1800" b="1" dirty="0">
                <a:sym typeface="+mn-ea"/>
              </a:rPr>
              <a:t>: </a:t>
            </a:r>
            <a:r>
              <a:rPr lang="en-US" sz="1800" dirty="0">
                <a:sym typeface="+mn-ea"/>
              </a:rPr>
              <a:t>A unique identifier for each employee</a:t>
            </a:r>
            <a:r>
              <a:rPr lang="en-IN" sz="1800" dirty="0">
                <a:sym typeface="+mn-ea"/>
              </a:rPr>
              <a:t>.</a:t>
            </a:r>
            <a:endParaRPr lang="en-IN" sz="1800" dirty="0"/>
          </a:p>
          <a:p>
            <a:pPr marL="285750" indent="-285750">
              <a:buFont typeface="Arial" panose="020B0604020202020204" pitchFamily="34" charset="0"/>
              <a:buChar char="•"/>
            </a:pPr>
            <a:r>
              <a:rPr lang="en-US" sz="1800" b="1" dirty="0">
                <a:sym typeface="+mn-ea"/>
              </a:rPr>
              <a:t>Employee Name: </a:t>
            </a:r>
            <a:r>
              <a:rPr lang="en-US" sz="1800" dirty="0">
                <a:sym typeface="+mn-ea"/>
              </a:rPr>
              <a:t>The employee’s given name</a:t>
            </a:r>
            <a:r>
              <a:rPr lang="en-IN" sz="1800" dirty="0">
                <a:sym typeface="+mn-ea"/>
              </a:rPr>
              <a:t>.</a:t>
            </a:r>
            <a:endParaRPr lang="en-IN" sz="1800" b="1" dirty="0">
              <a:sym typeface="+mn-ea"/>
            </a:endParaRPr>
          </a:p>
          <a:p>
            <a:pPr marL="285750" indent="-285750">
              <a:buFont typeface="Arial" panose="020B0604020202020204" pitchFamily="34" charset="0"/>
              <a:buChar char="•"/>
            </a:pPr>
            <a:r>
              <a:rPr lang="en-US" sz="1800" b="1" dirty="0">
                <a:sym typeface="+mn-ea"/>
              </a:rPr>
              <a:t>Gender Code: </a:t>
            </a:r>
            <a:r>
              <a:rPr lang="en-US" sz="1800" dirty="0">
                <a:sym typeface="+mn-ea"/>
              </a:rPr>
              <a:t>A code representing the gender of the employee (e.g., M for Male, F for Female, etc.)</a:t>
            </a:r>
            <a:endParaRPr lang="en-IN" sz="1800" dirty="0"/>
          </a:p>
          <a:p>
            <a:pPr marL="285750" indent="-285750">
              <a:buFont typeface="Arial" panose="020B0604020202020204" pitchFamily="34" charset="0"/>
              <a:buChar char="•"/>
            </a:pPr>
            <a:r>
              <a:rPr lang="en-US" sz="1800" b="1" dirty="0">
                <a:sym typeface="+mn-ea"/>
              </a:rPr>
              <a:t>Business Unit: </a:t>
            </a:r>
            <a:r>
              <a:rPr lang="en-US" sz="1800" dirty="0">
                <a:sym typeface="+mn-ea"/>
              </a:rPr>
              <a:t>The department or division within the company where the employee works</a:t>
            </a:r>
            <a:r>
              <a:rPr lang="en-IN" sz="1800" dirty="0">
                <a:sym typeface="+mn-ea"/>
              </a:rPr>
              <a:t>.</a:t>
            </a:r>
          </a:p>
          <a:p>
            <a:pPr marL="285750" indent="-285750">
              <a:buFont typeface="Arial" panose="020B0604020202020204" pitchFamily="34" charset="0"/>
              <a:buChar char="•"/>
            </a:pPr>
            <a:r>
              <a:rPr lang="en-US" sz="1800" b="1" dirty="0">
                <a:sym typeface="+mn-ea"/>
              </a:rPr>
              <a:t>Employee Type:</a:t>
            </a:r>
            <a:r>
              <a:rPr lang="en-US" sz="1800" dirty="0">
                <a:sym typeface="+mn-ea"/>
              </a:rPr>
              <a:t> Classification of the employee, such as full-time, part-time, contractor, etc. </a:t>
            </a:r>
            <a:endParaRPr lang="en-IN" sz="1800" dirty="0"/>
          </a:p>
          <a:p>
            <a:pPr marL="285750" indent="-285750">
              <a:buFont typeface="Arial" panose="020B0604020202020204" pitchFamily="34" charset="0"/>
              <a:buChar char="•"/>
            </a:pPr>
            <a:r>
              <a:rPr lang="en-US" sz="1800" b="1" dirty="0">
                <a:sym typeface="+mn-ea"/>
              </a:rPr>
              <a:t>Employee location:</a:t>
            </a:r>
            <a:r>
              <a:rPr lang="en-US" sz="1800" dirty="0">
                <a:sym typeface="+mn-ea"/>
              </a:rPr>
              <a:t> location of the employee where he works.</a:t>
            </a:r>
            <a:endParaRPr lang="en-US" sz="1800" dirty="0"/>
          </a:p>
          <a:p>
            <a:endParaRPr lang="en-IN" sz="1800" b="1" dirty="0"/>
          </a:p>
          <a:p>
            <a:endParaRPr lang="en-US" sz="1800" b="1" dirty="0"/>
          </a:p>
        </p:txBody>
      </p:sp>
    </p:spTree>
    <p:extLst>
      <p:ext uri="{BB962C8B-B14F-4D97-AF65-F5344CB8AC3E}">
        <p14:creationId xmlns:p14="http://schemas.microsoft.com/office/powerpoint/2010/main" val="3529499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934B-9E4E-43E1-8E27-9BB259303735}"/>
              </a:ext>
            </a:extLst>
          </p:cNvPr>
          <p:cNvSpPr>
            <a:spLocks noGrp="1"/>
          </p:cNvSpPr>
          <p:nvPr>
            <p:ph type="title"/>
          </p:nvPr>
        </p:nvSpPr>
        <p:spPr/>
        <p:txBody>
          <a:bodyPr/>
          <a:lstStyle/>
          <a:p>
            <a:r>
              <a:rPr lang="en-US" sz="3600" b="1" u="sng" spc="15" dirty="0"/>
              <a:t>THE</a:t>
            </a:r>
            <a:r>
              <a:rPr lang="en-US" sz="3600" b="1" u="sng" spc="20" dirty="0"/>
              <a:t> "</a:t>
            </a:r>
            <a:r>
              <a:rPr lang="en-US" sz="3600" b="1" u="sng" spc="10" dirty="0"/>
              <a:t>WOW"</a:t>
            </a:r>
            <a:r>
              <a:rPr lang="en-US" sz="3600" b="1" u="sng" spc="85" dirty="0"/>
              <a:t> </a:t>
            </a:r>
            <a:r>
              <a:rPr lang="en-US" sz="3600" b="1" u="sng" spc="10" dirty="0"/>
              <a:t>IN</a:t>
            </a:r>
            <a:r>
              <a:rPr lang="en-US" sz="3600" b="1" u="sng" spc="-5" dirty="0"/>
              <a:t> </a:t>
            </a:r>
            <a:r>
              <a:rPr lang="en-US" sz="3600" b="1" u="sng" spc="15" dirty="0"/>
              <a:t>OUR</a:t>
            </a:r>
            <a:r>
              <a:rPr lang="en-US" sz="3600" b="1" u="sng" spc="-10" dirty="0"/>
              <a:t> </a:t>
            </a:r>
            <a:r>
              <a:rPr lang="en-US" sz="3600" b="1" u="sng" spc="20" dirty="0"/>
              <a:t>SOLUTION</a:t>
            </a:r>
            <a:endParaRPr lang="en-US" b="1" u="sng" dirty="0"/>
          </a:p>
        </p:txBody>
      </p:sp>
      <p:sp>
        <p:nvSpPr>
          <p:cNvPr id="3" name="TextBox 2">
            <a:extLst>
              <a:ext uri="{FF2B5EF4-FFF2-40B4-BE49-F238E27FC236}">
                <a16:creationId xmlns:a16="http://schemas.microsoft.com/office/drawing/2014/main" id="{D3A7CDB3-91B1-4044-8748-B6276D223E1A}"/>
              </a:ext>
            </a:extLst>
          </p:cNvPr>
          <p:cNvSpPr txBox="1"/>
          <p:nvPr/>
        </p:nvSpPr>
        <p:spPr>
          <a:xfrm>
            <a:off x="3300413" y="2097089"/>
            <a:ext cx="7515225" cy="3416320"/>
          </a:xfrm>
          <a:prstGeom prst="rect">
            <a:avLst/>
          </a:prstGeom>
          <a:noFill/>
        </p:spPr>
        <p:txBody>
          <a:bodyPr wrap="square" rtlCol="0">
            <a:spAutoFit/>
          </a:bodyPr>
          <a:lstStyle/>
          <a:p>
            <a:pPr algn="l"/>
            <a:r>
              <a:rPr lang="en-US" sz="2400" dirty="0">
                <a:solidFill>
                  <a:srgbClr val="0D0D0D"/>
                </a:solidFill>
                <a:effectLst/>
                <a:latin typeface="Times New Roman" panose="02020603050405020304" pitchFamily="18" charset="0"/>
                <a:cs typeface="Times New Roman" panose="02020603050405020304" pitchFamily="18" charset="0"/>
                <a:sym typeface="+mn-ea"/>
              </a:rPr>
              <a:t>“WOW" features combine to create a powerful, efficient, and intuitive Excel-based solution that not only meets but exceeds expectations in managing and analyzing employee Performance</a:t>
            </a:r>
            <a:r>
              <a:rPr lang="en-IN" sz="2400" dirty="0">
                <a:solidFill>
                  <a:srgbClr val="0D0D0D"/>
                </a:solidFill>
                <a:latin typeface="Times New Roman" panose="02020603050405020304" pitchFamily="18" charset="0"/>
                <a:cs typeface="Times New Roman" panose="02020603050405020304" pitchFamily="18" charset="0"/>
                <a:sym typeface="+mn-ea"/>
              </a:rPr>
              <a:t>. </a:t>
            </a:r>
            <a:r>
              <a:rPr lang="en-US" sz="2400" dirty="0">
                <a:solidFill>
                  <a:srgbClr val="0D0D0D"/>
                </a:solidFill>
                <a:effectLst/>
                <a:latin typeface="Times New Roman" panose="02020603050405020304" pitchFamily="18" charset="0"/>
                <a:cs typeface="Times New Roman" panose="02020603050405020304" pitchFamily="18" charset="0"/>
                <a:sym typeface="+mn-ea"/>
              </a:rPr>
              <a:t>The solution includes an AI-driven feature that suggests actionable improvements based on performance trends, helping managers to implement effective strategies for boosting productivity and employee engagement. To improvement. This holistic view promotes better strategic decision-making.</a:t>
            </a:r>
            <a:endParaRPr lang="en-US" sz="2400" dirty="0"/>
          </a:p>
        </p:txBody>
      </p:sp>
      <p:pic>
        <p:nvPicPr>
          <p:cNvPr id="6" name="object 6">
            <a:extLst>
              <a:ext uri="{FF2B5EF4-FFF2-40B4-BE49-F238E27FC236}">
                <a16:creationId xmlns:a16="http://schemas.microsoft.com/office/drawing/2014/main" id="{22868857-11B2-4237-B5EA-3C42D8D93D0B}"/>
              </a:ext>
            </a:extLst>
          </p:cNvPr>
          <p:cNvPicPr/>
          <p:nvPr/>
        </p:nvPicPr>
        <p:blipFill>
          <a:blip r:embed="rId2" cstate="print"/>
          <a:stretch>
            <a:fillRect/>
          </a:stretch>
        </p:blipFill>
        <p:spPr>
          <a:xfrm>
            <a:off x="66675" y="2097089"/>
            <a:ext cx="2466975" cy="4703760"/>
          </a:xfrm>
          <a:prstGeom prst="rect">
            <a:avLst/>
          </a:prstGeom>
        </p:spPr>
      </p:pic>
    </p:spTree>
    <p:extLst>
      <p:ext uri="{BB962C8B-B14F-4D97-AF65-F5344CB8AC3E}">
        <p14:creationId xmlns:p14="http://schemas.microsoft.com/office/powerpoint/2010/main" val="35920540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emplate>Circuit</Template>
  <TotalTime>96</TotalTime>
  <Words>1022</Words>
  <Application>Microsoft Office PowerPoint</Application>
  <PresentationFormat>Widescreen</PresentationFormat>
  <Paragraphs>150</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Palatino Linotype</vt:lpstr>
      <vt:lpstr>Times New Roman</vt:lpstr>
      <vt:lpstr>Trebuchet MS</vt:lpstr>
      <vt:lpstr>Tw Cen MT</vt:lpstr>
      <vt:lpstr>Circuit</vt:lpstr>
      <vt:lpstr>Employee Data Analysis using Excel</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 </vt:lpstr>
      <vt:lpstr>RESULTS:</vt:lpstr>
      <vt:lpstr>RESULTS: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ssubbiah034@gmail.com</dc:creator>
  <cp:lastModifiedBy>ssubbiah034@gmail.com</cp:lastModifiedBy>
  <cp:revision>15</cp:revision>
  <dcterms:created xsi:type="dcterms:W3CDTF">2024-08-29T23:39:30Z</dcterms:created>
  <dcterms:modified xsi:type="dcterms:W3CDTF">2024-08-30T02:23:22Z</dcterms:modified>
</cp:coreProperties>
</file>