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640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9144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679025"/>
            <a:ext cx="6903720" cy="833199"/>
          </a:xfrm>
          <a:prstGeom prst="rect">
            <a:avLst/>
          </a:prstGeom>
          <a:noFill/>
          <a:ln/>
        </p:spPr>
        <p:txBody>
          <a:bodyPr wrap="none" rtlCol="0" anchor="t"/>
          <a:lstStyle/>
          <a:p>
            <a:pPr marL="0" indent="0">
              <a:lnSpc>
                <a:spcPts val="6561"/>
              </a:lnSpc>
              <a:buNone/>
            </a:pPr>
            <a:r>
              <a:rPr lang="en-US" sz="5249" b="1" dirty="0">
                <a:solidFill>
                  <a:srgbClr val="FFFFFF"/>
                </a:solidFill>
                <a:ea typeface="Syne" pitchFamily="34" charset="-122"/>
                <a:cs typeface="Syne" pitchFamily="34" charset="-120"/>
              </a:rPr>
              <a:t>Job Search Portals</a:t>
            </a:r>
            <a:endParaRPr lang="en-US" sz="5249" dirty="0"/>
          </a:p>
        </p:txBody>
      </p:sp>
      <p:sp>
        <p:nvSpPr>
          <p:cNvPr id="6" name="Text 3"/>
          <p:cNvSpPr/>
          <p:nvPr/>
        </p:nvSpPr>
        <p:spPr>
          <a:xfrm>
            <a:off x="833199" y="3845481"/>
            <a:ext cx="7477601" cy="1066205"/>
          </a:xfrm>
          <a:prstGeom prst="rect">
            <a:avLst/>
          </a:prstGeom>
          <a:noFill/>
          <a:ln/>
        </p:spPr>
        <p:txBody>
          <a:bodyPr wrap="square" rtlCol="0" anchor="t"/>
          <a:lstStyle/>
          <a:p>
            <a:pPr marL="0" indent="0">
              <a:lnSpc>
                <a:spcPts val="2799"/>
              </a:lnSpc>
              <a:buNone/>
            </a:pPr>
            <a:r>
              <a:rPr lang="en-US" sz="1750" dirty="0">
                <a:solidFill>
                  <a:srgbClr val="D9E1FF"/>
                </a:solidFill>
                <a:ea typeface="Arimo" pitchFamily="34" charset="-122"/>
                <a:cs typeface="Arimo" pitchFamily="34" charset="-120"/>
              </a:rPr>
              <a:t>A job search portal is an online platform that helps job seekers find and apply for relevant job opportunities. It also allows employers to post job openings and search for potential candidates.</a:t>
            </a:r>
            <a:endParaRPr lang="en-US" sz="1750" dirty="0"/>
          </a:p>
        </p:txBody>
      </p:sp>
      <p:sp>
        <p:nvSpPr>
          <p:cNvPr id="7" name="Shape 4"/>
          <p:cNvSpPr/>
          <p:nvPr/>
        </p:nvSpPr>
        <p:spPr>
          <a:xfrm>
            <a:off x="833199" y="5178266"/>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5185886"/>
            <a:ext cx="340162" cy="340162"/>
          </a:xfrm>
          <a:prstGeom prst="rect">
            <a:avLst/>
          </a:prstGeom>
        </p:spPr>
      </p:pic>
      <p:sp>
        <p:nvSpPr>
          <p:cNvPr id="9" name="Text 5"/>
          <p:cNvSpPr/>
          <p:nvPr/>
        </p:nvSpPr>
        <p:spPr>
          <a:xfrm>
            <a:off x="1299686" y="6392935"/>
            <a:ext cx="2087880" cy="388858"/>
          </a:xfrm>
          <a:prstGeom prst="rect">
            <a:avLst/>
          </a:prstGeom>
          <a:noFill/>
          <a:ln/>
        </p:spPr>
        <p:txBody>
          <a:bodyPr wrap="none" rtlCol="0" anchor="t"/>
          <a:lstStyle/>
          <a:p>
            <a:pPr marL="0" indent="0" algn="l">
              <a:lnSpc>
                <a:spcPts val="3062"/>
              </a:lnSpc>
              <a:buNone/>
            </a:pPr>
            <a:r>
              <a:rPr lang="en-US" sz="2187" b="1" dirty="0">
                <a:solidFill>
                  <a:srgbClr val="D9E1FF"/>
                </a:solidFill>
                <a:ea typeface="Arimo" pitchFamily="34" charset="-122"/>
                <a:cs typeface="Arimo" pitchFamily="34" charset="-120"/>
              </a:rPr>
              <a:t>Prem Sengar</a:t>
            </a:r>
          </a:p>
          <a:p>
            <a:pPr marL="0" indent="0" algn="l">
              <a:lnSpc>
                <a:spcPts val="3062"/>
              </a:lnSpc>
              <a:buNone/>
            </a:pPr>
            <a:r>
              <a:rPr lang="en-US" sz="2187" b="1" dirty="0" err="1">
                <a:solidFill>
                  <a:srgbClr val="D9E1FF"/>
                </a:solidFill>
                <a:ea typeface="Arimo" pitchFamily="34" charset="-122"/>
              </a:rPr>
              <a:t>Prajjawal</a:t>
            </a:r>
            <a:r>
              <a:rPr lang="en-US" sz="2187" b="1" dirty="0">
                <a:solidFill>
                  <a:srgbClr val="D9E1FF"/>
                </a:solidFill>
                <a:ea typeface="Arimo" pitchFamily="34" charset="-122"/>
              </a:rPr>
              <a:t> Pandey</a:t>
            </a:r>
          </a:p>
          <a:p>
            <a:pPr marL="0" indent="0" algn="l">
              <a:lnSpc>
                <a:spcPts val="3062"/>
              </a:lnSpc>
              <a:buNone/>
            </a:pPr>
            <a:r>
              <a:rPr lang="en-US" sz="2187" b="1" dirty="0">
                <a:solidFill>
                  <a:srgbClr val="D9E1FF"/>
                </a:solidFill>
                <a:ea typeface="Arimo" pitchFamily="34" charset="-122"/>
              </a:rPr>
              <a:t>Prajwal</a:t>
            </a:r>
            <a:endParaRPr lang="en-US" sz="2187"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13" name="Text 2">
            <a:extLst>
              <a:ext uri="{FF2B5EF4-FFF2-40B4-BE49-F238E27FC236}">
                <a16:creationId xmlns:a16="http://schemas.microsoft.com/office/drawing/2014/main" id="{468385B7-3E6C-4F3B-8D32-3B8523357607}"/>
              </a:ext>
            </a:extLst>
          </p:cNvPr>
          <p:cNvSpPr/>
          <p:nvPr/>
        </p:nvSpPr>
        <p:spPr>
          <a:xfrm>
            <a:off x="1180981" y="5274182"/>
            <a:ext cx="6903720" cy="833199"/>
          </a:xfrm>
          <a:prstGeom prst="rect">
            <a:avLst/>
          </a:prstGeom>
          <a:noFill/>
          <a:ln/>
        </p:spPr>
        <p:txBody>
          <a:bodyPr wrap="none" rtlCol="0" anchor="t"/>
          <a:lstStyle/>
          <a:p>
            <a:pPr marL="0" indent="0">
              <a:lnSpc>
                <a:spcPts val="6561"/>
              </a:lnSpc>
              <a:buNone/>
            </a:pPr>
            <a:r>
              <a:rPr lang="en-US" sz="3200" b="1" dirty="0">
                <a:solidFill>
                  <a:srgbClr val="FFFFFF"/>
                </a:solidFill>
                <a:ea typeface="Syne" pitchFamily="34" charset="-122"/>
              </a:rPr>
              <a:t>Team Member Name</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512094"/>
            <a:ext cx="8823960" cy="694373"/>
          </a:xfrm>
          <a:prstGeom prst="rect">
            <a:avLst/>
          </a:prstGeom>
          <a:noFill/>
          <a:ln/>
        </p:spPr>
        <p:txBody>
          <a:bodyPr wrap="none" rtlCol="0" anchor="t"/>
          <a:lstStyle/>
          <a:p>
            <a:pPr marL="0" indent="0">
              <a:lnSpc>
                <a:spcPts val="5468"/>
              </a:lnSpc>
              <a:buNone/>
            </a:pPr>
            <a:r>
              <a:rPr lang="en-US" sz="4374" b="1" dirty="0">
                <a:solidFill>
                  <a:srgbClr val="FFFFFF"/>
                </a:solidFill>
                <a:ea typeface="Syne" pitchFamily="34" charset="-122"/>
                <a:cs typeface="Syne" pitchFamily="34" charset="-120"/>
              </a:rPr>
              <a:t>What is a Job Search Portal?</a:t>
            </a:r>
            <a:endParaRPr lang="en-US" sz="4374" dirty="0"/>
          </a:p>
        </p:txBody>
      </p:sp>
      <p:sp>
        <p:nvSpPr>
          <p:cNvPr id="6" name="Shape 3"/>
          <p:cNvSpPr/>
          <p:nvPr/>
        </p:nvSpPr>
        <p:spPr>
          <a:xfrm>
            <a:off x="833199" y="2713315"/>
            <a:ext cx="499943" cy="499943"/>
          </a:xfrm>
          <a:prstGeom prst="roundRect">
            <a:avLst>
              <a:gd name="adj" fmla="val 13333"/>
            </a:avLst>
          </a:prstGeom>
          <a:solidFill>
            <a:srgbClr val="1E1B4A"/>
          </a:solidFill>
          <a:ln/>
        </p:spPr>
      </p:sp>
      <p:sp>
        <p:nvSpPr>
          <p:cNvPr id="7" name="Text 4"/>
          <p:cNvSpPr/>
          <p:nvPr/>
        </p:nvSpPr>
        <p:spPr>
          <a:xfrm>
            <a:off x="1018342" y="2754987"/>
            <a:ext cx="12954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1</a:t>
            </a:r>
            <a:endParaRPr lang="en-US" sz="2624" dirty="0"/>
          </a:p>
        </p:txBody>
      </p:sp>
      <p:sp>
        <p:nvSpPr>
          <p:cNvPr id="8" name="Text 5"/>
          <p:cNvSpPr/>
          <p:nvPr/>
        </p:nvSpPr>
        <p:spPr>
          <a:xfrm>
            <a:off x="1555313" y="2789634"/>
            <a:ext cx="2491740" cy="354806"/>
          </a:xfrm>
          <a:prstGeom prst="rect">
            <a:avLst/>
          </a:prstGeom>
          <a:noFill/>
          <a:ln/>
        </p:spPr>
        <p:txBody>
          <a:bodyPr wrap="none" rtlCol="0" anchor="t"/>
          <a:lstStyle/>
          <a:p>
            <a:pPr marL="0" indent="0">
              <a:lnSpc>
                <a:spcPts val="2734"/>
              </a:lnSpc>
              <a:buNone/>
            </a:pPr>
            <a:r>
              <a:rPr lang="en-US" sz="2187" b="1" dirty="0">
                <a:solidFill>
                  <a:srgbClr val="FFFFFF"/>
                </a:solidFill>
                <a:ea typeface="Syne" pitchFamily="34" charset="-122"/>
                <a:cs typeface="Syne" pitchFamily="34" charset="-120"/>
              </a:rPr>
              <a:t>Global Reach</a:t>
            </a:r>
            <a:r>
              <a:rPr lang="en-US" sz="2187" b="1" dirty="0">
                <a:solidFill>
                  <a:srgbClr val="FFFFFF"/>
                </a:solidFill>
                <a:latin typeface="Syne" pitchFamily="34" charset="0"/>
                <a:ea typeface="Syne" pitchFamily="34" charset="-122"/>
                <a:cs typeface="Syne" pitchFamily="34" charset="-120"/>
              </a:rPr>
              <a:t> </a:t>
            </a:r>
            <a:r>
              <a:rPr lang="en-US" sz="2187" b="1" dirty="0">
                <a:solidFill>
                  <a:srgbClr val="000000"/>
                </a:solidFill>
                <a:latin typeface="Syne" pitchFamily="34" charset="0"/>
                <a:ea typeface="Syne" pitchFamily="34" charset="-122"/>
                <a:cs typeface="Syne" pitchFamily="34" charset="-120"/>
              </a:rPr>
              <a:t>🌍</a:t>
            </a:r>
            <a:endParaRPr lang="en-US" sz="2187" dirty="0"/>
          </a:p>
        </p:txBody>
      </p:sp>
      <p:sp>
        <p:nvSpPr>
          <p:cNvPr id="9" name="Text 6"/>
          <p:cNvSpPr/>
          <p:nvPr/>
        </p:nvSpPr>
        <p:spPr>
          <a:xfrm>
            <a:off x="1555313" y="3277672"/>
            <a:ext cx="3820001" cy="1421606"/>
          </a:xfrm>
          <a:prstGeom prst="rect">
            <a:avLst/>
          </a:prstGeom>
          <a:noFill/>
          <a:ln/>
        </p:spPr>
        <p:txBody>
          <a:bodyPr wrap="square" rtlCol="0" anchor="t"/>
          <a:lstStyle/>
          <a:p>
            <a:pPr marL="0" indent="0">
              <a:lnSpc>
                <a:spcPts val="2799"/>
              </a:lnSpc>
              <a:buNone/>
            </a:pPr>
            <a:r>
              <a:rPr lang="en-US" sz="1750" dirty="0">
                <a:solidFill>
                  <a:srgbClr val="D9E1FF"/>
                </a:solidFill>
                <a:ea typeface="Arimo" pitchFamily="34" charset="-122"/>
                <a:cs typeface="Arimo" pitchFamily="34" charset="-120"/>
              </a:rPr>
              <a:t>Job search portals provide access to job opportunities from around the world, connecting companies and candidates globally.</a:t>
            </a:r>
            <a:endParaRPr lang="en-US" sz="1750" dirty="0"/>
          </a:p>
        </p:txBody>
      </p:sp>
      <p:sp>
        <p:nvSpPr>
          <p:cNvPr id="10" name="Shape 7"/>
          <p:cNvSpPr/>
          <p:nvPr/>
        </p:nvSpPr>
        <p:spPr>
          <a:xfrm>
            <a:off x="5597485" y="2713315"/>
            <a:ext cx="499943" cy="499943"/>
          </a:xfrm>
          <a:prstGeom prst="roundRect">
            <a:avLst>
              <a:gd name="adj" fmla="val 13333"/>
            </a:avLst>
          </a:prstGeom>
          <a:solidFill>
            <a:srgbClr val="1E1B4A"/>
          </a:solidFill>
          <a:ln/>
        </p:spPr>
      </p:sp>
      <p:sp>
        <p:nvSpPr>
          <p:cNvPr id="11" name="Text 8"/>
          <p:cNvSpPr/>
          <p:nvPr/>
        </p:nvSpPr>
        <p:spPr>
          <a:xfrm>
            <a:off x="5744528" y="2754987"/>
            <a:ext cx="20574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2</a:t>
            </a:r>
            <a:endParaRPr lang="en-US" sz="2624" dirty="0"/>
          </a:p>
        </p:txBody>
      </p:sp>
      <p:sp>
        <p:nvSpPr>
          <p:cNvPr id="12" name="Text 9"/>
          <p:cNvSpPr/>
          <p:nvPr/>
        </p:nvSpPr>
        <p:spPr>
          <a:xfrm>
            <a:off x="6319599" y="2789634"/>
            <a:ext cx="3820001" cy="701993"/>
          </a:xfrm>
          <a:prstGeom prst="rect">
            <a:avLst/>
          </a:prstGeom>
          <a:noFill/>
          <a:ln/>
        </p:spPr>
        <p:txBody>
          <a:bodyPr wrap="square" rtlCol="0" anchor="t"/>
          <a:lstStyle/>
          <a:p>
            <a:pPr marL="0" indent="0">
              <a:lnSpc>
                <a:spcPts val="2734"/>
              </a:lnSpc>
              <a:buNone/>
            </a:pPr>
            <a:r>
              <a:rPr lang="en-US" sz="2187" b="1" dirty="0">
                <a:solidFill>
                  <a:srgbClr val="FFFFFF"/>
                </a:solidFill>
                <a:ea typeface="Syne" pitchFamily="34" charset="-122"/>
                <a:cs typeface="Syne" pitchFamily="34" charset="-120"/>
              </a:rPr>
              <a:t>User-Friendly Interface </a:t>
            </a:r>
            <a:r>
              <a:rPr lang="en-US" sz="2187" b="1" dirty="0">
                <a:solidFill>
                  <a:srgbClr val="000000"/>
                </a:solidFill>
                <a:latin typeface="Syne" pitchFamily="34" charset="0"/>
                <a:ea typeface="Syne" pitchFamily="34" charset="-122"/>
                <a:cs typeface="Syne" pitchFamily="34" charset="-120"/>
              </a:rPr>
              <a:t>🖥️</a:t>
            </a:r>
            <a:endParaRPr lang="en-US" sz="2187" dirty="0"/>
          </a:p>
        </p:txBody>
      </p:sp>
      <p:sp>
        <p:nvSpPr>
          <p:cNvPr id="13" name="Text 10"/>
          <p:cNvSpPr/>
          <p:nvPr/>
        </p:nvSpPr>
        <p:spPr>
          <a:xfrm>
            <a:off x="6319599" y="3624858"/>
            <a:ext cx="3820001" cy="1421606"/>
          </a:xfrm>
          <a:prstGeom prst="rect">
            <a:avLst/>
          </a:prstGeom>
          <a:noFill/>
          <a:ln/>
        </p:spPr>
        <p:txBody>
          <a:bodyPr wrap="square" rtlCol="0" anchor="t"/>
          <a:lstStyle/>
          <a:p>
            <a:pPr marL="0" indent="0">
              <a:lnSpc>
                <a:spcPts val="2799"/>
              </a:lnSpc>
              <a:buNone/>
            </a:pPr>
            <a:r>
              <a:rPr lang="en-US" sz="1750" dirty="0">
                <a:solidFill>
                  <a:srgbClr val="D9E1FF"/>
                </a:solidFill>
                <a:ea typeface="Arimo" pitchFamily="34" charset="-122"/>
                <a:cs typeface="Arimo" pitchFamily="34" charset="-120"/>
              </a:rPr>
              <a:t>They offer an easy-to-use interface for job seekers to search, filter, and apply for jobs, as well as for employers to manage their job postings.</a:t>
            </a:r>
            <a:endParaRPr lang="en-US" sz="1750" dirty="0"/>
          </a:p>
        </p:txBody>
      </p:sp>
      <p:sp>
        <p:nvSpPr>
          <p:cNvPr id="14" name="Shape 11"/>
          <p:cNvSpPr/>
          <p:nvPr/>
        </p:nvSpPr>
        <p:spPr>
          <a:xfrm>
            <a:off x="833199" y="5442228"/>
            <a:ext cx="499943" cy="499943"/>
          </a:xfrm>
          <a:prstGeom prst="roundRect">
            <a:avLst>
              <a:gd name="adj" fmla="val 13333"/>
            </a:avLst>
          </a:prstGeom>
          <a:solidFill>
            <a:srgbClr val="1E1B4A"/>
          </a:solidFill>
          <a:ln/>
        </p:spPr>
      </p:sp>
      <p:sp>
        <p:nvSpPr>
          <p:cNvPr id="15" name="Text 12"/>
          <p:cNvSpPr/>
          <p:nvPr/>
        </p:nvSpPr>
        <p:spPr>
          <a:xfrm>
            <a:off x="976432" y="5483900"/>
            <a:ext cx="21336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3</a:t>
            </a:r>
            <a:endParaRPr lang="en-US" sz="2624" dirty="0"/>
          </a:p>
        </p:txBody>
      </p:sp>
      <p:sp>
        <p:nvSpPr>
          <p:cNvPr id="16" name="Text 13"/>
          <p:cNvSpPr/>
          <p:nvPr/>
        </p:nvSpPr>
        <p:spPr>
          <a:xfrm>
            <a:off x="1555313" y="5518547"/>
            <a:ext cx="4137660" cy="354806"/>
          </a:xfrm>
          <a:prstGeom prst="rect">
            <a:avLst/>
          </a:prstGeom>
          <a:noFill/>
          <a:ln/>
        </p:spPr>
        <p:txBody>
          <a:bodyPr wrap="none" rtlCol="0" anchor="t"/>
          <a:lstStyle/>
          <a:p>
            <a:pPr marL="0" indent="0">
              <a:lnSpc>
                <a:spcPts val="2734"/>
              </a:lnSpc>
              <a:buNone/>
            </a:pPr>
            <a:r>
              <a:rPr lang="en-US" sz="2187" b="1" dirty="0">
                <a:solidFill>
                  <a:srgbClr val="FFFFFF"/>
                </a:solidFill>
                <a:ea typeface="Syne" pitchFamily="34" charset="-122"/>
                <a:cs typeface="Syne" pitchFamily="34" charset="-120"/>
              </a:rPr>
              <a:t>Advanced Search Filters </a:t>
            </a:r>
            <a:r>
              <a:rPr lang="en-US" sz="2187" b="1" dirty="0">
                <a:solidFill>
                  <a:srgbClr val="000000"/>
                </a:solidFill>
                <a:latin typeface="Syne" pitchFamily="34" charset="0"/>
                <a:ea typeface="Syne" pitchFamily="34" charset="-122"/>
                <a:cs typeface="Syne" pitchFamily="34" charset="-120"/>
              </a:rPr>
              <a:t>🔍</a:t>
            </a:r>
            <a:endParaRPr lang="en-US" sz="2187" dirty="0"/>
          </a:p>
        </p:txBody>
      </p:sp>
      <p:sp>
        <p:nvSpPr>
          <p:cNvPr id="17" name="Text 14"/>
          <p:cNvSpPr/>
          <p:nvPr/>
        </p:nvSpPr>
        <p:spPr>
          <a:xfrm>
            <a:off x="1555313" y="6006584"/>
            <a:ext cx="8584287" cy="710803"/>
          </a:xfrm>
          <a:prstGeom prst="rect">
            <a:avLst/>
          </a:prstGeom>
          <a:noFill/>
          <a:ln/>
        </p:spPr>
        <p:txBody>
          <a:bodyPr wrap="square" rtlCol="0" anchor="t"/>
          <a:lstStyle/>
          <a:p>
            <a:pPr marL="0" indent="0">
              <a:lnSpc>
                <a:spcPts val="2799"/>
              </a:lnSpc>
              <a:buNone/>
            </a:pPr>
            <a:r>
              <a:rPr lang="en-US" sz="1750" dirty="0">
                <a:solidFill>
                  <a:srgbClr val="D9E1FF"/>
                </a:solidFill>
                <a:ea typeface="Arimo" pitchFamily="34" charset="-122"/>
                <a:cs typeface="Arimo" pitchFamily="34" charset="-120"/>
              </a:rPr>
              <a:t>They allow users to filter job postings based on factors such as location, industry, experience level, and salary range.</a:t>
            </a:r>
            <a:endParaRPr lang="en-US" sz="1750" dirty="0"/>
          </a:p>
        </p:txBody>
      </p:sp>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32274"/>
            <a:ext cx="14630400" cy="8539401"/>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14630400" cy="2503884"/>
          </a:xfrm>
          <a:prstGeom prst="rect">
            <a:avLst/>
          </a:prstGeom>
        </p:spPr>
      </p:pic>
      <p:sp>
        <p:nvSpPr>
          <p:cNvPr id="5" name="Text 2"/>
          <p:cNvSpPr/>
          <p:nvPr/>
        </p:nvSpPr>
        <p:spPr>
          <a:xfrm>
            <a:off x="2837617" y="3054668"/>
            <a:ext cx="8955167" cy="1251823"/>
          </a:xfrm>
          <a:prstGeom prst="rect">
            <a:avLst/>
          </a:prstGeom>
          <a:noFill/>
          <a:ln/>
        </p:spPr>
        <p:txBody>
          <a:bodyPr wrap="square" rtlCol="0" anchor="t"/>
          <a:lstStyle/>
          <a:p>
            <a:pPr marL="0" indent="0">
              <a:lnSpc>
                <a:spcPts val="4929"/>
              </a:lnSpc>
              <a:buNone/>
            </a:pPr>
            <a:r>
              <a:rPr lang="en-US" sz="3943" b="1" dirty="0">
                <a:solidFill>
                  <a:srgbClr val="FFFFFF"/>
                </a:solidFill>
                <a:ea typeface="Syne" pitchFamily="34" charset="-122"/>
                <a:cs typeface="Syne" pitchFamily="34" charset="-120"/>
              </a:rPr>
              <a:t>Importance of Job Search Portals</a:t>
            </a:r>
            <a:endParaRPr lang="en-US" sz="3943" dirty="0"/>
          </a:p>
        </p:txBody>
      </p:sp>
      <p:sp>
        <p:nvSpPr>
          <p:cNvPr id="6" name="Shape 3"/>
          <p:cNvSpPr/>
          <p:nvPr/>
        </p:nvSpPr>
        <p:spPr>
          <a:xfrm>
            <a:off x="2837617" y="4606885"/>
            <a:ext cx="2851547" cy="3381732"/>
          </a:xfrm>
          <a:prstGeom prst="roundRect">
            <a:avLst>
              <a:gd name="adj" fmla="val 2107"/>
            </a:avLst>
          </a:prstGeom>
          <a:solidFill>
            <a:srgbClr val="1E1B4A"/>
          </a:solidFill>
          <a:ln/>
        </p:spPr>
      </p:sp>
      <p:sp>
        <p:nvSpPr>
          <p:cNvPr id="7" name="Text 4"/>
          <p:cNvSpPr/>
          <p:nvPr/>
        </p:nvSpPr>
        <p:spPr>
          <a:xfrm>
            <a:off x="3037880" y="4807148"/>
            <a:ext cx="2451021" cy="625793"/>
          </a:xfrm>
          <a:prstGeom prst="rect">
            <a:avLst/>
          </a:prstGeom>
          <a:noFill/>
          <a:ln/>
        </p:spPr>
        <p:txBody>
          <a:bodyPr wrap="square" rtlCol="0" anchor="t"/>
          <a:lstStyle/>
          <a:p>
            <a:pPr marL="0" indent="0">
              <a:lnSpc>
                <a:spcPts val="2464"/>
              </a:lnSpc>
              <a:buNone/>
            </a:pPr>
            <a:r>
              <a:rPr lang="en-US" sz="1972" b="1" dirty="0">
                <a:solidFill>
                  <a:srgbClr val="FFFFFF"/>
                </a:solidFill>
                <a:ea typeface="Syne" pitchFamily="34" charset="-122"/>
                <a:cs typeface="Syne" pitchFamily="34" charset="-120"/>
              </a:rPr>
              <a:t>Efficient Job Matching</a:t>
            </a:r>
            <a:endParaRPr lang="en-US" sz="1972" dirty="0"/>
          </a:p>
        </p:txBody>
      </p:sp>
      <p:sp>
        <p:nvSpPr>
          <p:cNvPr id="8" name="Text 5"/>
          <p:cNvSpPr/>
          <p:nvPr/>
        </p:nvSpPr>
        <p:spPr>
          <a:xfrm>
            <a:off x="3037880" y="5553075"/>
            <a:ext cx="2451021" cy="1922383"/>
          </a:xfrm>
          <a:prstGeom prst="rect">
            <a:avLst/>
          </a:prstGeom>
          <a:noFill/>
          <a:ln/>
        </p:spPr>
        <p:txBody>
          <a:bodyPr wrap="square" rtlCol="0" anchor="t"/>
          <a:lstStyle/>
          <a:p>
            <a:pPr marL="0" indent="0">
              <a:lnSpc>
                <a:spcPts val="2524"/>
              </a:lnSpc>
              <a:buNone/>
            </a:pPr>
            <a:r>
              <a:rPr lang="en-US" sz="1577" dirty="0">
                <a:solidFill>
                  <a:srgbClr val="D9E1FF"/>
                </a:solidFill>
                <a:ea typeface="Arimo" pitchFamily="34" charset="-122"/>
                <a:cs typeface="Arimo" pitchFamily="34" charset="-120"/>
              </a:rPr>
              <a:t>Portals use algorithms to match job seekers with the most relevant opportunities based on their skills, experience, and preferences.</a:t>
            </a:r>
            <a:endParaRPr lang="en-US" sz="1577" dirty="0"/>
          </a:p>
        </p:txBody>
      </p:sp>
      <p:sp>
        <p:nvSpPr>
          <p:cNvPr id="9" name="Shape 6"/>
          <p:cNvSpPr/>
          <p:nvPr/>
        </p:nvSpPr>
        <p:spPr>
          <a:xfrm>
            <a:off x="5865005" y="4616122"/>
            <a:ext cx="2851547" cy="3381732"/>
          </a:xfrm>
          <a:prstGeom prst="roundRect">
            <a:avLst>
              <a:gd name="adj" fmla="val 2107"/>
            </a:avLst>
          </a:prstGeom>
          <a:solidFill>
            <a:srgbClr val="1E1B4A"/>
          </a:solidFill>
          <a:ln/>
        </p:spPr>
      </p:sp>
      <p:sp>
        <p:nvSpPr>
          <p:cNvPr id="11" name="Text 8"/>
          <p:cNvSpPr/>
          <p:nvPr/>
        </p:nvSpPr>
        <p:spPr>
          <a:xfrm>
            <a:off x="6089690" y="5240179"/>
            <a:ext cx="2451021" cy="1601986"/>
          </a:xfrm>
          <a:prstGeom prst="rect">
            <a:avLst/>
          </a:prstGeom>
          <a:noFill/>
          <a:ln/>
        </p:spPr>
        <p:txBody>
          <a:bodyPr wrap="square" rtlCol="0" anchor="t"/>
          <a:lstStyle/>
          <a:p>
            <a:pPr marL="0" indent="0">
              <a:lnSpc>
                <a:spcPts val="2524"/>
              </a:lnSpc>
              <a:buNone/>
            </a:pPr>
            <a:r>
              <a:rPr lang="en-US" sz="1577" dirty="0">
                <a:solidFill>
                  <a:srgbClr val="D9E1FF"/>
                </a:solidFill>
                <a:ea typeface="Arimo" pitchFamily="34" charset="-122"/>
                <a:cs typeface="Arimo" pitchFamily="34" charset="-120"/>
              </a:rPr>
              <a:t>Job search portals streamline the application process, enabling users to apply to multiple positions with just a few clicks.</a:t>
            </a:r>
            <a:endParaRPr lang="en-US" sz="1577" dirty="0"/>
          </a:p>
        </p:txBody>
      </p:sp>
      <p:sp>
        <p:nvSpPr>
          <p:cNvPr id="12" name="Shape 9"/>
          <p:cNvSpPr/>
          <p:nvPr/>
        </p:nvSpPr>
        <p:spPr>
          <a:xfrm>
            <a:off x="8941237" y="4606885"/>
            <a:ext cx="2851547" cy="3381732"/>
          </a:xfrm>
          <a:prstGeom prst="roundRect">
            <a:avLst>
              <a:gd name="adj" fmla="val 2107"/>
            </a:avLst>
          </a:prstGeom>
          <a:solidFill>
            <a:srgbClr val="1E1B4A"/>
          </a:solidFill>
          <a:ln/>
        </p:spPr>
      </p:sp>
      <p:sp>
        <p:nvSpPr>
          <p:cNvPr id="13" name="Text 10"/>
          <p:cNvSpPr/>
          <p:nvPr/>
        </p:nvSpPr>
        <p:spPr>
          <a:xfrm>
            <a:off x="9141500" y="4807148"/>
            <a:ext cx="2451021" cy="938689"/>
          </a:xfrm>
          <a:prstGeom prst="rect">
            <a:avLst/>
          </a:prstGeom>
          <a:noFill/>
          <a:ln/>
        </p:spPr>
        <p:txBody>
          <a:bodyPr wrap="square" rtlCol="0" anchor="t"/>
          <a:lstStyle/>
          <a:p>
            <a:pPr marL="0" indent="0">
              <a:lnSpc>
                <a:spcPts val="2464"/>
              </a:lnSpc>
              <a:buNone/>
            </a:pPr>
            <a:r>
              <a:rPr lang="en-US" sz="1972" b="1" dirty="0">
                <a:solidFill>
                  <a:srgbClr val="FFFFFF"/>
                </a:solidFill>
                <a:latin typeface="+mj-lt"/>
                <a:ea typeface="Syne" pitchFamily="34" charset="-122"/>
                <a:cs typeface="Syne" pitchFamily="34" charset="-120"/>
              </a:rPr>
              <a:t>Access to Diverse Job Opportunities</a:t>
            </a:r>
            <a:endParaRPr lang="en-US" sz="1972" dirty="0">
              <a:latin typeface="+mj-lt"/>
            </a:endParaRPr>
          </a:p>
        </p:txBody>
      </p:sp>
      <p:sp>
        <p:nvSpPr>
          <p:cNvPr id="14" name="Text 11"/>
          <p:cNvSpPr/>
          <p:nvPr/>
        </p:nvSpPr>
        <p:spPr>
          <a:xfrm>
            <a:off x="9141500" y="5865971"/>
            <a:ext cx="2451021" cy="1922383"/>
          </a:xfrm>
          <a:prstGeom prst="rect">
            <a:avLst/>
          </a:prstGeom>
          <a:noFill/>
          <a:ln/>
        </p:spPr>
        <p:txBody>
          <a:bodyPr wrap="square" rtlCol="0" anchor="t"/>
          <a:lstStyle/>
          <a:p>
            <a:pPr marL="0" indent="0">
              <a:lnSpc>
                <a:spcPts val="2524"/>
              </a:lnSpc>
              <a:buNone/>
            </a:pPr>
            <a:r>
              <a:rPr lang="en-US" sz="1577" dirty="0">
                <a:solidFill>
                  <a:srgbClr val="D9E1FF"/>
                </a:solidFill>
                <a:ea typeface="Arimo" pitchFamily="34" charset="-122"/>
                <a:cs typeface="Arimo" pitchFamily="34" charset="-120"/>
              </a:rPr>
              <a:t>They provide access to a wide range of job openings across various industries and sectors, catering to different career aspirations.</a:t>
            </a:r>
            <a:endParaRPr lang="en-US" sz="1577"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6" name="Text 10">
            <a:extLst>
              <a:ext uri="{FF2B5EF4-FFF2-40B4-BE49-F238E27FC236}">
                <a16:creationId xmlns:a16="http://schemas.microsoft.com/office/drawing/2014/main" id="{700F6C0C-2ED9-4CDB-B148-2F5A8834E788}"/>
              </a:ext>
            </a:extLst>
          </p:cNvPr>
          <p:cNvSpPr/>
          <p:nvPr/>
        </p:nvSpPr>
        <p:spPr>
          <a:xfrm>
            <a:off x="6040847" y="4765456"/>
            <a:ext cx="2451021" cy="938689"/>
          </a:xfrm>
          <a:prstGeom prst="rect">
            <a:avLst/>
          </a:prstGeom>
          <a:noFill/>
          <a:ln/>
        </p:spPr>
        <p:txBody>
          <a:bodyPr wrap="square" rtlCol="0" anchor="t"/>
          <a:lstStyle/>
          <a:p>
            <a:pPr marL="0" indent="0">
              <a:lnSpc>
                <a:spcPts val="2464"/>
              </a:lnSpc>
              <a:buNone/>
            </a:pPr>
            <a:r>
              <a:rPr lang="en-US" sz="1972" b="1" dirty="0">
                <a:solidFill>
                  <a:srgbClr val="FFFFFF"/>
                </a:solidFill>
                <a:ea typeface="Syne" pitchFamily="34" charset="-122"/>
                <a:cs typeface="Syne" pitchFamily="34" charset="-120"/>
              </a:rPr>
              <a:t>Save-Time</a:t>
            </a:r>
            <a:endParaRPr lang="en-US" sz="197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txBody>
          <a:bodyPr/>
          <a:lstStyle/>
          <a:p>
            <a:endParaRPr lang="en-IN" dirty="0"/>
          </a:p>
        </p:txBody>
      </p:sp>
      <p:sp>
        <p:nvSpPr>
          <p:cNvPr id="4" name="Text 2"/>
          <p:cNvSpPr/>
          <p:nvPr/>
        </p:nvSpPr>
        <p:spPr>
          <a:xfrm>
            <a:off x="2348389" y="2077760"/>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Abstract</a:t>
            </a:r>
            <a:endParaRPr lang="en-US" sz="4374" dirty="0"/>
          </a:p>
        </p:txBody>
      </p:sp>
      <p:sp>
        <p:nvSpPr>
          <p:cNvPr id="5" name="Text 3"/>
          <p:cNvSpPr/>
          <p:nvPr/>
        </p:nvSpPr>
        <p:spPr>
          <a:xfrm>
            <a:off x="2348389" y="3327559"/>
            <a:ext cx="4800124" cy="999887"/>
          </a:xfrm>
          <a:prstGeom prst="rect">
            <a:avLst/>
          </a:prstGeom>
          <a:noFill/>
          <a:ln/>
        </p:spPr>
        <p:txBody>
          <a:bodyPr wrap="none" rtlCol="0" anchor="t"/>
          <a:lstStyle/>
          <a:p>
            <a:pPr marL="0" indent="0" algn="ctr">
              <a:lnSpc>
                <a:spcPts val="7873"/>
              </a:lnSpc>
              <a:buNone/>
            </a:pPr>
            <a:r>
              <a:rPr lang="en-US" sz="7873" b="1" dirty="0">
                <a:solidFill>
                  <a:srgbClr val="FFFFFF"/>
                </a:solidFill>
                <a:latin typeface="Syne" pitchFamily="34" charset="0"/>
                <a:ea typeface="Syne" pitchFamily="34" charset="-122"/>
                <a:cs typeface="Syne" pitchFamily="34" charset="-120"/>
              </a:rPr>
              <a:t>2.5K</a:t>
            </a:r>
            <a:endParaRPr lang="en-US" sz="7873" dirty="0"/>
          </a:p>
        </p:txBody>
      </p:sp>
      <p:sp>
        <p:nvSpPr>
          <p:cNvPr id="6" name="Text 4"/>
          <p:cNvSpPr/>
          <p:nvPr/>
        </p:nvSpPr>
        <p:spPr>
          <a:xfrm>
            <a:off x="2828211" y="4605099"/>
            <a:ext cx="3840480" cy="347186"/>
          </a:xfrm>
          <a:prstGeom prst="rect">
            <a:avLst/>
          </a:prstGeom>
          <a:noFill/>
          <a:ln/>
        </p:spPr>
        <p:txBody>
          <a:bodyPr wrap="none" rtlCol="0" anchor="t"/>
          <a:lstStyle/>
          <a:p>
            <a:pPr marL="0" indent="0" algn="ctr">
              <a:lnSpc>
                <a:spcPts val="2734"/>
              </a:lnSpc>
              <a:buNone/>
            </a:pPr>
            <a:r>
              <a:rPr lang="en-US" sz="2187" b="1" dirty="0">
                <a:solidFill>
                  <a:srgbClr val="FFFFFF"/>
                </a:solidFill>
                <a:ea typeface="Syne" pitchFamily="34" charset="-122"/>
                <a:cs typeface="Syne" pitchFamily="34" charset="-120"/>
              </a:rPr>
              <a:t>Total Active Job Postings</a:t>
            </a:r>
            <a:endParaRPr lang="en-US" sz="2187" dirty="0"/>
          </a:p>
        </p:txBody>
      </p:sp>
      <p:sp>
        <p:nvSpPr>
          <p:cNvPr id="7" name="Text 5"/>
          <p:cNvSpPr/>
          <p:nvPr/>
        </p:nvSpPr>
        <p:spPr>
          <a:xfrm>
            <a:off x="2348389" y="5085517"/>
            <a:ext cx="4800124" cy="1066205"/>
          </a:xfrm>
          <a:prstGeom prst="rect">
            <a:avLst/>
          </a:prstGeom>
          <a:noFill/>
          <a:ln/>
        </p:spPr>
        <p:txBody>
          <a:bodyPr wrap="square" rtlCol="0" anchor="t"/>
          <a:lstStyle/>
          <a:p>
            <a:pPr marL="0" indent="0" algn="ctr">
              <a:lnSpc>
                <a:spcPts val="2799"/>
              </a:lnSpc>
              <a:buNone/>
            </a:pPr>
            <a:r>
              <a:rPr lang="en-US" sz="1750" dirty="0">
                <a:solidFill>
                  <a:srgbClr val="D9E1FF"/>
                </a:solidFill>
                <a:latin typeface="Arimo" pitchFamily="34" charset="0"/>
                <a:ea typeface="Arimo" pitchFamily="34" charset="-122"/>
                <a:cs typeface="Arimo" pitchFamily="34" charset="-120"/>
              </a:rPr>
              <a:t>An average job search portal has thousands of active job postings at any given time, offering a myriad of career options.</a:t>
            </a:r>
            <a:endParaRPr lang="en-US" sz="1750" dirty="0"/>
          </a:p>
        </p:txBody>
      </p:sp>
      <p:sp>
        <p:nvSpPr>
          <p:cNvPr id="8" name="Text 6"/>
          <p:cNvSpPr/>
          <p:nvPr/>
        </p:nvSpPr>
        <p:spPr>
          <a:xfrm>
            <a:off x="7481768" y="3327559"/>
            <a:ext cx="4800124" cy="999887"/>
          </a:xfrm>
          <a:prstGeom prst="rect">
            <a:avLst/>
          </a:prstGeom>
          <a:noFill/>
          <a:ln/>
        </p:spPr>
        <p:txBody>
          <a:bodyPr wrap="none" rtlCol="0" anchor="t"/>
          <a:lstStyle/>
          <a:p>
            <a:pPr marL="0" indent="0" algn="ctr">
              <a:lnSpc>
                <a:spcPts val="7873"/>
              </a:lnSpc>
              <a:buNone/>
            </a:pPr>
            <a:r>
              <a:rPr lang="en-US" sz="7873" b="1" dirty="0">
                <a:solidFill>
                  <a:srgbClr val="FFFFFF"/>
                </a:solidFill>
                <a:ea typeface="Syne" pitchFamily="34" charset="-122"/>
                <a:cs typeface="Syne" pitchFamily="34" charset="-120"/>
              </a:rPr>
              <a:t>95%</a:t>
            </a:r>
            <a:endParaRPr lang="en-US" sz="7873" dirty="0"/>
          </a:p>
        </p:txBody>
      </p:sp>
      <p:sp>
        <p:nvSpPr>
          <p:cNvPr id="9" name="Text 7"/>
          <p:cNvSpPr/>
          <p:nvPr/>
        </p:nvSpPr>
        <p:spPr>
          <a:xfrm>
            <a:off x="8003500" y="4605099"/>
            <a:ext cx="3756660" cy="347186"/>
          </a:xfrm>
          <a:prstGeom prst="rect">
            <a:avLst/>
          </a:prstGeom>
          <a:noFill/>
          <a:ln/>
        </p:spPr>
        <p:txBody>
          <a:bodyPr wrap="none" rtlCol="0" anchor="t"/>
          <a:lstStyle/>
          <a:p>
            <a:pPr marL="0" indent="0" algn="ctr">
              <a:lnSpc>
                <a:spcPts val="2734"/>
              </a:lnSpc>
              <a:buNone/>
            </a:pPr>
            <a:r>
              <a:rPr lang="en-US" sz="2187" b="1" dirty="0">
                <a:solidFill>
                  <a:srgbClr val="FFFFFF"/>
                </a:solidFill>
                <a:latin typeface="Syne" pitchFamily="34" charset="0"/>
                <a:ea typeface="Syne" pitchFamily="34" charset="-122"/>
                <a:cs typeface="Syne" pitchFamily="34" charset="-120"/>
              </a:rPr>
              <a:t>Successful Job Matches</a:t>
            </a:r>
            <a:endParaRPr lang="en-US" sz="2187" dirty="0"/>
          </a:p>
        </p:txBody>
      </p:sp>
      <p:sp>
        <p:nvSpPr>
          <p:cNvPr id="10" name="Text 8"/>
          <p:cNvSpPr/>
          <p:nvPr/>
        </p:nvSpPr>
        <p:spPr>
          <a:xfrm>
            <a:off x="7481768" y="5085517"/>
            <a:ext cx="4800124" cy="1066205"/>
          </a:xfrm>
          <a:prstGeom prst="rect">
            <a:avLst/>
          </a:prstGeom>
          <a:noFill/>
          <a:ln/>
        </p:spPr>
        <p:txBody>
          <a:bodyPr wrap="square" rtlCol="0" anchor="t"/>
          <a:lstStyle/>
          <a:p>
            <a:pPr marL="0" indent="0" algn="ctr">
              <a:lnSpc>
                <a:spcPts val="2799"/>
              </a:lnSpc>
              <a:buNone/>
            </a:pPr>
            <a:r>
              <a:rPr lang="en-US" sz="1750" dirty="0">
                <a:solidFill>
                  <a:srgbClr val="D9E1FF"/>
                </a:solidFill>
                <a:ea typeface="Arimo" pitchFamily="34" charset="-122"/>
                <a:cs typeface="Arimo" pitchFamily="34" charset="-120"/>
              </a:rPr>
              <a:t>Job search portals boast a high success rate in matching candidates with suitable employment opportunities thanks to advanced algorithms.</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695926"/>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ea typeface="Syne" pitchFamily="34" charset="-122"/>
                <a:cs typeface="Syne" pitchFamily="34" charset="-120"/>
              </a:rPr>
              <a:t>Key Features of a Job Search Portal</a:t>
            </a:r>
            <a:endParaRPr lang="en-US" sz="4374" dirty="0"/>
          </a:p>
        </p:txBody>
      </p:sp>
      <p:sp>
        <p:nvSpPr>
          <p:cNvPr id="5" name="Text 3"/>
          <p:cNvSpPr/>
          <p:nvPr/>
        </p:nvSpPr>
        <p:spPr>
          <a:xfrm>
            <a:off x="2348389" y="3640098"/>
            <a:ext cx="2949416" cy="694373"/>
          </a:xfrm>
          <a:prstGeom prst="rect">
            <a:avLst/>
          </a:prstGeom>
          <a:noFill/>
          <a:ln/>
        </p:spPr>
        <p:txBody>
          <a:bodyPr wrap="square" rtlCol="0" anchor="t"/>
          <a:lstStyle/>
          <a:p>
            <a:pPr marL="0" indent="0">
              <a:lnSpc>
                <a:spcPts val="2734"/>
              </a:lnSpc>
              <a:buNone/>
            </a:pPr>
            <a:r>
              <a:rPr lang="en-US" sz="2187" b="1" dirty="0">
                <a:solidFill>
                  <a:srgbClr val="FFFFFF"/>
                </a:solidFill>
                <a:ea typeface="Syne" pitchFamily="34" charset="-122"/>
                <a:cs typeface="Syne" pitchFamily="34" charset="-120"/>
              </a:rPr>
              <a:t>Customizable Job Alerts</a:t>
            </a:r>
            <a:endParaRPr lang="en-US" sz="2187" dirty="0"/>
          </a:p>
        </p:txBody>
      </p:sp>
      <p:sp>
        <p:nvSpPr>
          <p:cNvPr id="6" name="Text 4"/>
          <p:cNvSpPr/>
          <p:nvPr/>
        </p:nvSpPr>
        <p:spPr>
          <a:xfrm>
            <a:off x="2348389" y="4556641"/>
            <a:ext cx="2949416" cy="1777008"/>
          </a:xfrm>
          <a:prstGeom prst="rect">
            <a:avLst/>
          </a:prstGeom>
          <a:noFill/>
          <a:ln/>
        </p:spPr>
        <p:txBody>
          <a:bodyPr wrap="square" rtlCol="0" anchor="t"/>
          <a:lstStyle/>
          <a:p>
            <a:pPr marL="0" indent="0">
              <a:lnSpc>
                <a:spcPts val="2799"/>
              </a:lnSpc>
              <a:buNone/>
            </a:pPr>
            <a:r>
              <a:rPr lang="en-US" sz="1750" dirty="0">
                <a:solidFill>
                  <a:srgbClr val="D9E1FF"/>
                </a:solidFill>
                <a:ea typeface="Arimo" pitchFamily="34" charset="-122"/>
                <a:cs typeface="Arimo" pitchFamily="34" charset="-120"/>
              </a:rPr>
              <a:t>Job seekers can set up customized alerts to receive notifications about new job postings that match their criteria.</a:t>
            </a:r>
            <a:endParaRPr lang="en-US" sz="1750" dirty="0"/>
          </a:p>
        </p:txBody>
      </p:sp>
      <p:sp>
        <p:nvSpPr>
          <p:cNvPr id="7" name="Text 5"/>
          <p:cNvSpPr/>
          <p:nvPr/>
        </p:nvSpPr>
        <p:spPr>
          <a:xfrm>
            <a:off x="5847398" y="3640098"/>
            <a:ext cx="2857500" cy="347186"/>
          </a:xfrm>
          <a:prstGeom prst="rect">
            <a:avLst/>
          </a:prstGeom>
          <a:noFill/>
          <a:ln/>
        </p:spPr>
        <p:txBody>
          <a:bodyPr wrap="none" rtlCol="0" anchor="t"/>
          <a:lstStyle/>
          <a:p>
            <a:pPr marL="0" indent="0">
              <a:lnSpc>
                <a:spcPts val="2734"/>
              </a:lnSpc>
              <a:buNone/>
            </a:pPr>
            <a:r>
              <a:rPr lang="en-US" sz="2187" b="1" dirty="0">
                <a:solidFill>
                  <a:srgbClr val="FFFFFF"/>
                </a:solidFill>
                <a:latin typeface="Syne" pitchFamily="34" charset="0"/>
                <a:ea typeface="Syne" pitchFamily="34" charset="-122"/>
                <a:cs typeface="Syne" pitchFamily="34" charset="-120"/>
              </a:rPr>
              <a:t>Company Reviews</a:t>
            </a:r>
            <a:endParaRPr lang="en-US" sz="2187" dirty="0"/>
          </a:p>
        </p:txBody>
      </p:sp>
      <p:sp>
        <p:nvSpPr>
          <p:cNvPr id="8" name="Text 6"/>
          <p:cNvSpPr/>
          <p:nvPr/>
        </p:nvSpPr>
        <p:spPr>
          <a:xfrm>
            <a:off x="5847398" y="4209455"/>
            <a:ext cx="2949416" cy="1777008"/>
          </a:xfrm>
          <a:prstGeom prst="rect">
            <a:avLst/>
          </a:prstGeom>
          <a:noFill/>
          <a:ln/>
        </p:spPr>
        <p:txBody>
          <a:bodyPr wrap="square" rtlCol="0" anchor="t"/>
          <a:lstStyle/>
          <a:p>
            <a:pPr marL="0" indent="0">
              <a:lnSpc>
                <a:spcPts val="2799"/>
              </a:lnSpc>
              <a:buNone/>
            </a:pPr>
            <a:r>
              <a:rPr lang="en-US" sz="1750" dirty="0">
                <a:solidFill>
                  <a:srgbClr val="D9E1FF"/>
                </a:solidFill>
                <a:ea typeface="Arimo" pitchFamily="34" charset="-122"/>
                <a:cs typeface="Arimo" pitchFamily="34" charset="-120"/>
              </a:rPr>
              <a:t>Users can access company reviews and ratings to help them evaluate potential employers before applying for positions.</a:t>
            </a:r>
            <a:endParaRPr lang="en-US" sz="1750" dirty="0"/>
          </a:p>
        </p:txBody>
      </p:sp>
      <p:sp>
        <p:nvSpPr>
          <p:cNvPr id="9" name="Text 7"/>
          <p:cNvSpPr/>
          <p:nvPr/>
        </p:nvSpPr>
        <p:spPr>
          <a:xfrm>
            <a:off x="9346406" y="3640098"/>
            <a:ext cx="2949416" cy="694373"/>
          </a:xfrm>
          <a:prstGeom prst="rect">
            <a:avLst/>
          </a:prstGeom>
          <a:noFill/>
          <a:ln/>
        </p:spPr>
        <p:txBody>
          <a:bodyPr wrap="square" rtlCol="0" anchor="t"/>
          <a:lstStyle/>
          <a:p>
            <a:pPr marL="0" indent="0">
              <a:lnSpc>
                <a:spcPts val="2734"/>
              </a:lnSpc>
              <a:buNone/>
            </a:pPr>
            <a:r>
              <a:rPr lang="en-US" sz="2187" b="1" dirty="0">
                <a:solidFill>
                  <a:srgbClr val="FFFFFF"/>
                </a:solidFill>
                <a:ea typeface="Syne" pitchFamily="34" charset="-122"/>
                <a:cs typeface="Syne" pitchFamily="34" charset="-120"/>
              </a:rPr>
              <a:t>Resume Posting and Building</a:t>
            </a:r>
            <a:endParaRPr lang="en-US" sz="2187" dirty="0"/>
          </a:p>
        </p:txBody>
      </p:sp>
      <p:sp>
        <p:nvSpPr>
          <p:cNvPr id="10" name="Text 8"/>
          <p:cNvSpPr/>
          <p:nvPr/>
        </p:nvSpPr>
        <p:spPr>
          <a:xfrm>
            <a:off x="9346406" y="4556641"/>
            <a:ext cx="2949416" cy="1777008"/>
          </a:xfrm>
          <a:prstGeom prst="rect">
            <a:avLst/>
          </a:prstGeom>
          <a:noFill/>
          <a:ln/>
        </p:spPr>
        <p:txBody>
          <a:bodyPr wrap="square" rtlCol="0" anchor="t"/>
          <a:lstStyle/>
          <a:p>
            <a:pPr marL="0" indent="0">
              <a:lnSpc>
                <a:spcPts val="2799"/>
              </a:lnSpc>
              <a:buNone/>
            </a:pPr>
            <a:r>
              <a:rPr lang="en-US" sz="1750" dirty="0">
                <a:solidFill>
                  <a:srgbClr val="D9E1FF"/>
                </a:solidFill>
                <a:ea typeface="Arimo" pitchFamily="34" charset="-122"/>
                <a:cs typeface="Arimo" pitchFamily="34" charset="-120"/>
              </a:rPr>
              <a:t>Job search portals allow users to create and upload resumes, making it easier for employers to find and contact them.</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349</Words>
  <Application>Microsoft Office PowerPoint</Application>
  <PresentationFormat>Custom</PresentationFormat>
  <Paragraphs>42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Arimo</vt:lpstr>
      <vt:lpstr>Calibri</vt:lpstr>
      <vt:lpstr>Calibri Light</vt:lpstr>
      <vt:lpstr>Syne</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prem sengar</cp:lastModifiedBy>
  <cp:revision>10</cp:revision>
  <dcterms:created xsi:type="dcterms:W3CDTF">2024-01-25T09:59:44Z</dcterms:created>
  <dcterms:modified xsi:type="dcterms:W3CDTF">2024-01-25T10:28:18Z</dcterms:modified>
</cp:coreProperties>
</file>