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424" r:id="rId3"/>
    <p:sldId id="430" r:id="rId4"/>
    <p:sldId id="489" r:id="rId5"/>
    <p:sldId id="490" r:id="rId6"/>
    <p:sldId id="491" r:id="rId7"/>
    <p:sldId id="492" r:id="rId8"/>
    <p:sldId id="296" r:id="rId9"/>
    <p:sldId id="298" r:id="rId10"/>
    <p:sldId id="299" r:id="rId11"/>
    <p:sldId id="301" r:id="rId12"/>
    <p:sldId id="323" r:id="rId13"/>
    <p:sldId id="493" r:id="rId14"/>
    <p:sldId id="494" r:id="rId15"/>
    <p:sldId id="49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41" d="100"/>
          <a:sy n="141" d="100"/>
        </p:scale>
        <p:origin x="138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274C-1259-4013-9B43-3338ADE00CB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BDC54-E87D-48A5-B08C-C4028BFC4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200" b="1"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CDAC, NOIDA,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F9BDD57-960E-4EC7-9E76-D8318599EF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4"/>
            <a:ext cx="1066667" cy="10571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83141A-E319-48E0-8381-7CC7B354E5C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57" y="85176"/>
            <a:ext cx="1386843" cy="758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4">
              <a:lumMod val="75000"/>
            </a:schemeClr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85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71550"/>
            <a:ext cx="8534400" cy="360045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ile:C-DAC LogoTransp.png - Wikiped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40444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4600" y="158115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KNN Classifier</a:t>
            </a:r>
          </a:p>
          <a:p>
            <a:pPr algn="ctr"/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By: Sidhidatri Nayak</a:t>
            </a:r>
          </a:p>
          <a:p>
            <a:pPr algn="ctr"/>
            <a:r>
              <a:rPr lang="en-US" sz="11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CDAC,NOIDA,India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4" descr="ITEC_new-removeb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5172"/>
            <a:ext cx="1066800" cy="10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6675"/>
            <a:ext cx="4914900" cy="63055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Nearest NeighBour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8787488"/>
                  </p:ext>
                </p:extLst>
              </p:nvPr>
            </p:nvGraphicFramePr>
            <p:xfrm>
              <a:off x="1485900" y="1200150"/>
              <a:ext cx="6343650" cy="3310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 rowSpan="3">
                      <a:txBody>
                        <a:bodyPr/>
                        <a:lstStyle/>
                        <a:p>
                          <a:r>
                            <a:rPr lang="en-US" sz="1400" dirty="0"/>
                            <a:t>Euclidean Distance of P5(3,7) from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P1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P3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P4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(7,7)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(3,4)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(1,4)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Sqrt((7-3) 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+ (7-7)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Sqrt((7-3) 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+ (4-7)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Sqrt((3-3) 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+ (4-7)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baseline="30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Sqrt((1-3) 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+ (4-7)</a:t>
                          </a:r>
                          <a:r>
                            <a:rPr lang="en-US" sz="1200" baseline="300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200" b="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200" baseline="30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8580" marR="68580" marT="34290" marB="34290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37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Class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5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False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False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8787488"/>
                  </p:ext>
                </p:extLst>
              </p:nvPr>
            </p:nvGraphicFramePr>
            <p:xfrm>
              <a:off x="1485900" y="1200150"/>
              <a:ext cx="6343650" cy="3310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 rowSpan="3">
                      <a:txBody>
                        <a:bodyPr/>
                        <a:lstStyle/>
                        <a:p>
                          <a:r>
                            <a:rPr lang="en-US" sz="1400" dirty="0"/>
                            <a:t>Euclidean Distance of P5(3,7) from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P1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P3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P4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249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(7,7)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(3,4)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bg1"/>
                              </a:solidFill>
                            </a:rPr>
                            <a:t>(1,4)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372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75556" t="-153896" r="-289778" b="-10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8085" t="-153896" r="-177447" b="-10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19797" t="-153896" r="-111675" b="-101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82870" t="-153896" r="-1852" b="-1019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37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Class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5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False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False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>
                              <a:solidFill>
                                <a:schemeClr val="bg1"/>
                              </a:solidFill>
                            </a:rPr>
                            <a:t>True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0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66675"/>
            <a:ext cx="4800600" cy="73342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19323"/>
              </p:ext>
            </p:extLst>
          </p:nvPr>
        </p:nvGraphicFramePr>
        <p:xfrm>
          <a:off x="1943100" y="1657350"/>
          <a:ext cx="51435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X1(Durability)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X2(Strength)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Y(Classification)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P5</a:t>
                      </a:r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marL="68580" marR="68580" marT="34290" marB="3429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4800600" cy="733425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Different Values of 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040136"/>
            <a:ext cx="2000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0E71C-16A9-4968-B331-2977C149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A99C3-D024-418C-9946-48663B2B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C83F14-A213-4D43-B479-7E2A09EE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choose the value of K</a:t>
            </a:r>
          </a:p>
        </p:txBody>
      </p:sp>
    </p:spTree>
    <p:extLst>
      <p:ext uri="{BB962C8B-B14F-4D97-AF65-F5344CB8AC3E}">
        <p14:creationId xmlns:p14="http://schemas.microsoft.com/office/powerpoint/2010/main" val="380559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5B4C16-7A5C-421D-824E-84274EB6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Data Scaling: To locate the data point in multidimensional feature space, it would be helpful if all features are on the same scale. Hence normalization or standardization of data will help.</a:t>
            </a:r>
          </a:p>
          <a:p>
            <a:endParaRPr lang="en-US" dirty="0"/>
          </a:p>
          <a:p>
            <a:r>
              <a:rPr lang="en-US" dirty="0"/>
              <a:t>2. Dimensionality Reduction: KNN may not work well if there are too many features. Hence dimensionality reduction techniques like feature selection, principal component analysis can be implemented.</a:t>
            </a:r>
          </a:p>
          <a:p>
            <a:endParaRPr lang="en-US" dirty="0"/>
          </a:p>
          <a:p>
            <a:r>
              <a:rPr lang="en-US" dirty="0"/>
              <a:t>3. Missing value treatment: If out of M features one feature data is missing for a particular example in the training set then we cannot locate or calculate distance from that point. Therefore deleting that row or imputation is required.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EA254-EAB9-4C3C-B957-DE16FB1B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Required Data Preparation: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2332D9-3A78-48D0-8E59-87494502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000" dirty="0"/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E301-30DF-4308-B9EC-B5BC9717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A0C4C-A236-48DE-BB32-2048C8B6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500" dirty="0"/>
              <a:t>Notice regarding the usage of images:</a:t>
            </a:r>
          </a:p>
          <a:p>
            <a:pPr marL="0" indent="0" algn="just">
              <a:buNone/>
            </a:pPr>
            <a:r>
              <a:rPr lang="en-US" sz="1500" dirty="0"/>
              <a:t>This document contains images obtained by routine Google</a:t>
            </a:r>
          </a:p>
          <a:p>
            <a:pPr marL="0" indent="0" algn="just">
              <a:buNone/>
            </a:pPr>
            <a:r>
              <a:rPr lang="en-US" sz="1500" dirty="0"/>
              <a:t>Images searches. Some of these images may perhaps be under</a:t>
            </a:r>
          </a:p>
          <a:p>
            <a:pPr marL="0" indent="0" algn="just">
              <a:buNone/>
            </a:pPr>
            <a:r>
              <a:rPr lang="en-US" sz="1500" dirty="0"/>
              <a:t>copyright. They are included here for educational and</a:t>
            </a:r>
          </a:p>
          <a:p>
            <a:pPr marL="0" indent="0" algn="just">
              <a:buNone/>
            </a:pPr>
            <a:r>
              <a:rPr lang="en-US" sz="1500" dirty="0"/>
              <a:t>noncommercial purposes and are considered to be covered by</a:t>
            </a:r>
          </a:p>
          <a:p>
            <a:pPr marL="0" indent="0" algn="just">
              <a:buNone/>
            </a:pPr>
            <a:r>
              <a:rPr lang="en-US" sz="1500" dirty="0"/>
              <a:t>the doctrine of Fair Use. In any event they are easily available</a:t>
            </a:r>
          </a:p>
          <a:p>
            <a:pPr marL="0" indent="0" algn="just">
              <a:buNone/>
            </a:pPr>
            <a:r>
              <a:rPr lang="en-US" sz="1500" dirty="0"/>
              <a:t>from Google Images.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121A9-44DF-42B6-A199-03687BF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0A1C-3A15-4E0A-BBBE-FAC291FA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KNN	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7379-EF2A-477E-A4FB-B2937359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344195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K Nearest Neighbor algorithm 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Supervised Learning category 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classification (most commonly) and regression. 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it considers K Nearest Neighbors (Data points) to predict the class or continuous value for the new Datapoint.</a:t>
            </a:r>
          </a:p>
          <a:p>
            <a:pPr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DA41D-D09E-4B18-97A6-CBD026A6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Instance-based learning: Here we do not learn weights from training data to predict output (as in model-based algorithms) but use entire training instances to predict output for unseen data.</a:t>
            </a:r>
          </a:p>
          <a:p>
            <a:r>
              <a:rPr lang="en-US" dirty="0"/>
              <a:t>2. Lazy Learning: Model is not learned using training data prior and the learning process is postponed to a time when prediction is requested on the new instance.</a:t>
            </a:r>
          </a:p>
          <a:p>
            <a:r>
              <a:rPr lang="en-US" dirty="0"/>
              <a:t>3. Non -Parametric: In KNN, there is no predefined form of the mapping function.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6F69B7-1CB1-47AE-97EF-E80E9E5C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KNN Algorithm</a:t>
            </a:r>
          </a:p>
        </p:txBody>
      </p:sp>
    </p:spTree>
    <p:extLst>
      <p:ext uri="{BB962C8B-B14F-4D97-AF65-F5344CB8AC3E}">
        <p14:creationId xmlns:p14="http://schemas.microsoft.com/office/powerpoint/2010/main" val="354950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BC59A-5361-40EF-B174-BE9185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7" y="1398587"/>
            <a:ext cx="4314825" cy="2819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C2CEE9-D731-45F2-87E1-B5D268AD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it works ?</a:t>
            </a:r>
          </a:p>
        </p:txBody>
      </p:sp>
    </p:spTree>
    <p:extLst>
      <p:ext uri="{BB962C8B-B14F-4D97-AF65-F5344CB8AC3E}">
        <p14:creationId xmlns:p14="http://schemas.microsoft.com/office/powerpoint/2010/main" val="63035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CA1FC-1FCE-4D57-AA09-C88C54D7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23950"/>
            <a:ext cx="3162300" cy="21159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BD0878-35CB-4C58-8C2D-74035284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69344-16E7-4760-B8F3-041AE15B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61" y="1123950"/>
            <a:ext cx="3130339" cy="211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2210C-BDBA-4DD4-981C-B86B5E7D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186" y="3333750"/>
            <a:ext cx="5467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3D012F-82EA-4D9F-A15E-CD50DE0D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Load the training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Prepare data by scaling, missing value treatment, and dimensionality reduction as required.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Find the optimal value for K: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Predict a class value for new data: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Calculate distance(X, Xi) from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=1,2,3,….,n.</a:t>
            </a:r>
            <a:b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where X= new data point, Xi= training data, distance as per your chosen distance metric.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Sort these distances in increasing order with corresponding train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From this sorted list, select the top ‘K’ rows.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Find the most frequent class from these chosen ‘K’ rows. This will be your predicted class.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DA790-543B-47B6-8562-1327F4A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Algorithm</a:t>
            </a:r>
          </a:p>
        </p:txBody>
      </p:sp>
    </p:spTree>
    <p:extLst>
      <p:ext uri="{BB962C8B-B14F-4D97-AF65-F5344CB8AC3E}">
        <p14:creationId xmlns:p14="http://schemas.microsoft.com/office/powerpoint/2010/main" val="360492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7150"/>
            <a:ext cx="4743450" cy="733425"/>
          </a:xfrm>
        </p:spPr>
        <p:txBody>
          <a:bodyPr/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KNN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5907"/>
              </p:ext>
            </p:extLst>
          </p:nvPr>
        </p:nvGraphicFramePr>
        <p:xfrm>
          <a:off x="1943100" y="1657350"/>
          <a:ext cx="51435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Points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X1(Acid Durability)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X2(Strength)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Y(Classification)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727" y="133350"/>
            <a:ext cx="4972050" cy="9048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Euclidean Distance From Each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2735683"/>
                  </p:ext>
                </p:extLst>
              </p:nvPr>
            </p:nvGraphicFramePr>
            <p:xfrm>
              <a:off x="990600" y="1200150"/>
              <a:ext cx="7620000" cy="243839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56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75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2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16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789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8963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KNN</a:t>
                          </a:r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633">
                    <a:tc rowSpan="3">
                      <a:txBody>
                        <a:bodyPr/>
                        <a:lstStyle/>
                        <a:p>
                          <a:r>
                            <a:rPr lang="en-US" sz="1400" dirty="0"/>
                            <a:t>Euclidean Distance of P5(3,7) from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P4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629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(7,7)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(3,4)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(1,4)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6283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Sqrt((7-3) 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+ (7-7)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Sqrt((7-3) 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+ (4-7)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Sqrt((3-3) 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+ (4-7)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Sqrt((1-3) 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+ (4-7)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smtClean="0">
                                      <a:latin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200" baseline="30000" dirty="0"/>
                        </a:p>
                        <a:p>
                          <a:endParaRPr lang="en-US" sz="12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2735683"/>
                  </p:ext>
                </p:extLst>
              </p:nvPr>
            </p:nvGraphicFramePr>
            <p:xfrm>
              <a:off x="990600" y="1200150"/>
              <a:ext cx="7620000" cy="243839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56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75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2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16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789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8963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KNN</a:t>
                          </a:r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633">
                    <a:tc rowSpan="3">
                      <a:txBody>
                        <a:bodyPr/>
                        <a:lstStyle/>
                        <a:p>
                          <a:r>
                            <a:rPr lang="en-US" sz="1400" dirty="0"/>
                            <a:t>Euclidean Distance of P5(3,7) from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P4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9629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(7,7)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(7,4)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(3,4)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(1,4)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6283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75556" t="-155063" r="-289630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68085" t="-155063" r="-177305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18987" t="-155063" r="-110970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83398" t="-155063" r="-1544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696</Words>
  <Application>Microsoft Office PowerPoint</Application>
  <PresentationFormat>On-screen Show (16:9)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Lato</vt:lpstr>
      <vt:lpstr>Verdana</vt:lpstr>
      <vt:lpstr>Wingdings 2</vt:lpstr>
      <vt:lpstr>Wingdings 3</vt:lpstr>
      <vt:lpstr>Concourse</vt:lpstr>
      <vt:lpstr>       </vt:lpstr>
      <vt:lpstr>PowerPoint Presentation</vt:lpstr>
      <vt:lpstr> KNN Classifier</vt:lpstr>
      <vt:lpstr> KNN Algorithm</vt:lpstr>
      <vt:lpstr> How it works ?</vt:lpstr>
      <vt:lpstr> Example</vt:lpstr>
      <vt:lpstr> Algorithm</vt:lpstr>
      <vt:lpstr>KNN Example</vt:lpstr>
      <vt:lpstr>Euclidean Distance From Each Point</vt:lpstr>
      <vt:lpstr>3 Nearest NeighBour</vt:lpstr>
      <vt:lpstr>KNN Classification</vt:lpstr>
      <vt:lpstr>Different Values of K</vt:lpstr>
      <vt:lpstr> How to choose the value of K</vt:lpstr>
      <vt:lpstr> Required Data Preparation: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 noida</dc:creator>
  <cp:lastModifiedBy>PGDBDA_Sep21</cp:lastModifiedBy>
  <cp:revision>520</cp:revision>
  <dcterms:created xsi:type="dcterms:W3CDTF">2020-10-07T12:27:13Z</dcterms:created>
  <dcterms:modified xsi:type="dcterms:W3CDTF">2021-12-02T07:38:23Z</dcterms:modified>
</cp:coreProperties>
</file>