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282D-1825-4089-ADA8-04C0C8B7B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A92FB-B5C9-45FE-951B-5519AB321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9189-ADA6-47A0-A83F-D8997610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171D-9F4C-45C5-8256-2A91A7438293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B711C-3FD1-416D-AE8F-7FC5837B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04698-790A-4015-B258-554FFF14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FBCA-EA08-43B7-84C9-558230B3C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55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47F3-D90A-46A2-86F3-01AE1849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821C1-8C30-47EE-8C93-A334F2D26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1C224-B066-4E67-9EC9-3DBEF117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171D-9F4C-45C5-8256-2A91A7438293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672F8-E3DE-4671-8F55-B8B74355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29F05-07C9-44F1-8E9C-E661031B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FBCA-EA08-43B7-84C9-558230B3C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52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97102-EFF2-4B6E-8DD3-AB9902729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BC73F-6E28-4ED0-A04D-FB8537CF8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4C789-3D67-4C1A-893C-174442F2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171D-9F4C-45C5-8256-2A91A7438293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E4BC6-F448-47BA-AA92-316DE40D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13E87-9060-447F-9F83-C0A36CF2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FBCA-EA08-43B7-84C9-558230B3C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67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49F6-5CA8-47F6-B65E-30C4D97F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3996-FF0F-41AA-8742-8A584387E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F064C-A0F4-4C6F-946B-328290327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171D-9F4C-45C5-8256-2A91A7438293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AC1D3-5024-4313-8414-E8B5B06D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80B8C-6896-42E7-995D-169A3D71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FBCA-EA08-43B7-84C9-558230B3C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E9DD-EDBC-466B-B961-3B8A1EC38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895D3-BE39-4F5B-8473-3B7556B73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4C938-7AE2-49BD-B389-C3BCC7F0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171D-9F4C-45C5-8256-2A91A7438293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A334A-E114-4DE1-B749-C2EDFB0F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08011-1EBA-4543-B01B-DA3CA06A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FBCA-EA08-43B7-84C9-558230B3C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58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F8AF-E498-486F-9969-843C8D0D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0B1CE-3CB7-4767-87CB-404716D94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2DDDF-9203-49AD-81E5-E4B051C8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F5E7B-AE30-427F-97D4-2946CD27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171D-9F4C-45C5-8256-2A91A7438293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F08BC-B7B6-423F-BD91-F3B630E4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2C271-28E5-469A-AAFA-7E79EB45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FBCA-EA08-43B7-84C9-558230B3C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19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D4DF-6057-4233-A0B7-BDD0259F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B866D-EF23-4E5B-AA29-389486B02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64E95-9432-46CB-BDFF-BF06240A1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4AC29-D41C-4C5F-8B6F-15F860096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4D9D2-929A-45C2-AD0F-F323E1076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54B2F-02A7-4B42-978F-A3F1E4B2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171D-9F4C-45C5-8256-2A91A7438293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D20E5-6E3F-4FA0-9C79-09820613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4A21-97F6-43EA-AE97-D0568245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FBCA-EA08-43B7-84C9-558230B3C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77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8DFC-CD78-456A-8ADF-6C63AEB7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175DC-888C-420C-884F-43E5162E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171D-9F4C-45C5-8256-2A91A7438293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ECA33-32F4-489A-82E4-C9208F21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477C8-555A-4CD6-94FA-723F5994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FBCA-EA08-43B7-84C9-558230B3C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20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B8E56-93B0-4ECA-8D94-528C6D77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171D-9F4C-45C5-8256-2A91A7438293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E7B87-0AFF-4910-BB47-A5C77212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AA4EA-0E85-46C9-86D3-B5320CF0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FBCA-EA08-43B7-84C9-558230B3C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33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EFB9-4341-489A-B3E8-298D633B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C6013-4B5C-455C-89B1-71F64A56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D7484-7D8C-4771-9CCD-1A556A659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3EA6F-8334-46EA-93BE-C9FB8824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171D-9F4C-45C5-8256-2A91A7438293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B2779-702B-4AB0-A818-052966F9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7F066-0858-43C8-9642-CBC046C0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FBCA-EA08-43B7-84C9-558230B3C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86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04B4-54AA-463F-A11C-24F2155D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192A8-E216-48C5-A91E-82B126C6F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BBF33-D6DA-49EC-8E1E-65ECB9B7F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9EA20-B3E2-4615-9DCB-70F2C133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171D-9F4C-45C5-8256-2A91A7438293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98917-11F5-448C-8630-4CDB2E33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F5582-F79E-4D2B-8590-C33EC975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FBCA-EA08-43B7-84C9-558230B3C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7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C8DCE-9CF7-4354-8382-09D4961E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B6C3E-6C14-4263-B5B8-D800BF55D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516ED-51E8-4180-ABEE-FB17F58B1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E171D-9F4C-45C5-8256-2A91A7438293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71D98-4520-4EC4-8AD4-EA31D0CC2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1F354-D3DF-433E-ACDF-C78646071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FBCA-EA08-43B7-84C9-558230B3C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23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DA2692-EA29-407A-B6CB-C4DD0C9EBD57}"/>
              </a:ext>
            </a:extLst>
          </p:cNvPr>
          <p:cNvSpPr/>
          <p:nvPr/>
        </p:nvSpPr>
        <p:spPr>
          <a:xfrm>
            <a:off x="4486585" y="2967335"/>
            <a:ext cx="32188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CORE JAVA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153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138EB7-7968-429C-AD2D-01BF39691C2F}"/>
              </a:ext>
            </a:extLst>
          </p:cNvPr>
          <p:cNvSpPr/>
          <p:nvPr/>
        </p:nvSpPr>
        <p:spPr>
          <a:xfrm>
            <a:off x="783101" y="674302"/>
            <a:ext cx="106257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Java programming language was originally developed by Sun Microsystems which was initiated by James Gosling and released in 1995 as core component of Sun Microsystems</a:t>
            </a:r>
          </a:p>
          <a:p>
            <a:r>
              <a:rPr lang="en-IN" dirty="0"/>
              <a:t>Java is a simple programming language</a:t>
            </a:r>
          </a:p>
          <a:p>
            <a:r>
              <a:rPr lang="en-IN" dirty="0"/>
              <a:t>Object Oriented - </a:t>
            </a:r>
          </a:p>
          <a:p>
            <a:r>
              <a:rPr lang="en-IN" dirty="0"/>
              <a:t>Writing, compilation and debugging a program is very easy in java</a:t>
            </a:r>
          </a:p>
          <a:p>
            <a:r>
              <a:rPr lang="en-IN" dirty="0"/>
              <a:t>It helps to create reusable code</a:t>
            </a:r>
          </a:p>
          <a:p>
            <a:endParaRPr lang="en-IN" dirty="0"/>
          </a:p>
          <a:p>
            <a:r>
              <a:rPr lang="en-IN" dirty="0"/>
              <a:t>Java has more features,</a:t>
            </a:r>
          </a:p>
          <a:p>
            <a:r>
              <a:rPr lang="en-US" dirty="0"/>
              <a:t>1</a:t>
            </a:r>
            <a:r>
              <a:rPr lang="en-IN" dirty="0"/>
              <a:t>.Object Oriented -  </a:t>
            </a:r>
            <a:r>
              <a:rPr lang="en-US" dirty="0"/>
              <a:t>In Java, everything is an Object. Java can be easily extended since it is based on the Object model. </a:t>
            </a:r>
            <a:endParaRPr lang="en-IN" dirty="0"/>
          </a:p>
          <a:p>
            <a:r>
              <a:rPr lang="en-IN" dirty="0"/>
              <a:t>2. Platform independent - </a:t>
            </a:r>
            <a:r>
              <a:rPr lang="en-US" dirty="0"/>
              <a:t>During the compilation the java program converts into byte code</a:t>
            </a:r>
          </a:p>
          <a:p>
            <a:r>
              <a:rPr lang="en-US" dirty="0"/>
              <a:t>Using byte code we can run the application to any platform such as windows, mac, </a:t>
            </a:r>
            <a:r>
              <a:rPr lang="en-US" dirty="0" err="1"/>
              <a:t>linux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IN" dirty="0"/>
          </a:p>
          <a:p>
            <a:r>
              <a:rPr lang="en-IN" dirty="0"/>
              <a:t>3. Open source - </a:t>
            </a:r>
            <a:r>
              <a:rPr lang="en-US" dirty="0"/>
              <a:t>program in which source code is available to the general public for use and/or modification</a:t>
            </a:r>
          </a:p>
          <a:p>
            <a:r>
              <a:rPr lang="en-US" dirty="0"/>
              <a:t>from its original design at free of cost is called open source</a:t>
            </a:r>
            <a:endParaRPr lang="en-IN" dirty="0"/>
          </a:p>
          <a:p>
            <a:r>
              <a:rPr lang="en-IN" dirty="0"/>
              <a:t>4. Multithreading - </a:t>
            </a:r>
            <a:r>
              <a:rPr lang="en-US" dirty="0"/>
              <a:t>Java supports multithreading</a:t>
            </a:r>
          </a:p>
          <a:p>
            <a:r>
              <a:rPr lang="en-US" dirty="0"/>
              <a:t> It enables a program to perform several task simultaneously</a:t>
            </a:r>
            <a:endParaRPr lang="en-IN" dirty="0"/>
          </a:p>
          <a:p>
            <a:r>
              <a:rPr lang="en-IN" dirty="0"/>
              <a:t>5. More secure - </a:t>
            </a:r>
            <a:r>
              <a:rPr lang="en-US" dirty="0"/>
              <a:t>It provides the virtual firewall between the application and the computer</a:t>
            </a:r>
          </a:p>
          <a:p>
            <a:r>
              <a:rPr lang="en-US" dirty="0"/>
              <a:t> So it’s doesn't grant unauthorized access – No pointer, so no memory leaks.</a:t>
            </a:r>
            <a:endParaRPr lang="en-IN" dirty="0"/>
          </a:p>
          <a:p>
            <a:r>
              <a:rPr lang="en-IN" dirty="0"/>
              <a:t>6. Portable - </a:t>
            </a:r>
            <a:r>
              <a:rPr lang="en-US" dirty="0"/>
              <a:t>"Write once run anywhere"</a:t>
            </a:r>
          </a:p>
          <a:p>
            <a:r>
              <a:rPr lang="en-US" dirty="0"/>
              <a:t>Java code written in one machine can run on another machine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76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215C5D-DECB-4F54-A771-602E14987EBE}"/>
              </a:ext>
            </a:extLst>
          </p:cNvPr>
          <p:cNvSpPr/>
          <p:nvPr/>
        </p:nvSpPr>
        <p:spPr>
          <a:xfrm>
            <a:off x="6003633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8D9DB-1C06-45FF-9E25-03313E858DD1}"/>
              </a:ext>
            </a:extLst>
          </p:cNvPr>
          <p:cNvSpPr txBox="1"/>
          <p:nvPr/>
        </p:nvSpPr>
        <p:spPr>
          <a:xfrm>
            <a:off x="1097280" y="815926"/>
            <a:ext cx="29062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 Java concept –</a:t>
            </a:r>
          </a:p>
          <a:p>
            <a:r>
              <a:rPr lang="en-IN" dirty="0"/>
              <a:t>1. Oops concept</a:t>
            </a:r>
          </a:p>
          <a:p>
            <a:r>
              <a:rPr lang="en-IN" dirty="0"/>
              <a:t>2. Control statement/looping</a:t>
            </a:r>
          </a:p>
          <a:p>
            <a:r>
              <a:rPr lang="en-IN" dirty="0"/>
              <a:t>3. Arrays</a:t>
            </a:r>
          </a:p>
          <a:p>
            <a:r>
              <a:rPr lang="en-IN" dirty="0"/>
              <a:t>4. String</a:t>
            </a:r>
          </a:p>
          <a:p>
            <a:r>
              <a:rPr lang="en-IN" dirty="0"/>
              <a:t>5. Exceptions</a:t>
            </a:r>
          </a:p>
          <a:p>
            <a:r>
              <a:rPr lang="en-IN" dirty="0"/>
              <a:t>6. Collections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C378C-96E7-48E6-AB42-39AA86BCB0D4}"/>
              </a:ext>
            </a:extLst>
          </p:cNvPr>
          <p:cNvSpPr txBox="1"/>
          <p:nvPr/>
        </p:nvSpPr>
        <p:spPr>
          <a:xfrm>
            <a:off x="975654" y="3429000"/>
            <a:ext cx="100559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and Execute a software program</a:t>
            </a:r>
          </a:p>
          <a:p>
            <a:pPr marL="342900" indent="-342900">
              <a:buAutoNum type="arabicPeriod"/>
            </a:pPr>
            <a:r>
              <a:rPr lang="en-US" dirty="0"/>
              <a:t>Editor – Type in Eclipse.</a:t>
            </a:r>
          </a:p>
          <a:p>
            <a:pPr marL="342900" indent="-342900">
              <a:buAutoNum type="arabicPeriod"/>
            </a:pPr>
            <a:r>
              <a:rPr lang="en-US" dirty="0"/>
              <a:t>Compiler – to convert high level programming language in to Machine Language</a:t>
            </a:r>
          </a:p>
          <a:p>
            <a:pPr marL="342900" indent="-342900">
              <a:buAutoNum type="arabicPeriod"/>
            </a:pPr>
            <a:r>
              <a:rPr lang="en-US" dirty="0"/>
              <a:t>Linker – to combine different program files reference into main program.</a:t>
            </a:r>
          </a:p>
          <a:p>
            <a:pPr marL="342900" indent="-342900">
              <a:buAutoNum type="arabicPeriod"/>
            </a:pPr>
            <a:r>
              <a:rPr lang="en-US" dirty="0"/>
              <a:t>Loader – to load files from secondary storage files. Loader will automatically run when execute a code</a:t>
            </a:r>
          </a:p>
          <a:p>
            <a:pPr marL="342900" indent="-342900">
              <a:buAutoNum type="arabicPeriod"/>
            </a:pPr>
            <a:r>
              <a:rPr lang="en-US" dirty="0"/>
              <a:t>Execution – execution done by OS and Processor in </a:t>
            </a:r>
            <a:r>
              <a:rPr lang="en-US" dirty="0" err="1"/>
              <a:t>Bg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44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60F3D5-D466-455F-8132-E42CD1DCB5F3}"/>
              </a:ext>
            </a:extLst>
          </p:cNvPr>
          <p:cNvSpPr/>
          <p:nvPr/>
        </p:nvSpPr>
        <p:spPr>
          <a:xfrm>
            <a:off x="1148861" y="9449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</a:rPr>
              <a:t>JDK: JRE + Dev tools.</a:t>
            </a:r>
          </a:p>
          <a:p>
            <a:r>
              <a:rPr lang="en-IN" dirty="0">
                <a:latin typeface="Wingdings" panose="05000000000000000000" pitchFamily="2" charset="2"/>
              </a:rPr>
              <a:t> </a:t>
            </a:r>
            <a:r>
              <a:rPr lang="en-IN" dirty="0">
                <a:latin typeface="Times New Roman" panose="02020603050405020304" pitchFamily="18" charset="0"/>
              </a:rPr>
              <a:t>Java Development Kit</a:t>
            </a:r>
          </a:p>
          <a:p>
            <a:r>
              <a:rPr lang="en-US" dirty="0">
                <a:latin typeface="Wingdings" panose="05000000000000000000" pitchFamily="2" charset="2"/>
              </a:rPr>
              <a:t> </a:t>
            </a:r>
            <a:r>
              <a:rPr lang="en-US" dirty="0">
                <a:latin typeface="Times New Roman" panose="02020603050405020304" pitchFamily="18" charset="0"/>
              </a:rPr>
              <a:t>If run any applications we need JDK have to installed</a:t>
            </a:r>
          </a:p>
          <a:p>
            <a:r>
              <a:rPr lang="en-US" dirty="0">
                <a:latin typeface="Wingdings" panose="05000000000000000000" pitchFamily="2" charset="2"/>
              </a:rPr>
              <a:t> </a:t>
            </a:r>
            <a:r>
              <a:rPr lang="en-US" dirty="0">
                <a:latin typeface="Times New Roman" panose="02020603050405020304" pitchFamily="18" charset="0"/>
              </a:rPr>
              <a:t>JDK versions: 1.0 to 1.9</a:t>
            </a:r>
          </a:p>
          <a:p>
            <a:r>
              <a:rPr lang="en-US" dirty="0">
                <a:latin typeface="Wingdings" panose="05000000000000000000" pitchFamily="2" charset="2"/>
              </a:rPr>
              <a:t> </a:t>
            </a:r>
            <a:r>
              <a:rPr lang="en-US" dirty="0">
                <a:latin typeface="Times New Roman" panose="02020603050405020304" pitchFamily="18" charset="0"/>
              </a:rPr>
              <a:t>Mostly V1.8 is used now</a:t>
            </a:r>
          </a:p>
          <a:p>
            <a:r>
              <a:rPr lang="en-IN" b="1" dirty="0">
                <a:latin typeface="Times New Roman" panose="02020603050405020304" pitchFamily="18" charset="0"/>
              </a:rPr>
              <a:t>JRE: JVM + lib files.</a:t>
            </a:r>
          </a:p>
          <a:p>
            <a:r>
              <a:rPr lang="en-IN" dirty="0">
                <a:latin typeface="Wingdings" panose="05000000000000000000" pitchFamily="2" charset="2"/>
              </a:rPr>
              <a:t> </a:t>
            </a:r>
            <a:r>
              <a:rPr lang="en-IN" dirty="0">
                <a:latin typeface="Times New Roman" panose="02020603050405020304" pitchFamily="18" charset="0"/>
              </a:rPr>
              <a:t>Java Runtime Environment</a:t>
            </a:r>
          </a:p>
          <a:p>
            <a:r>
              <a:rPr lang="en-US" dirty="0">
                <a:latin typeface="Wingdings" panose="05000000000000000000" pitchFamily="2" charset="2"/>
              </a:rPr>
              <a:t> </a:t>
            </a:r>
            <a:r>
              <a:rPr lang="en-US" dirty="0">
                <a:latin typeface="Times New Roman" panose="02020603050405020304" pitchFamily="18" charset="0"/>
              </a:rPr>
              <a:t>It is a pre-defined. class files (i.e.) library files</a:t>
            </a:r>
          </a:p>
          <a:p>
            <a:r>
              <a:rPr lang="en-IN" b="1" dirty="0">
                <a:latin typeface="Times New Roman" panose="02020603050405020304" pitchFamily="18" charset="0"/>
              </a:rPr>
              <a:t>JVM: </a:t>
            </a:r>
          </a:p>
          <a:p>
            <a:r>
              <a:rPr lang="en-IN" dirty="0">
                <a:latin typeface="Wingdings" panose="05000000000000000000" pitchFamily="2" charset="2"/>
              </a:rPr>
              <a:t> </a:t>
            </a:r>
            <a:r>
              <a:rPr lang="en-IN" dirty="0">
                <a:latin typeface="Times New Roman" panose="02020603050405020304" pitchFamily="18" charset="0"/>
              </a:rPr>
              <a:t>Java Virtual Machine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</a:rPr>
              <a:t>It is mainly used to allocate the memory and compiling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54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A47A62-4221-476E-B475-EA986373F4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1" t="-5905" r="13302" b="5905"/>
          <a:stretch/>
        </p:blipFill>
        <p:spPr>
          <a:xfrm>
            <a:off x="4254500" y="442188"/>
            <a:ext cx="7797800" cy="5537838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B0C9B8-6DAA-4592-9732-86F978B3ED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1" t="7732" r="13789" b="16251"/>
          <a:stretch/>
        </p:blipFill>
        <p:spPr>
          <a:xfrm>
            <a:off x="139700" y="877974"/>
            <a:ext cx="4025900" cy="39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3A9915-5DF6-48AC-BFCE-A77460FEB78A}"/>
              </a:ext>
            </a:extLst>
          </p:cNvPr>
          <p:cNvSpPr/>
          <p:nvPr/>
        </p:nvSpPr>
        <p:spPr>
          <a:xfrm>
            <a:off x="635000" y="5567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</a:rPr>
              <a:t>OOPS CONCEPT:</a:t>
            </a:r>
          </a:p>
          <a:p>
            <a:r>
              <a:rPr lang="en-IN" dirty="0">
                <a:latin typeface="Wingdings" panose="05000000000000000000" pitchFamily="2" charset="2"/>
              </a:rPr>
              <a:t> </a:t>
            </a:r>
            <a:r>
              <a:rPr lang="en-IN" dirty="0">
                <a:latin typeface="Times New Roman" panose="02020603050405020304" pitchFamily="18" charset="0"/>
              </a:rPr>
              <a:t>Object Oriented Programming Structure</a:t>
            </a:r>
          </a:p>
          <a:p>
            <a:r>
              <a:rPr lang="en-US" dirty="0">
                <a:latin typeface="Wingdings" panose="05000000000000000000" pitchFamily="2" charset="2"/>
              </a:rPr>
              <a:t> </a:t>
            </a:r>
            <a:r>
              <a:rPr lang="en-US" dirty="0">
                <a:latin typeface="Times New Roman" panose="02020603050405020304" pitchFamily="18" charset="0"/>
              </a:rPr>
              <a:t>OOPS is a method of implementation in which programs are organized as collection of objects, class</a:t>
            </a:r>
          </a:p>
          <a:p>
            <a:r>
              <a:rPr lang="en-IN" dirty="0">
                <a:latin typeface="Times New Roman" panose="02020603050405020304" pitchFamily="18" charset="0"/>
              </a:rPr>
              <a:t>and methods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4A2763-2B41-442B-8282-88F628625AD2}"/>
              </a:ext>
            </a:extLst>
          </p:cNvPr>
          <p:cNvSpPr/>
          <p:nvPr/>
        </p:nvSpPr>
        <p:spPr>
          <a:xfrm>
            <a:off x="7556500" y="395238"/>
            <a:ext cx="441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</a:rPr>
              <a:t>Oops principles are</a:t>
            </a:r>
          </a:p>
          <a:p>
            <a:r>
              <a:rPr lang="en-IN" dirty="0">
                <a:latin typeface="Times New Roman" panose="02020603050405020304" pitchFamily="18" charset="0"/>
              </a:rPr>
              <a:t>1. Class</a:t>
            </a:r>
          </a:p>
          <a:p>
            <a:r>
              <a:rPr lang="en-IN" dirty="0">
                <a:latin typeface="Times New Roman" panose="02020603050405020304" pitchFamily="18" charset="0"/>
              </a:rPr>
              <a:t>2. Method</a:t>
            </a:r>
          </a:p>
          <a:p>
            <a:r>
              <a:rPr lang="en-IN" dirty="0">
                <a:latin typeface="Times New Roman" panose="02020603050405020304" pitchFamily="18" charset="0"/>
              </a:rPr>
              <a:t>3. Object</a:t>
            </a:r>
          </a:p>
          <a:p>
            <a:r>
              <a:rPr lang="en-IN" dirty="0">
                <a:latin typeface="Times New Roman" panose="02020603050405020304" pitchFamily="18" charset="0"/>
              </a:rPr>
              <a:t>4. Abstraction</a:t>
            </a:r>
          </a:p>
          <a:p>
            <a:r>
              <a:rPr lang="en-IN" dirty="0">
                <a:latin typeface="Times New Roman" panose="02020603050405020304" pitchFamily="18" charset="0"/>
              </a:rPr>
              <a:t>5. Encapsulation</a:t>
            </a:r>
          </a:p>
          <a:p>
            <a:r>
              <a:rPr lang="en-IN" dirty="0">
                <a:latin typeface="Times New Roman" panose="02020603050405020304" pitchFamily="18" charset="0"/>
              </a:rPr>
              <a:t>6. Inheritance</a:t>
            </a:r>
          </a:p>
          <a:p>
            <a:r>
              <a:rPr lang="en-IN" dirty="0">
                <a:latin typeface="Times New Roman" panose="02020603050405020304" pitchFamily="18" charset="0"/>
              </a:rPr>
              <a:t>7. Polymorphism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50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A4AC6C-BD92-44A7-A435-E363097D1408}"/>
              </a:ext>
            </a:extLst>
          </p:cNvPr>
          <p:cNvSpPr/>
          <p:nvPr/>
        </p:nvSpPr>
        <p:spPr>
          <a:xfrm>
            <a:off x="867508" y="74145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Wingdings" panose="05000000000000000000" pitchFamily="2" charset="2"/>
              </a:rPr>
              <a:t> </a:t>
            </a:r>
            <a:r>
              <a:rPr lang="en-IN" b="1" dirty="0">
                <a:latin typeface="Cambria,Bold"/>
              </a:rPr>
              <a:t>CLASS:</a:t>
            </a:r>
          </a:p>
          <a:p>
            <a:pPr marL="285750" indent="-285750">
              <a:buFont typeface="Symbol" panose="05050102010706020507" pitchFamily="18" charset="2"/>
              <a:buChar char="·"/>
            </a:pPr>
            <a:r>
              <a:rPr lang="en-US" dirty="0">
                <a:latin typeface="Cambria" panose="02040503050406030204" pitchFamily="18" charset="0"/>
              </a:rPr>
              <a:t>Class is nothing but collection of methods or collection of objects.</a:t>
            </a:r>
          </a:p>
          <a:p>
            <a:pPr marL="285750" indent="-285750">
              <a:buFont typeface="Symbol" panose="05050102010706020507" pitchFamily="18" charset="2"/>
              <a:buChar char="·"/>
            </a:pPr>
            <a:r>
              <a:rPr lang="en-US" dirty="0"/>
              <a:t>A </a:t>
            </a:r>
            <a:r>
              <a:rPr lang="en-US" b="1" dirty="0"/>
              <a:t>class</a:t>
            </a:r>
            <a:r>
              <a:rPr lang="en-US" dirty="0"/>
              <a:t> can be defined as a template/blueprint that describes the behavior/state that the </a:t>
            </a:r>
            <a:r>
              <a:rPr lang="en-US" b="1" dirty="0"/>
              <a:t>object</a:t>
            </a:r>
            <a:r>
              <a:rPr lang="en-US" dirty="0"/>
              <a:t> of its type support.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IN" dirty="0">
                <a:latin typeface="Wingdings" panose="05000000000000000000" pitchFamily="2" charset="2"/>
              </a:rPr>
              <a:t> </a:t>
            </a:r>
            <a:r>
              <a:rPr lang="en-IN" b="1" dirty="0">
                <a:latin typeface="Cambria,Bold"/>
              </a:rPr>
              <a:t>METHOD:</a:t>
            </a:r>
          </a:p>
          <a:p>
            <a:r>
              <a:rPr lang="en-US" dirty="0">
                <a:latin typeface="Symbol" panose="05050102010706020507" pitchFamily="18" charset="2"/>
              </a:rPr>
              <a:t> </a:t>
            </a:r>
            <a:r>
              <a:rPr lang="en-US" dirty="0">
                <a:latin typeface="Cambria" panose="02040503050406030204" pitchFamily="18" charset="0"/>
              </a:rPr>
              <a:t>A set of action to be performed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Cambria,Bold"/>
              </a:rPr>
              <a:t>OBJECT: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Objects</a:t>
            </a:r>
            <a:r>
              <a:rPr lang="en-US" dirty="0"/>
              <a:t> have states and behaviors. Example: A dog has states - color, name, breed as well as behaviors – wagging the tail, barking, eating. An </a:t>
            </a:r>
            <a:r>
              <a:rPr lang="en-US" b="1" dirty="0"/>
              <a:t>object</a:t>
            </a:r>
            <a:r>
              <a:rPr lang="en-US" dirty="0"/>
              <a:t> is an instance of a </a:t>
            </a:r>
            <a:r>
              <a:rPr lang="en-US" b="1" dirty="0"/>
              <a:t>class</a:t>
            </a:r>
            <a:endParaRPr lang="en-IN" b="1" dirty="0">
              <a:latin typeface="Cambria,Bold"/>
            </a:endParaRPr>
          </a:p>
          <a:p>
            <a:r>
              <a:rPr lang="en-IN" dirty="0">
                <a:latin typeface="Symbol" panose="05050102010706020507" pitchFamily="18" charset="2"/>
              </a:rPr>
              <a:t> </a:t>
            </a:r>
            <a:r>
              <a:rPr lang="en-IN" dirty="0">
                <a:latin typeface="Cambria" panose="02040503050406030204" pitchFamily="18" charset="0"/>
              </a:rPr>
              <a:t>Run time memory allocation</a:t>
            </a:r>
          </a:p>
          <a:p>
            <a:r>
              <a:rPr lang="en-US" dirty="0">
                <a:latin typeface="Symbol" panose="05050102010706020507" pitchFamily="18" charset="2"/>
              </a:rPr>
              <a:t> </a:t>
            </a:r>
            <a:r>
              <a:rPr lang="en-US" dirty="0">
                <a:latin typeface="Cambria" panose="02040503050406030204" pitchFamily="18" charset="0"/>
              </a:rPr>
              <a:t>Using object we can call the any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24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460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Cambria,Bold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prem sri</dc:creator>
  <cp:lastModifiedBy>prem sri</cp:lastModifiedBy>
  <cp:revision>10</cp:revision>
  <dcterms:created xsi:type="dcterms:W3CDTF">2018-02-23T14:11:53Z</dcterms:created>
  <dcterms:modified xsi:type="dcterms:W3CDTF">2018-02-24T09:39:47Z</dcterms:modified>
</cp:coreProperties>
</file>