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6" r:id="rId5"/>
    <p:sldId id="259" r:id="rId6"/>
    <p:sldId id="294" r:id="rId7"/>
    <p:sldId id="260" r:id="rId8"/>
    <p:sldId id="261" r:id="rId9"/>
    <p:sldId id="262" r:id="rId10"/>
    <p:sldId id="263" r:id="rId11"/>
    <p:sldId id="282" r:id="rId12"/>
    <p:sldId id="265" r:id="rId13"/>
    <p:sldId id="266" r:id="rId14"/>
    <p:sldId id="270" r:id="rId15"/>
    <p:sldId id="271" r:id="rId16"/>
    <p:sldId id="272" r:id="rId17"/>
    <p:sldId id="290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>
      <p:cViewPr varScale="1">
        <p:scale>
          <a:sx n="93" d="100"/>
          <a:sy n="93" d="100"/>
        </p:scale>
        <p:origin x="7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5A12-ED7E-4BE7-A320-1540F1C126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F4ED-381F-4475-A07A-E9222CED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6A91C-36D6-49F1-8516-69E96EB2DC38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29016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4984"/>
                </a:moveTo>
                <a:lnTo>
                  <a:pt x="1014983" y="1014984"/>
                </a:lnTo>
                <a:lnTo>
                  <a:pt x="1014983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1014984"/>
                </a:lnTo>
                <a:lnTo>
                  <a:pt x="1014984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39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9047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29016" y="1014983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4983" y="0"/>
                </a:moveTo>
                <a:lnTo>
                  <a:pt x="0" y="0"/>
                </a:lnTo>
                <a:lnTo>
                  <a:pt x="1014983" y="1014983"/>
                </a:lnTo>
                <a:lnTo>
                  <a:pt x="1014983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81344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062" y="772414"/>
            <a:ext cx="778987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724" y="1274653"/>
            <a:ext cx="8318550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top95.txt" TargetMode="External"/><Relationship Id="rId2" Type="http://schemas.openxmlformats.org/officeDocument/2006/relationships/hyperlink" Target="https://projecteuler.net/project/resources/p096_sudoku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ffhome.ecm.uwa.edu.au/~00013890/sudoku17" TargetMode="External"/><Relationship Id="rId4" Type="http://schemas.openxmlformats.org/officeDocument/2006/relationships/hyperlink" Target="http://norvig.com/hardest.t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jarvis.staff.shef.ac.uk/sudoku/sudoku.pdf" TargetMode="External"/><Relationship Id="rId2" Type="http://schemas.openxmlformats.org/officeDocument/2006/relationships/hyperlink" Target="http://norvig.com/sudok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valu.santafe.edu/~aaronc/courses/5454/csci5454_spring2013_CSL5.pdf" TargetMode="External"/><Relationship Id="rId5" Type="http://schemas.openxmlformats.org/officeDocument/2006/relationships/hyperlink" Target="https://www.cs.rochester.edu/u/brown/242/assts/termprojs/Sudoku09.pdf" TargetMode="External"/><Relationship Id="rId4" Type="http://schemas.openxmlformats.org/officeDocument/2006/relationships/hyperlink" Target="http://www.ijettcs.org/pabstract.php?vol=Volume4Issue5(2)&amp;amp;pid=IJETTCS-2015-10-10-1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9016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4984"/>
                </a:moveTo>
                <a:lnTo>
                  <a:pt x="1014983" y="1014984"/>
                </a:lnTo>
                <a:lnTo>
                  <a:pt x="1014983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1014984"/>
                </a:lnTo>
                <a:lnTo>
                  <a:pt x="1014984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39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9047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9016" y="1014983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4983" y="0"/>
                </a:moveTo>
                <a:lnTo>
                  <a:pt x="0" y="0"/>
                </a:lnTo>
                <a:lnTo>
                  <a:pt x="1014983" y="1014983"/>
                </a:lnTo>
                <a:lnTo>
                  <a:pt x="1014983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385085"/>
            <a:ext cx="8839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Design and Implementation of Algorithms to Solve the Sudoku Puzzle</a:t>
            </a:r>
            <a:endParaRPr sz="4000"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01573" y="3107071"/>
            <a:ext cx="404733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5" dirty="0" smtClean="0">
                <a:solidFill>
                  <a:srgbClr val="FFFFFF"/>
                </a:solidFill>
                <a:latin typeface="Arial"/>
                <a:cs typeface="Arial"/>
              </a:rPr>
              <a:t>Prem Narayan Yadav-16CS60R68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062" y="3640073"/>
            <a:ext cx="1948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1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062" y="4061866"/>
            <a:ext cx="25323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Abhijit</a:t>
            </a:r>
            <a:r>
              <a:rPr sz="21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Das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56347" y="3323844"/>
            <a:ext cx="1258824" cy="142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213864"/>
            <a:ext cx="2424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Heuristics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9150" y="470661"/>
            <a:ext cx="266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2A3990"/>
                </a:solidFill>
              </a:rPr>
              <a:t>I.Presence</a:t>
            </a:r>
            <a:r>
              <a:rPr sz="3000" spc="-150" dirty="0">
                <a:solidFill>
                  <a:srgbClr val="2A3990"/>
                </a:solidFill>
              </a:rPr>
              <a:t> </a:t>
            </a:r>
            <a:r>
              <a:rPr sz="3000" spc="-90" dirty="0">
                <a:solidFill>
                  <a:srgbClr val="2A3990"/>
                </a:solidFill>
              </a:rPr>
              <a:t>Rule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390015"/>
            <a:ext cx="395859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This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basic</a:t>
            </a:r>
            <a:r>
              <a:rPr sz="1800" spc="-2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rule</a:t>
            </a:r>
            <a:endParaRPr sz="1800" dirty="0">
              <a:latin typeface="Arial"/>
              <a:cs typeface="Arial"/>
            </a:endParaRPr>
          </a:p>
          <a:p>
            <a:pPr marL="299085" marR="5080" indent="-286385" algn="just">
              <a:lnSpc>
                <a:spcPct val="114999"/>
              </a:lnSpc>
              <a:spcBef>
                <a:spcPts val="1785"/>
              </a:spcBef>
              <a:buChar char="•"/>
              <a:tabLst>
                <a:tab pos="299720" algn="l"/>
              </a:tabLst>
            </a:pP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If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present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square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then 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can’t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any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other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square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row,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column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1800" spc="-2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sub-block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64457"/>
              </p:ext>
            </p:extLst>
          </p:nvPr>
        </p:nvGraphicFramePr>
        <p:xfrm>
          <a:off x="5715000" y="482987"/>
          <a:ext cx="3200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4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6781800" y="470661"/>
            <a:ext cx="0" cy="11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861237"/>
            <a:ext cx="3200400" cy="338913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496132"/>
            <a:ext cx="304800" cy="3294818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496132"/>
            <a:ext cx="381000" cy="108501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496131"/>
            <a:ext cx="381000" cy="108349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4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3037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990"/>
                </a:solidFill>
              </a:rPr>
              <a:t>II. </a:t>
            </a:r>
            <a:r>
              <a:rPr sz="3000" spc="-20" dirty="0">
                <a:solidFill>
                  <a:srgbClr val="2A3990"/>
                </a:solidFill>
              </a:rPr>
              <a:t>Absence </a:t>
            </a:r>
            <a:r>
              <a:rPr sz="3000" spc="-90" dirty="0">
                <a:solidFill>
                  <a:srgbClr val="2A3990"/>
                </a:solidFill>
              </a:rPr>
              <a:t>Rule</a:t>
            </a:r>
            <a:r>
              <a:rPr sz="3000" spc="-305" dirty="0">
                <a:solidFill>
                  <a:srgbClr val="2A3990"/>
                </a:solidFill>
              </a:rPr>
              <a:t> </a:t>
            </a:r>
            <a:r>
              <a:rPr sz="3000" spc="10" dirty="0">
                <a:solidFill>
                  <a:srgbClr val="2A3990"/>
                </a:solidFill>
              </a:rPr>
              <a:t>1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274653"/>
            <a:ext cx="3888104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14999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due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row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constraints,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column 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constraints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sub-block 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constraints,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position</a:t>
            </a:r>
            <a:r>
              <a:rPr sz="1800" spc="-3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only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one 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legal 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value,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assign</a:t>
            </a:r>
            <a:r>
              <a:rPr sz="1800" spc="-1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8889" y="893526"/>
            <a:ext cx="3532632" cy="3339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 flipV="1">
            <a:off x="6744705" y="2399524"/>
            <a:ext cx="381000" cy="32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44705" y="2399524"/>
            <a:ext cx="381000" cy="32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3141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2A3990"/>
                </a:solidFill>
              </a:rPr>
              <a:t>III. </a:t>
            </a:r>
            <a:r>
              <a:rPr sz="3000" spc="-20" dirty="0">
                <a:solidFill>
                  <a:srgbClr val="2A3990"/>
                </a:solidFill>
              </a:rPr>
              <a:t>Absence </a:t>
            </a:r>
            <a:r>
              <a:rPr sz="3000" spc="-90" dirty="0">
                <a:solidFill>
                  <a:srgbClr val="2A3990"/>
                </a:solidFill>
              </a:rPr>
              <a:t>Rule</a:t>
            </a:r>
            <a:r>
              <a:rPr sz="3000" spc="-320" dirty="0">
                <a:solidFill>
                  <a:srgbClr val="2A3990"/>
                </a:solidFill>
              </a:rPr>
              <a:t> </a:t>
            </a:r>
            <a:r>
              <a:rPr sz="3000" spc="10" dirty="0">
                <a:solidFill>
                  <a:srgbClr val="2A3990"/>
                </a:solidFill>
              </a:rPr>
              <a:t>2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274653"/>
            <a:ext cx="4213225" cy="219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151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If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due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row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constraints,</a:t>
            </a:r>
            <a:r>
              <a:rPr sz="18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two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numbers 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are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allowed in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only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squares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row,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these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numbers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cannot 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allowed in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any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other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position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 the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corresponding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sub-block.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also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applies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columns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600" y="1234468"/>
            <a:ext cx="3645408" cy="3339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581900" y="2408489"/>
            <a:ext cx="11049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81900" y="3105150"/>
            <a:ext cx="1143000" cy="318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948773" y="2408489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56313" y="2408489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48773" y="310515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52889" y="3112196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81900" y="2408489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4,8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81900" y="3112196"/>
            <a:ext cx="1104900" cy="29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4,8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213864"/>
            <a:ext cx="3758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Implementation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3137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990"/>
                </a:solidFill>
              </a:rPr>
              <a:t>Depth </a:t>
            </a:r>
            <a:r>
              <a:rPr sz="3000" spc="10" dirty="0">
                <a:solidFill>
                  <a:srgbClr val="2A3990"/>
                </a:solidFill>
              </a:rPr>
              <a:t>First</a:t>
            </a:r>
            <a:r>
              <a:rPr sz="3000" spc="-240" dirty="0">
                <a:solidFill>
                  <a:srgbClr val="2A3990"/>
                </a:solidFill>
              </a:rPr>
              <a:t> </a:t>
            </a:r>
            <a:r>
              <a:rPr sz="3000" spc="-50" dirty="0">
                <a:solidFill>
                  <a:srgbClr val="2A3990"/>
                </a:solidFill>
              </a:rPr>
              <a:t>Search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 marR="5080" indent="-286385">
              <a:lnSpc>
                <a:spcPct val="115100"/>
              </a:lnSpc>
              <a:spcBef>
                <a:spcPts val="100"/>
              </a:spcBef>
              <a:buChar char="•"/>
              <a:tabLst>
                <a:tab pos="505459" algn="l"/>
                <a:tab pos="506095" algn="l"/>
              </a:tabLst>
            </a:pPr>
            <a:r>
              <a:rPr dirty="0"/>
              <a:t>To</a:t>
            </a:r>
            <a:r>
              <a:rPr spc="-55" dirty="0"/>
              <a:t> </a:t>
            </a:r>
            <a:r>
              <a:rPr spc="30" dirty="0"/>
              <a:t>find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25" dirty="0"/>
              <a:t>solution</a:t>
            </a:r>
            <a:r>
              <a:rPr spc="-60" dirty="0"/>
              <a:t> </a:t>
            </a:r>
            <a:r>
              <a:rPr spc="50" dirty="0"/>
              <a:t>to</a:t>
            </a:r>
            <a:r>
              <a:rPr spc="-50" dirty="0"/>
              <a:t> </a:t>
            </a:r>
            <a:r>
              <a:rPr spc="0" dirty="0"/>
              <a:t>sudoku</a:t>
            </a:r>
            <a:r>
              <a:rPr spc="-75" dirty="0"/>
              <a:t> </a:t>
            </a:r>
            <a:r>
              <a:rPr spc="-10" dirty="0"/>
              <a:t>problem,</a:t>
            </a:r>
            <a:r>
              <a:rPr spc="-50" dirty="0"/>
              <a:t> </a:t>
            </a:r>
            <a:r>
              <a:rPr dirty="0"/>
              <a:t>we</a:t>
            </a:r>
            <a:r>
              <a:rPr spc="-50" dirty="0"/>
              <a:t> </a:t>
            </a:r>
            <a:r>
              <a:rPr spc="5" dirty="0"/>
              <a:t>select</a:t>
            </a:r>
            <a:r>
              <a:rPr spc="-50" dirty="0"/>
              <a:t> </a:t>
            </a:r>
            <a:r>
              <a:rPr spc="-15" dirty="0"/>
              <a:t>an</a:t>
            </a:r>
            <a:r>
              <a:rPr spc="-60" dirty="0"/>
              <a:t> </a:t>
            </a:r>
            <a:r>
              <a:rPr spc="-5" dirty="0"/>
              <a:t>unassigned</a:t>
            </a:r>
            <a:r>
              <a:rPr spc="-75" dirty="0"/>
              <a:t> </a:t>
            </a:r>
            <a:r>
              <a:rPr spc="25" dirty="0"/>
              <a:t>position</a:t>
            </a:r>
            <a:r>
              <a:rPr spc="-50" dirty="0"/>
              <a:t> </a:t>
            </a:r>
            <a:r>
              <a:rPr spc="0" dirty="0"/>
              <a:t>using  </a:t>
            </a:r>
            <a:r>
              <a:rPr spc="5" dirty="0"/>
              <a:t>the </a:t>
            </a:r>
            <a:r>
              <a:rPr spc="30" dirty="0"/>
              <a:t>minimum </a:t>
            </a:r>
            <a:r>
              <a:rPr spc="0" dirty="0"/>
              <a:t>remaining </a:t>
            </a:r>
            <a:r>
              <a:rPr spc="-15" dirty="0"/>
              <a:t>values </a:t>
            </a:r>
            <a:r>
              <a:rPr dirty="0"/>
              <a:t>heuristic, </a:t>
            </a:r>
            <a:r>
              <a:rPr spc="-5" dirty="0"/>
              <a:t>guess </a:t>
            </a:r>
            <a:r>
              <a:rPr spc="-25" dirty="0"/>
              <a:t>a </a:t>
            </a:r>
            <a:r>
              <a:rPr spc="-15" dirty="0"/>
              <a:t>value </a:t>
            </a:r>
            <a:r>
              <a:rPr spc="50" dirty="0"/>
              <a:t>from </a:t>
            </a:r>
            <a:r>
              <a:rPr spc="5" dirty="0"/>
              <a:t>the </a:t>
            </a:r>
            <a:r>
              <a:rPr spc="-5" dirty="0"/>
              <a:t>legal </a:t>
            </a:r>
            <a:r>
              <a:rPr spc="-15" dirty="0"/>
              <a:t>values  </a:t>
            </a:r>
            <a:r>
              <a:rPr spc="40" dirty="0"/>
              <a:t>for </a:t>
            </a:r>
            <a:r>
              <a:rPr spc="30" dirty="0"/>
              <a:t>that</a:t>
            </a:r>
            <a:r>
              <a:rPr spc="-170" dirty="0"/>
              <a:t> </a:t>
            </a:r>
            <a:r>
              <a:rPr spc="25" dirty="0"/>
              <a:t>position</a:t>
            </a:r>
          </a:p>
          <a:p>
            <a:pPr marL="206375"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505459" indent="-286385">
              <a:lnSpc>
                <a:spcPct val="100000"/>
              </a:lnSpc>
              <a:buChar char="•"/>
              <a:tabLst>
                <a:tab pos="505459" algn="l"/>
                <a:tab pos="506095" algn="l"/>
              </a:tabLst>
            </a:pPr>
            <a:r>
              <a:rPr spc="-55" dirty="0"/>
              <a:t>Do </a:t>
            </a:r>
            <a:r>
              <a:rPr spc="25" dirty="0"/>
              <a:t>forward </a:t>
            </a:r>
            <a:r>
              <a:rPr spc="0" dirty="0"/>
              <a:t>checking </a:t>
            </a:r>
            <a:r>
              <a:rPr spc="-5" dirty="0"/>
              <a:t>and </a:t>
            </a:r>
            <a:r>
              <a:rPr spc="25" dirty="0"/>
              <a:t>constraint</a:t>
            </a:r>
            <a:r>
              <a:rPr spc="-360" dirty="0"/>
              <a:t> </a:t>
            </a:r>
            <a:r>
              <a:rPr spc="5" dirty="0"/>
              <a:t>propagation</a:t>
            </a:r>
          </a:p>
          <a:p>
            <a:pPr marL="206375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505459" indent="-286385">
              <a:lnSpc>
                <a:spcPct val="100000"/>
              </a:lnSpc>
              <a:buChar char="•"/>
              <a:tabLst>
                <a:tab pos="505459" algn="l"/>
                <a:tab pos="506095" algn="l"/>
              </a:tabLst>
            </a:pPr>
            <a:r>
              <a:rPr dirty="0"/>
              <a:t>Track</a:t>
            </a:r>
            <a:r>
              <a:rPr spc="-70" dirty="0"/>
              <a:t> </a:t>
            </a:r>
            <a:r>
              <a:rPr spc="0" dirty="0"/>
              <a:t>back</a:t>
            </a:r>
            <a:r>
              <a:rPr spc="-70" dirty="0"/>
              <a:t> </a:t>
            </a:r>
            <a:r>
              <a:rPr spc="75" dirty="0"/>
              <a:t>if</a:t>
            </a:r>
            <a:r>
              <a:rPr spc="-50" dirty="0"/>
              <a:t> </a:t>
            </a:r>
            <a:r>
              <a:rPr spc="-30" dirty="0"/>
              <a:t>any</a:t>
            </a:r>
            <a:r>
              <a:rPr spc="-70" dirty="0"/>
              <a:t> </a:t>
            </a:r>
            <a:r>
              <a:rPr spc="5" dirty="0"/>
              <a:t>inconsistency</a:t>
            </a:r>
            <a:r>
              <a:rPr spc="-65" dirty="0"/>
              <a:t> </a:t>
            </a:r>
            <a:r>
              <a:rPr spc="25" dirty="0"/>
              <a:t>is</a:t>
            </a:r>
            <a:r>
              <a:rPr spc="-75" dirty="0"/>
              <a:t> </a:t>
            </a:r>
            <a:r>
              <a:rPr spc="10" dirty="0"/>
              <a:t>located</a:t>
            </a:r>
          </a:p>
          <a:p>
            <a:pPr marL="206375"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505459" indent="-286385">
              <a:lnSpc>
                <a:spcPct val="100000"/>
              </a:lnSpc>
              <a:buChar char="•"/>
              <a:tabLst>
                <a:tab pos="505459" algn="l"/>
                <a:tab pos="506095" algn="l"/>
              </a:tabLst>
            </a:pPr>
            <a:r>
              <a:rPr spc="-20" dirty="0"/>
              <a:t>Using</a:t>
            </a:r>
            <a:r>
              <a:rPr spc="-50" dirty="0"/>
              <a:t> </a:t>
            </a:r>
            <a:r>
              <a:rPr spc="5" dirty="0"/>
              <a:t>the</a:t>
            </a:r>
            <a:r>
              <a:rPr spc="-75" dirty="0"/>
              <a:t> </a:t>
            </a:r>
            <a:r>
              <a:rPr spc="10" dirty="0"/>
              <a:t>heuristics</a:t>
            </a:r>
            <a:r>
              <a:rPr spc="-55" dirty="0"/>
              <a:t> </a:t>
            </a:r>
            <a:r>
              <a:rPr spc="-10" dirty="0"/>
              <a:t>prunes</a:t>
            </a:r>
            <a:r>
              <a:rPr spc="-6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-5" dirty="0"/>
              <a:t>large</a:t>
            </a:r>
            <a:r>
              <a:rPr spc="-65" dirty="0"/>
              <a:t> </a:t>
            </a:r>
            <a:r>
              <a:rPr spc="-5" dirty="0"/>
              <a:t>search</a:t>
            </a:r>
            <a:r>
              <a:rPr spc="-65" dirty="0"/>
              <a:t> </a:t>
            </a:r>
            <a:r>
              <a:rPr dirty="0"/>
              <a:t>space</a:t>
            </a:r>
            <a:r>
              <a:rPr spc="-75" dirty="0"/>
              <a:t> </a:t>
            </a:r>
            <a:r>
              <a:rPr spc="10" dirty="0"/>
              <a:t>which</a:t>
            </a:r>
            <a:r>
              <a:rPr spc="-65" dirty="0"/>
              <a:t> </a:t>
            </a:r>
            <a:r>
              <a:rPr spc="0" dirty="0"/>
              <a:t>makes</a:t>
            </a:r>
            <a:r>
              <a:rPr spc="-6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-5" dirty="0"/>
              <a:t>search</a:t>
            </a:r>
          </a:p>
          <a:p>
            <a:pPr marL="505459">
              <a:lnSpc>
                <a:spcPct val="100000"/>
              </a:lnSpc>
              <a:spcBef>
                <a:spcPts val="325"/>
              </a:spcBef>
            </a:pPr>
            <a:r>
              <a:rPr spc="25" dirty="0"/>
              <a:t>faster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315595"/>
            <a:ext cx="2282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2A3990"/>
                </a:solidFill>
              </a:rPr>
              <a:t>Pseudo</a:t>
            </a:r>
            <a:r>
              <a:rPr sz="3000" spc="-185" dirty="0">
                <a:solidFill>
                  <a:srgbClr val="2A3990"/>
                </a:solidFill>
              </a:rPr>
              <a:t> </a:t>
            </a:r>
            <a:r>
              <a:rPr sz="3000" spc="-60" dirty="0">
                <a:solidFill>
                  <a:srgbClr val="2A3990"/>
                </a:solidFill>
              </a:rPr>
              <a:t>Code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90550" y="1074882"/>
            <a:ext cx="4798695" cy="35871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i="1" spc="-30" dirty="0">
                <a:solidFill>
                  <a:srgbClr val="434343"/>
                </a:solidFill>
                <a:latin typeface="Arial"/>
                <a:cs typeface="Arial"/>
              </a:rPr>
              <a:t>Assign_and_Propagate( </a:t>
            </a:r>
            <a:r>
              <a:rPr sz="1200" i="1" spc="-25" dirty="0">
                <a:solidFill>
                  <a:srgbClr val="434343"/>
                </a:solidFill>
                <a:latin typeface="Arial"/>
                <a:cs typeface="Arial"/>
              </a:rPr>
              <a:t>row, </a:t>
            </a:r>
            <a:r>
              <a:rPr sz="1200" i="1" spc="-15" dirty="0">
                <a:solidFill>
                  <a:srgbClr val="434343"/>
                </a:solidFill>
                <a:latin typeface="Arial"/>
                <a:cs typeface="Arial"/>
              </a:rPr>
              <a:t>column, </a:t>
            </a:r>
            <a:r>
              <a:rPr sz="1200" i="1" spc="-20" dirty="0">
                <a:solidFill>
                  <a:srgbClr val="434343"/>
                </a:solidFill>
                <a:latin typeface="Arial"/>
                <a:cs typeface="Arial"/>
              </a:rPr>
              <a:t>value)</a:t>
            </a:r>
            <a:r>
              <a:rPr sz="1200" i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69900" marR="148590">
              <a:lnSpc>
                <a:spcPct val="114999"/>
              </a:lnSpc>
            </a:pPr>
            <a:r>
              <a:rPr sz="1200" spc="-30" dirty="0">
                <a:solidFill>
                  <a:srgbClr val="434343"/>
                </a:solidFill>
                <a:latin typeface="Arial"/>
                <a:cs typeface="Arial"/>
              </a:rPr>
              <a:t>Remove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numbers other than </a:t>
            </a:r>
            <a:r>
              <a:rPr sz="1200" spc="-15" dirty="0">
                <a:solidFill>
                  <a:srgbClr val="434343"/>
                </a:solidFill>
                <a:latin typeface="Arial"/>
                <a:cs typeface="Arial"/>
              </a:rPr>
              <a:t>value </a:t>
            </a:r>
            <a:r>
              <a:rPr sz="1200" spc="30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1200" spc="-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34343"/>
                </a:solidFill>
                <a:latin typeface="Arial"/>
                <a:cs typeface="Arial"/>
              </a:rPr>
              <a:t>Allowed[row][column]  </a:t>
            </a:r>
            <a:r>
              <a:rPr sz="1200" spc="30" dirty="0">
                <a:solidFill>
                  <a:srgbClr val="434343"/>
                </a:solidFill>
                <a:latin typeface="Arial"/>
                <a:cs typeface="Arial"/>
              </a:rPr>
              <a:t>if( </a:t>
            </a:r>
            <a:r>
              <a:rPr sz="1200" i="1" spc="-20" dirty="0">
                <a:solidFill>
                  <a:srgbClr val="434343"/>
                </a:solidFill>
                <a:latin typeface="Arial"/>
                <a:cs typeface="Arial"/>
              </a:rPr>
              <a:t>Check_Heuristic_Conditions() 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==</a:t>
            </a:r>
            <a:r>
              <a:rPr sz="1200" spc="-1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true)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200" i="1" spc="-15" dirty="0">
                <a:solidFill>
                  <a:srgbClr val="434343"/>
                </a:solidFill>
                <a:latin typeface="Arial"/>
                <a:cs typeface="Arial"/>
              </a:rPr>
              <a:t>Propagate()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45" dirty="0">
                <a:solidFill>
                  <a:srgbClr val="434343"/>
                </a:solidFill>
                <a:latin typeface="Arial"/>
                <a:cs typeface="Arial"/>
              </a:rPr>
              <a:t>DFS_search()</a:t>
            </a:r>
            <a:r>
              <a:rPr sz="1200" i="1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434343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69900" marR="3052445">
              <a:lnSpc>
                <a:spcPct val="114999"/>
              </a:lnSpc>
              <a:spcBef>
                <a:spcPts val="5"/>
              </a:spcBef>
            </a:pPr>
            <a:r>
              <a:rPr sz="1200" spc="-15" dirty="0">
                <a:solidFill>
                  <a:srgbClr val="434343"/>
                </a:solidFill>
                <a:latin typeface="Arial"/>
                <a:cs typeface="Arial"/>
              </a:rPr>
              <a:t>Find MRV_position  </a:t>
            </a:r>
            <a:r>
              <a:rPr sz="1200" spc="-30" dirty="0">
                <a:solidFill>
                  <a:srgbClr val="434343"/>
                </a:solidFill>
                <a:latin typeface="Arial"/>
                <a:cs typeface="Arial"/>
              </a:rPr>
              <a:t>Guess </a:t>
            </a:r>
            <a:r>
              <a:rPr sz="1200" spc="-1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2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200" spc="25" dirty="0">
                <a:solidFill>
                  <a:srgbClr val="434343"/>
                </a:solidFill>
                <a:latin typeface="Arial"/>
                <a:cs typeface="Arial"/>
              </a:rPr>
              <a:t>If( </a:t>
            </a:r>
            <a:r>
              <a:rPr sz="1200" i="1" spc="-30" dirty="0">
                <a:solidFill>
                  <a:srgbClr val="434343"/>
                </a:solidFill>
                <a:latin typeface="Arial"/>
                <a:cs typeface="Arial"/>
              </a:rPr>
              <a:t>Assign_and_Propagate(MRV_position, </a:t>
            </a:r>
            <a:r>
              <a:rPr sz="1200" i="1" spc="-25" dirty="0">
                <a:solidFill>
                  <a:srgbClr val="434343"/>
                </a:solidFill>
                <a:latin typeface="Arial"/>
                <a:cs typeface="Arial"/>
              </a:rPr>
              <a:t>guessed </a:t>
            </a:r>
            <a:r>
              <a:rPr sz="1200" i="1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200" spc="-20" dirty="0">
                <a:solidFill>
                  <a:srgbClr val="434343"/>
                </a:solidFill>
                <a:latin typeface="Arial"/>
                <a:cs typeface="Arial"/>
              </a:rPr>
              <a:t>) 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==</a:t>
            </a:r>
            <a:r>
              <a:rPr sz="12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true)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i="1" spc="-45" dirty="0">
                <a:solidFill>
                  <a:srgbClr val="434343"/>
                </a:solidFill>
                <a:latin typeface="Arial"/>
                <a:cs typeface="Arial"/>
              </a:rPr>
              <a:t>DFS_search()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200" spc="-30" dirty="0">
                <a:solidFill>
                  <a:srgbClr val="434343"/>
                </a:solidFill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200" spc="-15" dirty="0">
                <a:solidFill>
                  <a:srgbClr val="434343"/>
                </a:solidFill>
                <a:latin typeface="Arial"/>
                <a:cs typeface="Arial"/>
              </a:rPr>
              <a:t>Try </a:t>
            </a:r>
            <a:r>
              <a:rPr sz="1200" spc="15" dirty="0">
                <a:solidFill>
                  <a:srgbClr val="434343"/>
                </a:solidFill>
                <a:latin typeface="Arial"/>
                <a:cs typeface="Arial"/>
              </a:rPr>
              <a:t>different</a:t>
            </a:r>
            <a:r>
              <a:rPr sz="12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25" dirty="0">
                <a:solidFill>
                  <a:srgbClr val="434343"/>
                </a:solidFill>
                <a:latin typeface="Arial"/>
                <a:cs typeface="Arial"/>
              </a:rPr>
              <a:t>SolveSudoku()</a:t>
            </a:r>
            <a:r>
              <a:rPr sz="1200" i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434343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69900" marR="1311275">
              <a:lnSpc>
                <a:spcPct val="114999"/>
              </a:lnSpc>
            </a:pP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Initialize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81</a:t>
            </a:r>
            <a:r>
              <a:rPr sz="12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34343"/>
                </a:solidFill>
                <a:latin typeface="Arial"/>
                <a:cs typeface="Arial"/>
              </a:rPr>
              <a:t>lists</a:t>
            </a:r>
            <a:r>
              <a:rPr sz="12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12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34343"/>
                </a:solidFill>
                <a:latin typeface="Arial"/>
                <a:cs typeface="Arial"/>
              </a:rPr>
              <a:t>Allowed</a:t>
            </a:r>
            <a:r>
              <a:rPr sz="12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Arial"/>
                <a:cs typeface="Arial"/>
              </a:rPr>
              <a:t>values</a:t>
            </a:r>
            <a:r>
              <a:rPr sz="12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=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2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434343"/>
                </a:solidFill>
                <a:latin typeface="Arial"/>
                <a:cs typeface="Arial"/>
              </a:rPr>
              <a:t>9  </a:t>
            </a:r>
            <a:r>
              <a:rPr sz="1200" spc="-10" dirty="0">
                <a:solidFill>
                  <a:srgbClr val="434343"/>
                </a:solidFill>
                <a:latin typeface="Arial"/>
                <a:cs typeface="Arial"/>
              </a:rPr>
              <a:t>Assign_and_Propagate(initial values)  </a:t>
            </a:r>
            <a:r>
              <a:rPr sz="1200" i="1" spc="-45" dirty="0">
                <a:solidFill>
                  <a:srgbClr val="434343"/>
                </a:solidFill>
                <a:latin typeface="Arial"/>
                <a:cs typeface="Arial"/>
              </a:rPr>
              <a:t>DFS_search()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2095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56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0062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51999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10893" y="17538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23936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198242" y="17703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49630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02294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43400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15337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74231" y="17538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487274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961580" y="17703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2968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Connector 22"/>
          <p:cNvCxnSpPr>
            <a:endCxn id="7" idx="0"/>
          </p:cNvCxnSpPr>
          <p:nvPr/>
        </p:nvCxnSpPr>
        <p:spPr>
          <a:xfrm flipH="1">
            <a:off x="267556" y="514350"/>
            <a:ext cx="3783458" cy="125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8" idx="0"/>
          </p:cNvCxnSpPr>
          <p:nvPr/>
        </p:nvCxnSpPr>
        <p:spPr>
          <a:xfrm flipH="1">
            <a:off x="808662" y="599795"/>
            <a:ext cx="3220693" cy="116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465392" y="592731"/>
            <a:ext cx="2689862" cy="115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7"/>
          </p:cNvCxnSpPr>
          <p:nvPr/>
        </p:nvCxnSpPr>
        <p:spPr>
          <a:xfrm flipH="1">
            <a:off x="2042244" y="646735"/>
            <a:ext cx="2117720" cy="11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4"/>
            <a:endCxn id="12" idx="7"/>
          </p:cNvCxnSpPr>
          <p:nvPr/>
        </p:nvCxnSpPr>
        <p:spPr>
          <a:xfrm flipH="1">
            <a:off x="2588487" y="666750"/>
            <a:ext cx="1602513" cy="117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4"/>
            <a:endCxn id="11" idx="7"/>
          </p:cNvCxnSpPr>
          <p:nvPr/>
        </p:nvCxnSpPr>
        <p:spPr>
          <a:xfrm flipH="1">
            <a:off x="3114181" y="666750"/>
            <a:ext cx="1076819" cy="116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4"/>
            <a:endCxn id="13" idx="7"/>
          </p:cNvCxnSpPr>
          <p:nvPr/>
        </p:nvCxnSpPr>
        <p:spPr>
          <a:xfrm flipH="1">
            <a:off x="3639875" y="666750"/>
            <a:ext cx="551125" cy="116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4"/>
            <a:endCxn id="14" idx="0"/>
          </p:cNvCxnSpPr>
          <p:nvPr/>
        </p:nvCxnSpPr>
        <p:spPr>
          <a:xfrm flipH="1">
            <a:off x="4030894" y="666750"/>
            <a:ext cx="160106" cy="110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4"/>
            <a:endCxn id="15" idx="0"/>
          </p:cNvCxnSpPr>
          <p:nvPr/>
        </p:nvCxnSpPr>
        <p:spPr>
          <a:xfrm>
            <a:off x="4191000" y="666750"/>
            <a:ext cx="381000" cy="110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4"/>
            <a:endCxn id="17" idx="1"/>
          </p:cNvCxnSpPr>
          <p:nvPr/>
        </p:nvCxnSpPr>
        <p:spPr>
          <a:xfrm>
            <a:off x="4191000" y="666750"/>
            <a:ext cx="750186" cy="115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5"/>
            <a:endCxn id="16" idx="1"/>
          </p:cNvCxnSpPr>
          <p:nvPr/>
        </p:nvCxnSpPr>
        <p:spPr>
          <a:xfrm>
            <a:off x="4352645" y="599795"/>
            <a:ext cx="1129647" cy="123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6"/>
            <a:endCxn id="19" idx="0"/>
          </p:cNvCxnSpPr>
          <p:nvPr/>
        </p:nvCxnSpPr>
        <p:spPr>
          <a:xfrm>
            <a:off x="4419600" y="438150"/>
            <a:ext cx="1770580" cy="133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6"/>
            <a:endCxn id="18" idx="0"/>
          </p:cNvCxnSpPr>
          <p:nvPr/>
        </p:nvCxnSpPr>
        <p:spPr>
          <a:xfrm>
            <a:off x="4419600" y="438150"/>
            <a:ext cx="2296274" cy="132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" idx="6"/>
            <a:endCxn id="20" idx="0"/>
          </p:cNvCxnSpPr>
          <p:nvPr/>
        </p:nvCxnSpPr>
        <p:spPr>
          <a:xfrm>
            <a:off x="4419600" y="438150"/>
            <a:ext cx="2821968" cy="132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</p:cNvCxnSpPr>
          <p:nvPr/>
        </p:nvCxnSpPr>
        <p:spPr>
          <a:xfrm>
            <a:off x="4419600" y="438150"/>
            <a:ext cx="3352800" cy="132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6"/>
          </p:cNvCxnSpPr>
          <p:nvPr/>
        </p:nvCxnSpPr>
        <p:spPr>
          <a:xfrm>
            <a:off x="4419600" y="438150"/>
            <a:ext cx="3886200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815" y="2343150"/>
            <a:ext cx="418244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018" y="2343150"/>
            <a:ext cx="418244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14490" y="2343150"/>
            <a:ext cx="418244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86881" y="2256677"/>
            <a:ext cx="418244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920645" y="2464188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81205" y="2465742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82804" y="2458679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466585" y="2465742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058205" y="2456166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61255" y="2470452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136050" y="2471467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0924" y="2471468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49685" y="2465743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95586" y="2466546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387206" y="2471469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977028" y="2456166"/>
            <a:ext cx="52737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4533" y="316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686837" y="3170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27132" y="316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964986" y="31581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4" idx="3"/>
            <a:endCxn id="95" idx="0"/>
          </p:cNvCxnSpPr>
          <p:nvPr/>
        </p:nvCxnSpPr>
        <p:spPr>
          <a:xfrm flipH="1">
            <a:off x="3223133" y="2158257"/>
            <a:ext cx="646116" cy="100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4" idx="4"/>
            <a:endCxn id="96" idx="0"/>
          </p:cNvCxnSpPr>
          <p:nvPr/>
        </p:nvCxnSpPr>
        <p:spPr>
          <a:xfrm flipH="1">
            <a:off x="3915437" y="2225212"/>
            <a:ext cx="115457" cy="94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84575" y="2166843"/>
            <a:ext cx="201548" cy="107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24688" y="2120381"/>
            <a:ext cx="839402" cy="106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070658" y="3353433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48649" y="3347944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635205" y="3356541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318607" y="3347943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533140" y="3362030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311131" y="3356541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97687" y="3365138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781089" y="3356540"/>
            <a:ext cx="45719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138803" y="17680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2399" y="1648105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247253" y="1717634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862040" y="1808960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415395" y="1715060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896410" y="1753884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470415" y="1764675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970571" y="1661864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535086" y="1727622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36367" y="1717635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561057" y="1701774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102163" y="1708058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174100" y="1663837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82554" y="1736098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97000" y="1727621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729898" y="1736098"/>
            <a:ext cx="276801" cy="577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532994" y="1953481"/>
            <a:ext cx="52737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754295" y="1953480"/>
            <a:ext cx="52737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970503" y="1960702"/>
            <a:ext cx="52737" cy="9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6151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990"/>
                </a:solidFill>
              </a:rPr>
              <a:t>Integer </a:t>
            </a:r>
            <a:r>
              <a:rPr sz="3000" spc="-20" dirty="0">
                <a:solidFill>
                  <a:srgbClr val="2A3990"/>
                </a:solidFill>
              </a:rPr>
              <a:t>Linear </a:t>
            </a:r>
            <a:r>
              <a:rPr sz="3000" spc="15" dirty="0">
                <a:solidFill>
                  <a:srgbClr val="2A3990"/>
                </a:solidFill>
              </a:rPr>
              <a:t>Programming</a:t>
            </a:r>
            <a:r>
              <a:rPr sz="3000" spc="-355" dirty="0">
                <a:solidFill>
                  <a:srgbClr val="2A3990"/>
                </a:solidFill>
              </a:rPr>
              <a:t> </a:t>
            </a:r>
            <a:r>
              <a:rPr sz="3000" spc="30" dirty="0">
                <a:solidFill>
                  <a:srgbClr val="2A3990"/>
                </a:solidFill>
              </a:rPr>
              <a:t>Method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90550" y="1274653"/>
            <a:ext cx="8270875" cy="2011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pc="30" dirty="0">
                <a:solidFill>
                  <a:srgbClr val="434343"/>
                </a:solidFill>
                <a:latin typeface="Arial"/>
                <a:cs typeface="Arial"/>
              </a:rPr>
              <a:t>T</a:t>
            </a:r>
            <a:r>
              <a:rPr sz="1800" spc="30" dirty="0" smtClean="0">
                <a:solidFill>
                  <a:srgbClr val="434343"/>
                </a:solidFill>
                <a:latin typeface="Arial"/>
                <a:cs typeface="Arial"/>
              </a:rPr>
              <a:t>ransform</a:t>
            </a:r>
            <a:r>
              <a:rPr sz="1800" spc="-80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puzzle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square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X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grid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cubic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X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X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array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lang="en-US" spc="-10" dirty="0" smtClean="0">
                <a:solidFill>
                  <a:srgbClr val="434343"/>
                </a:solidFill>
                <a:latin typeface="Arial"/>
                <a:cs typeface="Arial"/>
              </a:rPr>
              <a:t>integer</a:t>
            </a:r>
            <a:r>
              <a:rPr sz="1800" spc="-65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values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Array[i][j][k]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indicates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whether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cell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referred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</a:t>
            </a:r>
            <a:r>
              <a:rPr sz="1800" spc="37" baseline="25462" dirty="0">
                <a:solidFill>
                  <a:srgbClr val="434343"/>
                </a:solidFill>
                <a:latin typeface="Arial"/>
                <a:cs typeface="Arial"/>
              </a:rPr>
              <a:t>th</a:t>
            </a:r>
            <a:r>
              <a:rPr sz="1800" spc="157" baseline="25462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row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j</a:t>
            </a:r>
            <a:r>
              <a:rPr sz="1800" spc="37" baseline="25462" dirty="0">
                <a:solidFill>
                  <a:srgbClr val="434343"/>
                </a:solidFill>
                <a:latin typeface="Arial"/>
                <a:cs typeface="Arial"/>
              </a:rPr>
              <a:t>th</a:t>
            </a:r>
            <a:endParaRPr sz="1800" baseline="25462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column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occupied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k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not.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function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not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needed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here.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0" y="361950"/>
            <a:ext cx="8610600" cy="830997"/>
          </a:xfrm>
        </p:spPr>
        <p:txBody>
          <a:bodyPr/>
          <a:lstStyle/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84564"/>
              </p:ext>
            </p:extLst>
          </p:nvPr>
        </p:nvGraphicFramePr>
        <p:xfrm>
          <a:off x="152400" y="895350"/>
          <a:ext cx="2971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34219"/>
              </p:ext>
            </p:extLst>
          </p:nvPr>
        </p:nvGraphicFramePr>
        <p:xfrm>
          <a:off x="3886200" y="895350"/>
          <a:ext cx="2971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886199" y="361950"/>
            <a:ext cx="1371600" cy="529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58000" y="361950"/>
            <a:ext cx="1371600" cy="529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57800" y="361950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29600" y="361950"/>
            <a:ext cx="0" cy="327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0" y="3638550"/>
            <a:ext cx="1371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200400" y="196215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468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2A3990"/>
                </a:solidFill>
              </a:rPr>
              <a:t>Abstract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390015"/>
            <a:ext cx="7941309" cy="262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Sudoku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very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popular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logical</a:t>
            </a:r>
            <a:r>
              <a:rPr sz="1800" spc="-3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puzzle.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14999"/>
              </a:lnSpc>
              <a:spcBef>
                <a:spcPts val="178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Various </a:t>
            </a:r>
            <a:r>
              <a:rPr sz="1800" i="1" spc="25" dirty="0">
                <a:solidFill>
                  <a:srgbClr val="434343"/>
                </a:solidFill>
                <a:latin typeface="Arial"/>
                <a:cs typeface="Arial"/>
              </a:rPr>
              <a:t>Artificial </a:t>
            </a:r>
            <a:r>
              <a:rPr sz="1800" i="1" spc="-10" dirty="0">
                <a:solidFill>
                  <a:srgbClr val="434343"/>
                </a:solidFill>
                <a:latin typeface="Arial"/>
                <a:cs typeface="Arial"/>
              </a:rPr>
              <a:t>Intelligence techniques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as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propagation, 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forward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checking,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minimum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remaining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heuristic,etc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been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developed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 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solve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satisfaction</a:t>
            </a:r>
            <a:r>
              <a:rPr sz="1800" spc="-2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problems.</a:t>
            </a:r>
            <a:endParaRPr sz="1800">
              <a:latin typeface="Arial"/>
              <a:cs typeface="Arial"/>
            </a:endParaRPr>
          </a:p>
          <a:p>
            <a:pPr marL="299085" marR="33655" indent="-286385">
              <a:lnSpc>
                <a:spcPct val="115100"/>
              </a:lnSpc>
              <a:spcBef>
                <a:spcPts val="15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r>
              <a:rPr sz="1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optimize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algorithm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solving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 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puzzles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artificial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techniques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combined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heuristic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approach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 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prune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search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space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puzzle.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60147"/>
            <a:ext cx="4557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2A3990"/>
                </a:solidFill>
              </a:rPr>
              <a:t>Constraints </a:t>
            </a:r>
            <a:r>
              <a:rPr sz="3000" spc="80" dirty="0">
                <a:solidFill>
                  <a:srgbClr val="2A3990"/>
                </a:solidFill>
              </a:rPr>
              <a:t>for </a:t>
            </a:r>
            <a:r>
              <a:rPr sz="3000" spc="-35" dirty="0">
                <a:solidFill>
                  <a:srgbClr val="2A3990"/>
                </a:solidFill>
              </a:rPr>
              <a:t>Sudoku</a:t>
            </a:r>
            <a:r>
              <a:rPr sz="3000" spc="-500" dirty="0">
                <a:solidFill>
                  <a:srgbClr val="2A3990"/>
                </a:solidFill>
              </a:rPr>
              <a:t> </a:t>
            </a:r>
            <a:r>
              <a:rPr sz="3000" spc="-60" dirty="0">
                <a:solidFill>
                  <a:srgbClr val="2A3990"/>
                </a:solidFill>
              </a:rPr>
              <a:t>ILP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90550" y="694435"/>
            <a:ext cx="3834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Each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cell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only</a:t>
            </a:r>
            <a:r>
              <a:rPr sz="1800" spc="-3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one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732533"/>
            <a:ext cx="428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Each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row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contain</a:t>
            </a:r>
            <a:r>
              <a:rPr sz="18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unique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digits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2770758"/>
            <a:ext cx="465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Each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column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contain</a:t>
            </a:r>
            <a:r>
              <a:rPr sz="18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unique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digits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3807358"/>
            <a:ext cx="4728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Each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3X3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box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contain</a:t>
            </a:r>
            <a:r>
              <a:rPr sz="18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unique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digits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4079" y="967739"/>
            <a:ext cx="3971544" cy="73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5118" y="2149847"/>
            <a:ext cx="3800847" cy="463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7552" y="3173115"/>
            <a:ext cx="3755945" cy="45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079" y="4157471"/>
            <a:ext cx="3971544" cy="74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204978"/>
            <a:ext cx="3129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990"/>
                </a:solidFill>
              </a:rPr>
              <a:t>Branch </a:t>
            </a:r>
            <a:r>
              <a:rPr sz="3000" spc="-10" dirty="0">
                <a:solidFill>
                  <a:srgbClr val="2A3990"/>
                </a:solidFill>
              </a:rPr>
              <a:t>and</a:t>
            </a:r>
            <a:r>
              <a:rPr sz="3000" spc="-254" dirty="0">
                <a:solidFill>
                  <a:srgbClr val="2A3990"/>
                </a:solidFill>
              </a:rPr>
              <a:t> </a:t>
            </a:r>
            <a:r>
              <a:rPr sz="3000" spc="-20" dirty="0">
                <a:solidFill>
                  <a:srgbClr val="2A3990"/>
                </a:solidFill>
              </a:rPr>
              <a:t>Bound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390550" y="965708"/>
            <a:ext cx="8334375" cy="363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Begin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original</a:t>
            </a:r>
            <a:r>
              <a:rPr sz="1800" spc="-2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ILP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Remove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integrality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restrictions.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resulting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LP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called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linear-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programming </a:t>
            </a:r>
            <a:r>
              <a:rPr sz="1800" i="1" spc="-15" dirty="0">
                <a:solidFill>
                  <a:srgbClr val="434343"/>
                </a:solidFill>
                <a:latin typeface="Arial"/>
                <a:cs typeface="Arial"/>
              </a:rPr>
              <a:t>relaxation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original</a:t>
            </a:r>
            <a:r>
              <a:rPr sz="1800" spc="-3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ILP.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Solve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LP.</a:t>
            </a:r>
            <a:endParaRPr sz="1800">
              <a:latin typeface="Arial"/>
              <a:cs typeface="Arial"/>
            </a:endParaRPr>
          </a:p>
          <a:p>
            <a:pPr marL="299085" marR="389255" indent="-286385">
              <a:lnSpc>
                <a:spcPct val="114999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Pick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some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variable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restricted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integer,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but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whose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LP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relaxation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1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fractional.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15100"/>
              </a:lnSpc>
              <a:spcBef>
                <a:spcPts val="16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branch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on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variable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get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ILPs.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example,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suppose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x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  the 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LP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relaxation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5.7. 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can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exclude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this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imposing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restrictions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x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≤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5.0 and x 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≥</a:t>
            </a:r>
            <a:r>
              <a:rPr sz="1800" spc="-3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6.0.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476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990"/>
                </a:solidFill>
              </a:rPr>
              <a:t>Solving </a:t>
            </a:r>
            <a:r>
              <a:rPr sz="3000" spc="-35" dirty="0">
                <a:solidFill>
                  <a:srgbClr val="2A3990"/>
                </a:solidFill>
              </a:rPr>
              <a:t>Sudoku </a:t>
            </a:r>
            <a:r>
              <a:rPr sz="3000" spc="-65" dirty="0">
                <a:solidFill>
                  <a:srgbClr val="2A3990"/>
                </a:solidFill>
              </a:rPr>
              <a:t>ILP</a:t>
            </a:r>
            <a:r>
              <a:rPr sz="3000" spc="-290" dirty="0">
                <a:solidFill>
                  <a:srgbClr val="2A3990"/>
                </a:solidFill>
              </a:rPr>
              <a:t> </a:t>
            </a:r>
            <a:r>
              <a:rPr sz="3000" spc="15" dirty="0">
                <a:solidFill>
                  <a:srgbClr val="2A3990"/>
                </a:solidFill>
              </a:rPr>
              <a:t>problem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90550" y="1274653"/>
            <a:ext cx="8308340" cy="26428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algorithm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find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feasible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solution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constraints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our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puzzle,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which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gives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solution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puzzle.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further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improve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ILP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method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previously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mentioned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heuristics.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these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heuristics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will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prune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search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space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ILP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solver.</a:t>
            </a:r>
            <a:endParaRPr sz="1800" dirty="0">
              <a:latin typeface="Arial"/>
              <a:cs typeface="Arial"/>
            </a:endParaRPr>
          </a:p>
          <a:p>
            <a:pPr marL="299085" marR="436245" indent="-286385">
              <a:lnSpc>
                <a:spcPct val="115100"/>
              </a:lnSpc>
              <a:spcBef>
                <a:spcPts val="15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number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constraints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much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larger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than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number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variables.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So,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converting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Sudoku 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ILP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problem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its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dual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problem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may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improve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algorithm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further.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33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A3990"/>
                </a:solidFill>
              </a:rPr>
              <a:t>Dataset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252855"/>
            <a:ext cx="63963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434343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u="sng" spc="2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2"/>
              </a:rPr>
              <a:t>https://projecteuler.net/project/resources/p096_sudoku.txt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50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puzzles,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easy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hard,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having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unique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solutions</a:t>
            </a:r>
            <a:endParaRPr sz="1800">
              <a:latin typeface="Arial"/>
              <a:cs typeface="Arial"/>
            </a:endParaRPr>
          </a:p>
          <a:p>
            <a:pPr marL="355600" marR="3295650" indent="-342900">
              <a:lnSpc>
                <a:spcPts val="3240"/>
              </a:lnSpc>
              <a:spcBef>
                <a:spcPts val="285"/>
              </a:spcBef>
              <a:buClr>
                <a:srgbClr val="434343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u="sng" spc="3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3"/>
              </a:rPr>
              <a:t>http://norvig.com/top95.txt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95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hard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2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puzzles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434343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u="sng" spc="3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4"/>
              </a:rPr>
              <a:t>http://norvig.com/hardest.txt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11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very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hard</a:t>
            </a:r>
            <a:r>
              <a:rPr sz="1800" spc="-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puzzles</a:t>
            </a:r>
            <a:endParaRPr sz="1800">
              <a:latin typeface="Arial"/>
              <a:cs typeface="Arial"/>
            </a:endParaRPr>
          </a:p>
          <a:p>
            <a:pPr marL="355600" marR="292100" indent="-342900">
              <a:lnSpc>
                <a:spcPct val="150000"/>
              </a:lnSpc>
              <a:spcBef>
                <a:spcPts val="5"/>
              </a:spcBef>
              <a:buClr>
                <a:srgbClr val="434343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u="sng" spc="2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5"/>
              </a:rPr>
              <a:t>http://staffhome.ecm.uwa.edu.au/~00013890/sudoku17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500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puzzles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1800" spc="-3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17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filled positions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282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990"/>
                </a:solidFill>
              </a:rPr>
              <a:t>Results</a:t>
            </a:r>
            <a:endParaRPr sz="3000" dirty="0"/>
          </a:p>
        </p:txBody>
      </p:sp>
      <p:sp>
        <p:nvSpPr>
          <p:cNvPr id="6" name="object 6"/>
          <p:cNvSpPr txBox="1"/>
          <p:nvPr/>
        </p:nvSpPr>
        <p:spPr>
          <a:xfrm>
            <a:off x="619150" y="3825341"/>
            <a:ext cx="80937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compared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simple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backtracking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method,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heuristic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search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ILP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method 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took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much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lesser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time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was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very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efficient.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6201"/>
              </p:ext>
            </p:extLst>
          </p:nvPr>
        </p:nvGraphicFramePr>
        <p:xfrm>
          <a:off x="497560" y="1101280"/>
          <a:ext cx="8547733" cy="256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270"/>
                <a:gridCol w="1675764"/>
                <a:gridCol w="1625599"/>
                <a:gridCol w="1689100"/>
              </a:tblGrid>
              <a:tr h="60896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spc="-3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seconds)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20510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max time  with</a:t>
                      </a:r>
                      <a:r>
                        <a:rPr sz="1400" spc="-3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backtracking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27559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sz="1400" spc="-6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time  with</a:t>
                      </a:r>
                      <a:r>
                        <a:rPr sz="1400" spc="-2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heuristics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3879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&amp;max</a:t>
                      </a:r>
                      <a:r>
                        <a:rPr sz="1400" spc="-7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time  with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ILP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Euler’s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sz="1400" spc="-4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puzzles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0.011 &amp;</a:t>
                      </a:r>
                      <a:r>
                        <a:rPr sz="1400" spc="32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0.0049 &amp;</a:t>
                      </a:r>
                      <a:r>
                        <a:rPr sz="1400" spc="3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0.0125 &amp;</a:t>
                      </a:r>
                      <a:r>
                        <a:rPr sz="1400" spc="30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0.046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Norvig’s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11 hardest</a:t>
                      </a:r>
                      <a:r>
                        <a:rPr sz="1400" spc="-5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puzzles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0.044 &amp;</a:t>
                      </a:r>
                      <a:r>
                        <a:rPr sz="1400" spc="32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0.0122 &amp;</a:t>
                      </a:r>
                      <a:r>
                        <a:rPr sz="1400" spc="29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0.0373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0.018 &amp;</a:t>
                      </a:r>
                      <a:r>
                        <a:rPr sz="1400" spc="32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Norvig’s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95 hard</a:t>
                      </a:r>
                      <a:r>
                        <a:rPr sz="1400" spc="-4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puzzles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1.98 &amp;</a:t>
                      </a:r>
                      <a:r>
                        <a:rPr sz="1400" spc="33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55.45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0.05 &amp;</a:t>
                      </a:r>
                      <a:r>
                        <a:rPr sz="1400" spc="3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0.661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0.011 &amp;</a:t>
                      </a:r>
                      <a:r>
                        <a:rPr sz="1400" spc="325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A3990"/>
                          </a:solidFill>
                          <a:latin typeface="Arial"/>
                          <a:cs typeface="Arial"/>
                        </a:rPr>
                        <a:t>0.038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33350"/>
            <a:ext cx="8314537" cy="64633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2724" y="1276350"/>
            <a:ext cx="8318550" cy="304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onverting </a:t>
            </a:r>
            <a:r>
              <a:rPr lang="en-US" dirty="0"/>
              <a:t>the Sudoku ILP problem to its dual problem may improve the algorithm further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 of faster </a:t>
            </a:r>
            <a:r>
              <a:rPr lang="en-US" dirty="0" smtClean="0"/>
              <a:t>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Handling general n x n </a:t>
            </a:r>
            <a:r>
              <a:rPr lang="en-US" dirty="0" smtClean="0"/>
              <a:t>boards.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Parallel </a:t>
            </a:r>
            <a:r>
              <a:rPr lang="en-US" dirty="0" smtClean="0"/>
              <a:t>implementation.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CNN Implementation.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3815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FUTURE PLAN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934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2A3990"/>
                </a:solidFill>
              </a:rPr>
              <a:t>References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30758" y="1314652"/>
            <a:ext cx="8149590" cy="265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Solving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every </a:t>
            </a: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sudoku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puzzle </a:t>
            </a:r>
            <a:r>
              <a:rPr sz="1400" spc="-50" dirty="0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Peter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Norvig</a:t>
            </a:r>
            <a:r>
              <a:rPr sz="1400" spc="80" dirty="0">
                <a:solidFill>
                  <a:srgbClr val="EF6192"/>
                </a:solidFill>
                <a:latin typeface="Arial"/>
                <a:cs typeface="Arial"/>
              </a:rPr>
              <a:t> </a:t>
            </a:r>
            <a:r>
              <a:rPr sz="1400" u="sng" spc="2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2"/>
              </a:rPr>
              <a:t>http://norvig.com/sudoku.html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329565" marR="494665" indent="-316865">
              <a:lnSpc>
                <a:spcPct val="114999"/>
              </a:lnSpc>
              <a:buClr>
                <a:srgbClr val="434343"/>
              </a:buClr>
              <a:buChar char="•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Felgenhauer, </a:t>
            </a:r>
            <a:r>
              <a:rPr sz="1400" dirty="0">
                <a:latin typeface="Arial"/>
                <a:cs typeface="Arial"/>
              </a:rPr>
              <a:t>Bertram </a:t>
            </a:r>
            <a:r>
              <a:rPr sz="1400" spc="-5" dirty="0">
                <a:latin typeface="Arial"/>
                <a:cs typeface="Arial"/>
              </a:rPr>
              <a:t>and Frazer Jarvis. “Enumerating possible </a:t>
            </a:r>
            <a:r>
              <a:rPr sz="1400" dirty="0">
                <a:latin typeface="Arial"/>
                <a:cs typeface="Arial"/>
              </a:rPr>
              <a:t>Sudoku </a:t>
            </a:r>
            <a:r>
              <a:rPr sz="1400" spc="-5" dirty="0">
                <a:latin typeface="Arial"/>
                <a:cs typeface="Arial"/>
              </a:rPr>
              <a:t>grids.” 20 June 2005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3"/>
              </a:rPr>
              <a:t>http://www.afjarvis.staff.shef.ac.uk/sudoku/sudoku.pdf</a:t>
            </a:r>
            <a:endParaRPr sz="1400">
              <a:latin typeface="Arial"/>
              <a:cs typeface="Arial"/>
            </a:endParaRPr>
          </a:p>
          <a:p>
            <a:pPr marL="329565" marR="5080" indent="-316865">
              <a:lnSpc>
                <a:spcPct val="114999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"/>
                <a:cs typeface="Arial"/>
              </a:rPr>
              <a:t>Taruna Kumari, Preeti </a:t>
            </a:r>
            <a:r>
              <a:rPr sz="1400" spc="-5" dirty="0">
                <a:latin typeface="Arial"/>
                <a:cs typeface="Arial"/>
              </a:rPr>
              <a:t>Yadav, Lavina </a:t>
            </a:r>
            <a:r>
              <a:rPr sz="1400" dirty="0">
                <a:latin typeface="Arial"/>
                <a:cs typeface="Arial"/>
              </a:rPr>
              <a:t>, " Study Of Brute Force and Heuristic Approach to </a:t>
            </a:r>
            <a:r>
              <a:rPr sz="1400" spc="-5" dirty="0">
                <a:latin typeface="Arial"/>
                <a:cs typeface="Arial"/>
              </a:rPr>
              <a:t>solve  </a:t>
            </a:r>
            <a:r>
              <a:rPr sz="1400" dirty="0">
                <a:latin typeface="Arial"/>
                <a:cs typeface="Arial"/>
              </a:rPr>
              <a:t>sodoku"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International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Journal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Emerging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 Technology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Science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(IJETTCS)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  Volume 4, Issue 5(2), September - October 2015 , pp. 052-055 , ISSN </a:t>
            </a:r>
            <a:r>
              <a:rPr sz="1400" spc="-5" dirty="0">
                <a:latin typeface="Arial"/>
                <a:cs typeface="Arial"/>
              </a:rPr>
              <a:t>2278-6856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4"/>
              </a:rPr>
              <a:t>http://www.ijettcs.org/pabstract.php?vol=Volume4Issue5(2)&amp;pid=IJETTCS-2015-10-10-17</a:t>
            </a:r>
            <a:endParaRPr sz="1400">
              <a:latin typeface="Arial"/>
              <a:cs typeface="Arial"/>
            </a:endParaRPr>
          </a:p>
          <a:p>
            <a:pPr marL="329565" marR="2114550" indent="-316865">
              <a:lnSpc>
                <a:spcPct val="114999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Mike Schermerhorn. “A </a:t>
            </a:r>
            <a:r>
              <a:rPr sz="1400" dirty="0">
                <a:latin typeface="Arial"/>
                <a:cs typeface="Arial"/>
              </a:rPr>
              <a:t>Sudoku </a:t>
            </a:r>
            <a:r>
              <a:rPr sz="1400" spc="-5" dirty="0">
                <a:latin typeface="Arial"/>
                <a:cs typeface="Arial"/>
              </a:rPr>
              <a:t>Solver”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5"/>
              </a:rPr>
              <a:t>https://www.cs.rochester.edu/u/brown/242/assts/termprojs/Sudoku09.pdf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Clr>
                <a:srgbClr val="666666"/>
              </a:buClr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"/>
                <a:cs typeface="Arial"/>
              </a:rPr>
              <a:t>Anshul Kanakia </a:t>
            </a:r>
            <a:r>
              <a:rPr sz="1400" spc="-5" dirty="0">
                <a:latin typeface="Arial"/>
                <a:cs typeface="Arial"/>
              </a:rPr>
              <a:t>and John </a:t>
            </a:r>
            <a:r>
              <a:rPr sz="1400" dirty="0">
                <a:latin typeface="Arial"/>
                <a:cs typeface="Arial"/>
              </a:rPr>
              <a:t>Klingner. </a:t>
            </a:r>
            <a:r>
              <a:rPr sz="1400" spc="-5" dirty="0">
                <a:latin typeface="Arial"/>
                <a:cs typeface="Arial"/>
              </a:rPr>
              <a:t>“Methods for Solving </a:t>
            </a:r>
            <a:r>
              <a:rPr sz="1400" dirty="0">
                <a:latin typeface="Arial"/>
                <a:cs typeface="Arial"/>
              </a:rPr>
              <a:t>Sudoku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Puzzles”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0419" y="3902964"/>
            <a:ext cx="989330" cy="989330"/>
          </a:xfrm>
          <a:prstGeom prst="rect">
            <a:avLst/>
          </a:prstGeom>
          <a:solidFill>
            <a:srgbClr val="D2336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0 June</a:t>
            </a:r>
            <a:r>
              <a:rPr sz="1400" spc="-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2005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758" y="3940861"/>
            <a:ext cx="6633845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350"/>
              </a:spcBef>
            </a:pPr>
            <a:r>
              <a:rPr sz="1400" u="heavy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6"/>
              </a:rPr>
              <a:t>http://tuvalu.santafe.edu/~aaronc/courses/5454/csci5454_spring2013_CSL5.pdf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Clr>
                <a:srgbClr val="666666"/>
              </a:buClr>
              <a:buChar char="•"/>
              <a:tabLst>
                <a:tab pos="329565" algn="l"/>
                <a:tab pos="330200" algn="l"/>
              </a:tabLst>
            </a:pP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Felgenhauer,</a:t>
            </a:r>
            <a:r>
              <a:rPr sz="14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Bertram</a:t>
            </a:r>
            <a:r>
              <a:rPr sz="14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4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Frazer</a:t>
            </a:r>
            <a:r>
              <a:rPr sz="14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Jarvis.</a:t>
            </a:r>
            <a:r>
              <a:rPr sz="14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“Enumerating</a:t>
            </a:r>
            <a:r>
              <a:rPr sz="14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possible</a:t>
            </a:r>
            <a:r>
              <a:rPr sz="14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4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Arial"/>
                <a:cs typeface="Arial"/>
              </a:rPr>
              <a:t>grids.”</a:t>
            </a:r>
            <a:r>
              <a:rPr sz="14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sz="1400" u="sng" spc="2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Arial"/>
                <a:cs typeface="Arial"/>
                <a:hlinkClick r:id="rId3"/>
              </a:rPr>
              <a:t>http://www.afjarvis.staff.shef.ac.uk/sudoku/sudoku.pdf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823" y="2017267"/>
            <a:ext cx="2545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Thank</a:t>
            </a:r>
            <a:r>
              <a:rPr spc="-215" dirty="0"/>
              <a:t> </a:t>
            </a:r>
            <a:r>
              <a:rPr spc="-80" dirty="0"/>
              <a:t>You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297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2A3990"/>
                </a:solidFill>
              </a:rPr>
              <a:t>Sudoku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04850" y="1177797"/>
            <a:ext cx="4069079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X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Puzzle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Divided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into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3X3</a:t>
            </a:r>
            <a:r>
              <a:rPr sz="1800" spc="-1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sub-blocks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50000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Each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81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squares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filled 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number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1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299085" marR="55880" indent="-286385">
              <a:lnSpc>
                <a:spcPct val="150000"/>
              </a:lnSpc>
              <a:spcBef>
                <a:spcPts val="161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For a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solution,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each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row,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column</a:t>
            </a:r>
            <a:r>
              <a:rPr sz="1800" spc="-2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sub-block </a:t>
            </a:r>
            <a:r>
              <a:rPr sz="1800" spc="35" dirty="0">
                <a:solidFill>
                  <a:srgbClr val="434343"/>
                </a:solidFill>
                <a:latin typeface="Arial"/>
                <a:cs typeface="Arial"/>
              </a:rPr>
              <a:t>must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contain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all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numbers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from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1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3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0576" y="1018032"/>
            <a:ext cx="3357372" cy="3339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9150" y="470661"/>
            <a:ext cx="36480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15" dirty="0" smtClean="0">
                <a:solidFill>
                  <a:srgbClr val="2A3990"/>
                </a:solidFill>
              </a:rPr>
              <a:t>Graphical Notation</a:t>
            </a:r>
            <a:endParaRPr sz="3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02337"/>
              </p:ext>
            </p:extLst>
          </p:nvPr>
        </p:nvGraphicFramePr>
        <p:xfrm>
          <a:off x="4571999" y="248025"/>
          <a:ext cx="4343401" cy="352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45"/>
                <a:gridCol w="478132"/>
                <a:gridCol w="451324"/>
                <a:gridCol w="504940"/>
                <a:gridCol w="478132"/>
                <a:gridCol w="478132"/>
                <a:gridCol w="478132"/>
                <a:gridCol w="478132"/>
                <a:gridCol w="478132"/>
              </a:tblGrid>
              <a:tr h="3918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1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05400" y="209550"/>
            <a:ext cx="443865" cy="3581400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209550"/>
            <a:ext cx="533400" cy="12192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74539" y="209551"/>
            <a:ext cx="445261" cy="12192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590550"/>
            <a:ext cx="2895600" cy="44488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80126" y="707905"/>
            <a:ext cx="443865" cy="268915"/>
          </a:xfrm>
          <a:prstGeom prst="roundRect">
            <a:avLst/>
          </a:prstGeom>
          <a:solidFill>
            <a:schemeClr val="accent6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42875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478465" y="235940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6200" y="233118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40858" y="2353952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107558" y="235940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443813" y="2353952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89814" y="2338799"/>
            <a:ext cx="4953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037464" y="233118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4413" y="233118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10663" y="2331188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24002" y="2331188"/>
            <a:ext cx="60738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2" name="Straight Connector 31"/>
          <p:cNvCxnSpPr>
            <a:stCxn id="15" idx="3"/>
            <a:endCxn id="22" idx="0"/>
          </p:cNvCxnSpPr>
          <p:nvPr/>
        </p:nvCxnSpPr>
        <p:spPr>
          <a:xfrm flipH="1">
            <a:off x="304800" y="1753954"/>
            <a:ext cx="1514755" cy="57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6" idx="0"/>
          </p:cNvCxnSpPr>
          <p:nvPr/>
        </p:nvCxnSpPr>
        <p:spPr>
          <a:xfrm flipH="1">
            <a:off x="707065" y="1809750"/>
            <a:ext cx="1274135" cy="549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23" idx="0"/>
          </p:cNvCxnSpPr>
          <p:nvPr/>
        </p:nvCxnSpPr>
        <p:spPr>
          <a:xfrm flipH="1">
            <a:off x="1069458" y="1809750"/>
            <a:ext cx="911742" cy="54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30" idx="0"/>
          </p:cNvCxnSpPr>
          <p:nvPr/>
        </p:nvCxnSpPr>
        <p:spPr>
          <a:xfrm>
            <a:off x="2209800" y="1619250"/>
            <a:ext cx="1417895" cy="71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5"/>
          </p:cNvCxnSpPr>
          <p:nvPr/>
        </p:nvCxnSpPr>
        <p:spPr>
          <a:xfrm flipH="1">
            <a:off x="1991891" y="1753954"/>
            <a:ext cx="150954" cy="4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</p:cNvCxnSpPr>
          <p:nvPr/>
        </p:nvCxnSpPr>
        <p:spPr>
          <a:xfrm>
            <a:off x="2142845" y="1753954"/>
            <a:ext cx="521497" cy="20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5"/>
          </p:cNvCxnSpPr>
          <p:nvPr/>
        </p:nvCxnSpPr>
        <p:spPr>
          <a:xfrm>
            <a:off x="2142845" y="1753954"/>
            <a:ext cx="142269" cy="32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2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2A3990"/>
                </a:solidFill>
              </a:rPr>
              <a:t>Backtracking</a:t>
            </a:r>
            <a:r>
              <a:rPr sz="3000" spc="-180" dirty="0">
                <a:solidFill>
                  <a:srgbClr val="2A3990"/>
                </a:solidFill>
              </a:rPr>
              <a:t> </a:t>
            </a:r>
            <a:r>
              <a:rPr sz="3000" dirty="0">
                <a:solidFill>
                  <a:srgbClr val="2A3990"/>
                </a:solidFill>
              </a:rPr>
              <a:t>search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061" rIns="0" bIns="0" rtlCol="0">
            <a:spAutoFit/>
          </a:bodyPr>
          <a:lstStyle/>
          <a:p>
            <a:pPr marL="505459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505459" algn="l"/>
                <a:tab pos="506095" algn="l"/>
              </a:tabLst>
            </a:pPr>
            <a:r>
              <a:rPr spc="-30" dirty="0"/>
              <a:t>A</a:t>
            </a:r>
            <a:r>
              <a:rPr spc="-55" dirty="0"/>
              <a:t> </a:t>
            </a:r>
            <a:r>
              <a:rPr spc="10" dirty="0"/>
              <a:t>simple</a:t>
            </a:r>
            <a:r>
              <a:rPr spc="-30" dirty="0"/>
              <a:t> </a:t>
            </a:r>
            <a:r>
              <a:rPr spc="15" dirty="0"/>
              <a:t>method</a:t>
            </a:r>
            <a:r>
              <a:rPr spc="-65" dirty="0"/>
              <a:t> </a:t>
            </a:r>
            <a:r>
              <a:rPr spc="50" dirty="0"/>
              <a:t>to</a:t>
            </a:r>
            <a:r>
              <a:rPr spc="-50" dirty="0"/>
              <a:t> </a:t>
            </a:r>
            <a:r>
              <a:rPr spc="30" dirty="0"/>
              <a:t>find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25" dirty="0"/>
              <a:t>solution</a:t>
            </a:r>
            <a:r>
              <a:rPr spc="-65" dirty="0"/>
              <a:t> </a:t>
            </a:r>
            <a:r>
              <a:rPr spc="25" dirty="0"/>
              <a:t>is</a:t>
            </a:r>
            <a:r>
              <a:rPr spc="-55" dirty="0"/>
              <a:t> </a:t>
            </a:r>
            <a:r>
              <a:rPr spc="10" dirty="0"/>
              <a:t>backtracking</a:t>
            </a:r>
            <a:r>
              <a:rPr spc="-80" dirty="0"/>
              <a:t> </a:t>
            </a:r>
            <a:r>
              <a:rPr spc="-5" dirty="0"/>
              <a:t>search</a:t>
            </a:r>
          </a:p>
          <a:p>
            <a:pPr marL="206375"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05459" indent="-286385">
              <a:lnSpc>
                <a:spcPct val="100000"/>
              </a:lnSpc>
              <a:buChar char="•"/>
              <a:tabLst>
                <a:tab pos="505459" algn="l"/>
                <a:tab pos="506095" algn="l"/>
              </a:tabLst>
            </a:pPr>
            <a:r>
              <a:rPr spc="-10" dirty="0"/>
              <a:t>In</a:t>
            </a:r>
            <a:r>
              <a:rPr spc="-65" dirty="0"/>
              <a:t> </a:t>
            </a:r>
            <a:r>
              <a:rPr spc="15" dirty="0"/>
              <a:t>which</a:t>
            </a:r>
            <a:r>
              <a:rPr spc="-6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spc="-5" dirty="0"/>
              <a:t>guess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15" dirty="0"/>
              <a:t>value</a:t>
            </a:r>
            <a:r>
              <a:rPr spc="-55" dirty="0"/>
              <a:t> </a:t>
            </a:r>
            <a:r>
              <a:rPr spc="25" dirty="0"/>
              <a:t>at</a:t>
            </a:r>
            <a:r>
              <a:rPr spc="-70" dirty="0"/>
              <a:t> </a:t>
            </a:r>
            <a:r>
              <a:rPr spc="-10" dirty="0"/>
              <a:t>one</a:t>
            </a:r>
            <a:r>
              <a:rPr spc="-60" dirty="0"/>
              <a:t> </a:t>
            </a:r>
            <a:r>
              <a:rPr spc="10" dirty="0"/>
              <a:t>unfilled</a:t>
            </a:r>
            <a:r>
              <a:rPr spc="-55" dirty="0"/>
              <a:t> </a:t>
            </a:r>
            <a:r>
              <a:rPr dirty="0"/>
              <a:t>place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75" dirty="0"/>
              <a:t> </a:t>
            </a:r>
            <a:r>
              <a:rPr dirty="0"/>
              <a:t>move</a:t>
            </a:r>
            <a:r>
              <a:rPr spc="-60" dirty="0"/>
              <a:t> </a:t>
            </a:r>
            <a:r>
              <a:rPr spc="25" dirty="0"/>
              <a:t>forward</a:t>
            </a:r>
          </a:p>
          <a:p>
            <a:pPr marL="505459" marR="5080" indent="-286385">
              <a:lnSpc>
                <a:spcPct val="150000"/>
              </a:lnSpc>
              <a:spcBef>
                <a:spcPts val="1600"/>
              </a:spcBef>
              <a:buChar char="•"/>
              <a:tabLst>
                <a:tab pos="505459" algn="l"/>
                <a:tab pos="506095" algn="l"/>
              </a:tabLst>
            </a:pPr>
            <a:r>
              <a:rPr spc="50" dirty="0"/>
              <a:t>If</a:t>
            </a:r>
            <a:r>
              <a:rPr spc="-50" dirty="0"/>
              <a:t> </a:t>
            </a:r>
            <a:r>
              <a:rPr spc="5" dirty="0"/>
              <a:t>the</a:t>
            </a:r>
            <a:r>
              <a:rPr spc="-55" dirty="0"/>
              <a:t> </a:t>
            </a:r>
            <a:r>
              <a:rPr spc="5" dirty="0"/>
              <a:t>assignment</a:t>
            </a:r>
            <a:r>
              <a:rPr spc="-50" dirty="0"/>
              <a:t> </a:t>
            </a:r>
            <a:r>
              <a:rPr spc="-5" dirty="0"/>
              <a:t>leads</a:t>
            </a:r>
            <a:r>
              <a:rPr spc="-55" dirty="0"/>
              <a:t> </a:t>
            </a:r>
            <a:r>
              <a:rPr spc="50" dirty="0"/>
              <a:t>to</a:t>
            </a:r>
            <a:r>
              <a:rPr spc="-45" dirty="0"/>
              <a:t> </a:t>
            </a:r>
            <a:r>
              <a:rPr spc="-15" dirty="0"/>
              <a:t>an</a:t>
            </a:r>
            <a:r>
              <a:rPr spc="-60" dirty="0"/>
              <a:t> </a:t>
            </a:r>
            <a:r>
              <a:rPr spc="5" dirty="0"/>
              <a:t>inconsistency</a:t>
            </a:r>
            <a:r>
              <a:rPr spc="-80" dirty="0"/>
              <a:t> </a:t>
            </a:r>
            <a:r>
              <a:rPr spc="0" dirty="0"/>
              <a:t>afterwards,</a:t>
            </a:r>
            <a:r>
              <a:rPr spc="-80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spc="25" dirty="0"/>
              <a:t>track</a:t>
            </a:r>
            <a:r>
              <a:rPr spc="-65" dirty="0"/>
              <a:t> </a:t>
            </a:r>
            <a:r>
              <a:rPr spc="0" dirty="0"/>
              <a:t>back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10" dirty="0"/>
              <a:t>try  </a:t>
            </a:r>
            <a:r>
              <a:rPr spc="25" dirty="0"/>
              <a:t>different</a:t>
            </a:r>
            <a:r>
              <a:rPr spc="-65" dirty="0"/>
              <a:t> </a:t>
            </a:r>
            <a:r>
              <a:rPr spc="-20" dirty="0"/>
              <a:t>value</a:t>
            </a:r>
          </a:p>
          <a:p>
            <a:pPr marL="206375"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05459" indent="-286385">
              <a:lnSpc>
                <a:spcPct val="100000"/>
              </a:lnSpc>
              <a:buChar char="•"/>
              <a:tabLst>
                <a:tab pos="505459" algn="l"/>
                <a:tab pos="506095" algn="l"/>
              </a:tabLst>
            </a:pPr>
            <a:r>
              <a:rPr spc="0" dirty="0"/>
              <a:t>This</a:t>
            </a:r>
            <a:r>
              <a:rPr spc="-60" dirty="0"/>
              <a:t> </a:t>
            </a:r>
            <a:r>
              <a:rPr spc="15" dirty="0"/>
              <a:t>method</a:t>
            </a:r>
            <a:r>
              <a:rPr spc="-65" dirty="0"/>
              <a:t> </a:t>
            </a:r>
            <a:r>
              <a:rPr spc="-10" dirty="0"/>
              <a:t>guarantees</a:t>
            </a:r>
            <a:r>
              <a:rPr spc="-85" dirty="0"/>
              <a:t> 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25" dirty="0"/>
              <a:t>solution</a:t>
            </a:r>
            <a:r>
              <a:rPr spc="-65" dirty="0"/>
              <a:t> </a:t>
            </a:r>
            <a:r>
              <a:rPr spc="75" dirty="0"/>
              <a:t>if</a:t>
            </a:r>
            <a:r>
              <a:rPr spc="-50" dirty="0"/>
              <a:t> </a:t>
            </a:r>
            <a:r>
              <a:rPr spc="10" dirty="0"/>
              <a:t>exists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72250" y="4800600"/>
            <a:ext cx="142875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87" y="461486"/>
            <a:ext cx="7789875" cy="492443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Backtracking (animation)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714500" y="280035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225279" y="2971800"/>
            <a:ext cx="56911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00350" y="280035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971800" y="1885950"/>
            <a:ext cx="68580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028950" y="2971800"/>
            <a:ext cx="571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657600" y="1714500"/>
            <a:ext cx="285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886200" y="1543050"/>
            <a:ext cx="62865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886200" y="1943100"/>
            <a:ext cx="51435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400550" y="200025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514850" y="137160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943350" y="1657350"/>
            <a:ext cx="62865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829050" y="2057400"/>
            <a:ext cx="57150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3086100" y="2114550"/>
            <a:ext cx="571500" cy="742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600450" y="280035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886200" y="2743200"/>
            <a:ext cx="51435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400550" y="262890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29150" y="2343150"/>
            <a:ext cx="1143000" cy="285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686300" y="2800350"/>
            <a:ext cx="10287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57850" y="291465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772150" y="217170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686300" y="2457450"/>
            <a:ext cx="1143000" cy="285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29150" y="2914650"/>
            <a:ext cx="97155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886200" y="2857500"/>
            <a:ext cx="51435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771900" y="3143250"/>
            <a:ext cx="571500" cy="571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286250" y="360045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514850" y="3429000"/>
            <a:ext cx="62865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514850" y="3829050"/>
            <a:ext cx="571500" cy="285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029200" y="400050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solidFill>
                  <a:srgbClr val="FF0000"/>
                </a:solidFill>
                <a:latin typeface="Times New Roman" panose="02020603050405020304" pitchFamily="18" charset="0"/>
              </a:rPr>
              <a:t>success!</a:t>
            </a:r>
            <a:endParaRPr lang="en-US" sz="1350">
              <a:latin typeface="Times New Roman" panose="02020603050405020304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143500" y="3257550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Times New Roman" panose="02020603050405020304" pitchFamily="18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3543300"/>
            <a:ext cx="62865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031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2867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2A3990"/>
                </a:solidFill>
              </a:rPr>
              <a:t>Time</a:t>
            </a:r>
            <a:r>
              <a:rPr sz="3000" spc="-160" dirty="0">
                <a:solidFill>
                  <a:srgbClr val="2A3990"/>
                </a:solidFill>
              </a:rPr>
              <a:t> </a:t>
            </a:r>
            <a:r>
              <a:rPr sz="3000" dirty="0">
                <a:solidFill>
                  <a:srgbClr val="2A3990"/>
                </a:solidFill>
              </a:rPr>
              <a:t>Complexity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390015"/>
            <a:ext cx="8121015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there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N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434343"/>
                </a:solidFill>
                <a:latin typeface="Arial"/>
                <a:cs typeface="Arial"/>
              </a:rPr>
              <a:t>filled</a:t>
            </a:r>
            <a:r>
              <a:rPr sz="1800" spc="-55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squares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out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81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X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9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grid</a:t>
            </a:r>
            <a:endParaRPr sz="1800" dirty="0">
              <a:latin typeface="Arial"/>
              <a:cs typeface="Arial"/>
            </a:endParaRPr>
          </a:p>
          <a:p>
            <a:pPr marL="299085" marR="5080" indent="-286385">
              <a:lnSpc>
                <a:spcPct val="114999"/>
              </a:lnSpc>
              <a:spcBef>
                <a:spcPts val="178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number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states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backtracking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search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will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9 </a:t>
            </a:r>
            <a:r>
              <a:rPr sz="1800" b="1" dirty="0">
                <a:latin typeface="Arial"/>
                <a:cs typeface="Arial"/>
              </a:rPr>
              <a:t>^ </a:t>
            </a:r>
            <a:r>
              <a:rPr sz="1800" b="1" spc="-5" dirty="0">
                <a:latin typeface="Arial"/>
                <a:cs typeface="Arial"/>
              </a:rPr>
              <a:t>(81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N)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worst  </a:t>
            </a:r>
            <a:r>
              <a:rPr sz="1800" spc="-5" dirty="0">
                <a:latin typeface="Arial"/>
                <a:cs typeface="Arial"/>
              </a:rPr>
              <a:t>case eg.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20, size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search space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1.617 * 10 </a:t>
            </a:r>
            <a:r>
              <a:rPr sz="1800" b="1" dirty="0">
                <a:latin typeface="Arial"/>
                <a:cs typeface="Arial"/>
              </a:rPr>
              <a:t>^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58</a:t>
            </a:r>
            <a:endParaRPr sz="1800" dirty="0">
              <a:latin typeface="Arial"/>
              <a:cs typeface="Arial"/>
            </a:endParaRPr>
          </a:p>
          <a:p>
            <a:pPr marL="299085" marR="390525" indent="-286385">
              <a:lnSpc>
                <a:spcPct val="114999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general,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problem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solving sudoku puzzles on </a:t>
            </a:r>
            <a:r>
              <a:rPr sz="1800" spc="-15" dirty="0">
                <a:latin typeface="Arial"/>
                <a:cs typeface="Arial"/>
              </a:rPr>
              <a:t>n^2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15" dirty="0">
                <a:latin typeface="Arial"/>
                <a:cs typeface="Arial"/>
              </a:rPr>
              <a:t>n^2 </a:t>
            </a:r>
            <a:r>
              <a:rPr sz="1800" spc="-5" dirty="0">
                <a:latin typeface="Arial"/>
                <a:cs typeface="Arial"/>
              </a:rPr>
              <a:t>grids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sub-blocks of size n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n is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NP-Complete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424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2A3990"/>
                </a:solidFill>
              </a:rPr>
              <a:t>Optimization</a:t>
            </a:r>
            <a:r>
              <a:rPr sz="3000" spc="-175" dirty="0">
                <a:solidFill>
                  <a:srgbClr val="2A3990"/>
                </a:solidFill>
              </a:rPr>
              <a:t> </a:t>
            </a:r>
            <a:r>
              <a:rPr sz="3000" spc="-5" dirty="0">
                <a:solidFill>
                  <a:srgbClr val="2A3990"/>
                </a:solidFill>
              </a:rPr>
              <a:t>Techniques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90550" y="1274653"/>
            <a:ext cx="8225790" cy="2845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Many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Artificial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Intelligence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has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been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developed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solving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Constraint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satisfaction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problems.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these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optimising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sudoku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solving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527685" indent="-286385">
              <a:lnSpc>
                <a:spcPct val="100000"/>
              </a:lnSpc>
              <a:buChar char="•"/>
              <a:tabLst>
                <a:tab pos="527685" algn="l"/>
                <a:tab pos="528320" algn="l"/>
              </a:tabLst>
            </a:pPr>
            <a:r>
              <a:rPr sz="1800" u="sng" spc="-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Forward</a:t>
            </a:r>
            <a:r>
              <a:rPr sz="1800" u="sng" spc="-8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checking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If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position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assigned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some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then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325"/>
              </a:spcBef>
            </a:pP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cannot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be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same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row,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column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sub-block</a:t>
            </a:r>
            <a:endParaRPr sz="1800">
              <a:latin typeface="Arial"/>
              <a:cs typeface="Arial"/>
            </a:endParaRPr>
          </a:p>
          <a:p>
            <a:pPr marL="527685" marR="204470" indent="-286385">
              <a:lnSpc>
                <a:spcPct val="114999"/>
              </a:lnSpc>
              <a:spcBef>
                <a:spcPts val="1595"/>
              </a:spcBef>
              <a:buChar char="•"/>
              <a:tabLst>
                <a:tab pos="527685" algn="l"/>
                <a:tab pos="528320" algn="l"/>
              </a:tabLst>
            </a:pPr>
            <a:r>
              <a:rPr sz="1800" u="sng" spc="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Constraint</a:t>
            </a:r>
            <a:r>
              <a:rPr sz="1800" u="sng" spc="-7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Propagation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Arial"/>
                <a:cs typeface="Arial"/>
              </a:rPr>
              <a:t>-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Since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forward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checking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does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not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look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far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enough  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ahead,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constraint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propagation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looks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changes</a:t>
            </a:r>
            <a:r>
              <a:rPr sz="18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further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527685" indent="-286385">
              <a:lnSpc>
                <a:spcPct val="100000"/>
              </a:lnSpc>
              <a:buChar char="•"/>
              <a:tabLst>
                <a:tab pos="527685" algn="l"/>
                <a:tab pos="528320" algn="l"/>
              </a:tabLst>
            </a:pP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Minimum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Remaining</a:t>
            </a:r>
            <a:r>
              <a:rPr sz="1800" spc="-1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989076"/>
                </a:moveTo>
                <a:lnTo>
                  <a:pt x="989076" y="989076"/>
                </a:lnTo>
                <a:lnTo>
                  <a:pt x="9890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251459"/>
                </a:moveTo>
                <a:lnTo>
                  <a:pt x="9144000" y="251459"/>
                </a:lnTo>
                <a:lnTo>
                  <a:pt x="91440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7218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2A3990"/>
                </a:solidFill>
              </a:rPr>
              <a:t>Minimum </a:t>
            </a:r>
            <a:r>
              <a:rPr sz="3000" spc="5" dirty="0">
                <a:solidFill>
                  <a:srgbClr val="2A3990"/>
                </a:solidFill>
              </a:rPr>
              <a:t>remaining </a:t>
            </a:r>
            <a:r>
              <a:rPr sz="3000" spc="-35" dirty="0">
                <a:solidFill>
                  <a:srgbClr val="2A3990"/>
                </a:solidFill>
              </a:rPr>
              <a:t>values(MRV)</a:t>
            </a:r>
            <a:r>
              <a:rPr sz="3000" spc="-375" dirty="0">
                <a:solidFill>
                  <a:srgbClr val="2A3990"/>
                </a:solidFill>
              </a:rPr>
              <a:t> </a:t>
            </a:r>
            <a:r>
              <a:rPr sz="3000" spc="25" dirty="0">
                <a:solidFill>
                  <a:srgbClr val="2A3990"/>
                </a:solidFill>
              </a:rPr>
              <a:t>heuristic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9150" y="1390015"/>
            <a:ext cx="766445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Important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heuristic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solving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Constraint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Satisfaction</a:t>
            </a:r>
            <a:r>
              <a:rPr sz="180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Choose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position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fewest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legal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values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guessing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434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Effective</a:t>
            </a:r>
            <a:r>
              <a:rPr sz="18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since</a:t>
            </a:r>
            <a:r>
              <a:rPr sz="18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probability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guessing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wrong</a:t>
            </a:r>
            <a:r>
              <a:rPr sz="18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434343"/>
                </a:solidFill>
                <a:latin typeface="Arial"/>
                <a:cs typeface="Arial"/>
              </a:rPr>
              <a:t>becomes</a:t>
            </a: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lesser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1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1258</Words>
  <Application>Microsoft Office PowerPoint</Application>
  <PresentationFormat>On-screen Show (16:9)</PresentationFormat>
  <Paragraphs>218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Design and Implementation of Algorithms to Solve the Sudoku Puzzle</vt:lpstr>
      <vt:lpstr>Abstract</vt:lpstr>
      <vt:lpstr>Sudoku</vt:lpstr>
      <vt:lpstr>Graphical Notation</vt:lpstr>
      <vt:lpstr>Backtracking search</vt:lpstr>
      <vt:lpstr>Backtracking (animation)</vt:lpstr>
      <vt:lpstr>Time Complexity</vt:lpstr>
      <vt:lpstr>Optimization Techniques</vt:lpstr>
      <vt:lpstr>Minimum remaining values(MRV) heuristic</vt:lpstr>
      <vt:lpstr>Heuristics</vt:lpstr>
      <vt:lpstr>I.Presence Rule</vt:lpstr>
      <vt:lpstr>II. Absence Rule 1</vt:lpstr>
      <vt:lpstr>III. Absence Rule 2</vt:lpstr>
      <vt:lpstr>Implementation</vt:lpstr>
      <vt:lpstr>Depth First Search</vt:lpstr>
      <vt:lpstr>Pseudo Code</vt:lpstr>
      <vt:lpstr>PowerPoint Presentation</vt:lpstr>
      <vt:lpstr>Integer Linear Programming Method</vt:lpstr>
      <vt:lpstr>PowerPoint Presentation</vt:lpstr>
      <vt:lpstr>Constraints for Sudoku ILP</vt:lpstr>
      <vt:lpstr>Branch and Bound</vt:lpstr>
      <vt:lpstr>Solving Sudoku ILP problem</vt:lpstr>
      <vt:lpstr>Dataset</vt:lpstr>
      <vt:lpstr>Results</vt:lpstr>
      <vt:lpstr> 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Heuristic approach for solving sudoku puzzles</dc:title>
  <dc:creator>prem</dc:creator>
  <cp:lastModifiedBy>prem</cp:lastModifiedBy>
  <cp:revision>44</cp:revision>
  <dcterms:created xsi:type="dcterms:W3CDTF">2017-11-04T17:10:21Z</dcterms:created>
  <dcterms:modified xsi:type="dcterms:W3CDTF">2017-11-14T11:29:47Z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2017-11-04T00:00:00Z</vt:filetime>
  </property>
</Properties>
</file>