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258" r:id="rId3"/>
    <p:sldId id="260" r:id="rId4"/>
    <p:sldId id="257" r:id="rId5"/>
    <p:sldId id="259" r:id="rId6"/>
    <p:sldId id="264" r:id="rId7"/>
    <p:sldId id="265" r:id="rId8"/>
    <p:sldId id="267" r:id="rId9"/>
    <p:sldId id="268" r:id="rId10"/>
    <p:sldId id="295" r:id="rId11"/>
    <p:sldId id="269" r:id="rId12"/>
    <p:sldId id="270" r:id="rId13"/>
    <p:sldId id="271" r:id="rId14"/>
    <p:sldId id="298"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6" r:id="rId34"/>
    <p:sldId id="297" r:id="rId35"/>
    <p:sldId id="290" r:id="rId36"/>
    <p:sldId id="291" r:id="rId37"/>
    <p:sldId id="29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96" autoAdjust="0"/>
  </p:normalViewPr>
  <p:slideViewPr>
    <p:cSldViewPr>
      <p:cViewPr varScale="1">
        <p:scale>
          <a:sx n="63" d="100"/>
          <a:sy n="63" d="100"/>
        </p:scale>
        <p:origin x="954" y="72"/>
      </p:cViewPr>
      <p:guideLst>
        <p:guide orient="horz" pos="2160"/>
        <p:guide pos="2880"/>
      </p:guideLst>
    </p:cSldViewPr>
  </p:slideViewPr>
  <p:outlineViewPr>
    <p:cViewPr>
      <p:scale>
        <a:sx n="33" d="100"/>
        <a:sy n="33" d="100"/>
      </p:scale>
      <p:origin x="0" y="-80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9234F-4AF9-4582-86E2-50B1776FE00E}" type="doc">
      <dgm:prSet loTypeId="urn:microsoft.com/office/officeart/2005/8/layout/process2" loCatId="process" qsTypeId="urn:microsoft.com/office/officeart/2005/8/quickstyle/simple2" qsCatId="simple" csTypeId="urn:microsoft.com/office/officeart/2005/8/colors/accent2_2" csCatId="accent2" phldr="1"/>
      <dgm:spPr/>
      <dgm:t>
        <a:bodyPr/>
        <a:lstStyle/>
        <a:p>
          <a:endParaRPr lang="en-IN"/>
        </a:p>
      </dgm:t>
    </dgm:pt>
    <dgm:pt modelId="{5DA68D44-849F-4BFB-B619-50814ED8A2CD}">
      <dgm:prSet phldrT="[Text]"/>
      <dgm:spPr/>
      <dgm:t>
        <a:bodyPr/>
        <a:lstStyle/>
        <a:p>
          <a:r>
            <a:rPr lang="en-IN" dirty="0" err="1" smtClean="0"/>
            <a:t>Extraction_type</a:t>
          </a:r>
          <a:endParaRPr lang="en-IN" dirty="0"/>
        </a:p>
      </dgm:t>
    </dgm:pt>
    <dgm:pt modelId="{0E664347-9946-44B0-9E80-EF8601FC046E}" type="parTrans" cxnId="{D334D6ED-37C2-481F-A39C-60249B913799}">
      <dgm:prSet/>
      <dgm:spPr/>
      <dgm:t>
        <a:bodyPr/>
        <a:lstStyle/>
        <a:p>
          <a:endParaRPr lang="en-IN"/>
        </a:p>
      </dgm:t>
    </dgm:pt>
    <dgm:pt modelId="{10EACB45-74DB-4FD4-B4CD-F7D7AC375C9F}" type="sibTrans" cxnId="{D334D6ED-37C2-481F-A39C-60249B913799}">
      <dgm:prSet/>
      <dgm:spPr/>
      <dgm:t>
        <a:bodyPr/>
        <a:lstStyle/>
        <a:p>
          <a:endParaRPr lang="en-IN"/>
        </a:p>
      </dgm:t>
    </dgm:pt>
    <dgm:pt modelId="{550B5677-BD50-4C4A-8B50-488F82CB631A}">
      <dgm:prSet phldrT="[Text]"/>
      <dgm:spPr/>
      <dgm:t>
        <a:bodyPr/>
        <a:lstStyle/>
        <a:p>
          <a:r>
            <a:rPr lang="en-IN" dirty="0" smtClean="0"/>
            <a:t>18 Levels</a:t>
          </a:r>
          <a:endParaRPr lang="en-IN" dirty="0"/>
        </a:p>
      </dgm:t>
    </dgm:pt>
    <dgm:pt modelId="{FE7692DC-4C5A-41C0-A0A2-64F9DEF15F50}" type="parTrans" cxnId="{0FEACBD8-5718-4383-8C66-64D18F458285}">
      <dgm:prSet/>
      <dgm:spPr/>
      <dgm:t>
        <a:bodyPr/>
        <a:lstStyle/>
        <a:p>
          <a:endParaRPr lang="en-IN"/>
        </a:p>
      </dgm:t>
    </dgm:pt>
    <dgm:pt modelId="{52760474-D65E-4DFF-9C90-187D199A9822}" type="sibTrans" cxnId="{0FEACBD8-5718-4383-8C66-64D18F458285}">
      <dgm:prSet/>
      <dgm:spPr/>
      <dgm:t>
        <a:bodyPr/>
        <a:lstStyle/>
        <a:p>
          <a:endParaRPr lang="en-IN"/>
        </a:p>
      </dgm:t>
    </dgm:pt>
    <dgm:pt modelId="{55D15C4C-5695-4B98-A9F9-FAEC765E1F81}">
      <dgm:prSet phldrT="[Text]"/>
      <dgm:spPr/>
      <dgm:t>
        <a:bodyPr/>
        <a:lstStyle/>
        <a:p>
          <a:r>
            <a:rPr lang="en-IN" dirty="0" err="1" smtClean="0"/>
            <a:t>Extraction_type_group</a:t>
          </a:r>
          <a:endParaRPr lang="en-IN" dirty="0"/>
        </a:p>
      </dgm:t>
    </dgm:pt>
    <dgm:pt modelId="{EA69E3A0-5387-40F8-A761-4E42FCDD2111}" type="parTrans" cxnId="{4C425F18-30DD-47E6-A3BD-14948876D5E7}">
      <dgm:prSet/>
      <dgm:spPr/>
      <dgm:t>
        <a:bodyPr/>
        <a:lstStyle/>
        <a:p>
          <a:endParaRPr lang="en-IN"/>
        </a:p>
      </dgm:t>
    </dgm:pt>
    <dgm:pt modelId="{C68416D9-8E3A-4BA2-A684-92A409E7C4BF}" type="sibTrans" cxnId="{4C425F18-30DD-47E6-A3BD-14948876D5E7}">
      <dgm:prSet/>
      <dgm:spPr/>
      <dgm:t>
        <a:bodyPr/>
        <a:lstStyle/>
        <a:p>
          <a:endParaRPr lang="en-IN"/>
        </a:p>
      </dgm:t>
    </dgm:pt>
    <dgm:pt modelId="{508AAB3B-984D-4784-9A9D-E8176CB32DA4}">
      <dgm:prSet phldrT="[Text]"/>
      <dgm:spPr/>
      <dgm:t>
        <a:bodyPr/>
        <a:lstStyle/>
        <a:p>
          <a:r>
            <a:rPr lang="en-IN" dirty="0" smtClean="0"/>
            <a:t>13 Levels</a:t>
          </a:r>
          <a:endParaRPr lang="en-IN" dirty="0"/>
        </a:p>
      </dgm:t>
    </dgm:pt>
    <dgm:pt modelId="{2AD0FF70-619C-4E4E-8B69-BA9905A70D1A}" type="parTrans" cxnId="{D77DF019-4B1B-40E9-9E00-8F05D9E3D77C}">
      <dgm:prSet/>
      <dgm:spPr/>
      <dgm:t>
        <a:bodyPr/>
        <a:lstStyle/>
        <a:p>
          <a:endParaRPr lang="en-IN"/>
        </a:p>
      </dgm:t>
    </dgm:pt>
    <dgm:pt modelId="{D68FA468-7070-49CB-AB4C-A1E7E5D40065}" type="sibTrans" cxnId="{D77DF019-4B1B-40E9-9E00-8F05D9E3D77C}">
      <dgm:prSet/>
      <dgm:spPr/>
      <dgm:t>
        <a:bodyPr/>
        <a:lstStyle/>
        <a:p>
          <a:endParaRPr lang="en-IN"/>
        </a:p>
      </dgm:t>
    </dgm:pt>
    <dgm:pt modelId="{3E0B3C10-4588-4843-904E-BE83DEC6C0B8}">
      <dgm:prSet phldrT="[Text]"/>
      <dgm:spPr/>
      <dgm:t>
        <a:bodyPr/>
        <a:lstStyle/>
        <a:p>
          <a:r>
            <a:rPr lang="en-IN" dirty="0" err="1" smtClean="0"/>
            <a:t>Extraction_type_class</a:t>
          </a:r>
          <a:endParaRPr lang="en-IN" dirty="0"/>
        </a:p>
      </dgm:t>
    </dgm:pt>
    <dgm:pt modelId="{90C0AE76-AA7B-47D4-A901-809BCF3BF756}" type="parTrans" cxnId="{9279A5EE-567E-4C38-A68D-18C9C7222CE3}">
      <dgm:prSet/>
      <dgm:spPr/>
      <dgm:t>
        <a:bodyPr/>
        <a:lstStyle/>
        <a:p>
          <a:endParaRPr lang="en-IN"/>
        </a:p>
      </dgm:t>
    </dgm:pt>
    <dgm:pt modelId="{2CA5DFC5-4382-42D5-B8CA-4DA68751012C}" type="sibTrans" cxnId="{9279A5EE-567E-4C38-A68D-18C9C7222CE3}">
      <dgm:prSet/>
      <dgm:spPr/>
      <dgm:t>
        <a:bodyPr/>
        <a:lstStyle/>
        <a:p>
          <a:endParaRPr lang="en-IN"/>
        </a:p>
      </dgm:t>
    </dgm:pt>
    <dgm:pt modelId="{7522EA3F-DBD8-4AF1-B8E6-A0624817E093}">
      <dgm:prSet phldrT="[Text]"/>
      <dgm:spPr/>
      <dgm:t>
        <a:bodyPr/>
        <a:lstStyle/>
        <a:p>
          <a:r>
            <a:rPr lang="en-IN" dirty="0" smtClean="0"/>
            <a:t>7 levels</a:t>
          </a:r>
          <a:endParaRPr lang="en-IN" dirty="0"/>
        </a:p>
      </dgm:t>
    </dgm:pt>
    <dgm:pt modelId="{F65624A1-E152-4F97-A18F-E2109F51A228}" type="parTrans" cxnId="{FC9B7242-23E7-4A81-8BBC-D415515E4568}">
      <dgm:prSet/>
      <dgm:spPr/>
      <dgm:t>
        <a:bodyPr/>
        <a:lstStyle/>
        <a:p>
          <a:endParaRPr lang="en-IN"/>
        </a:p>
      </dgm:t>
    </dgm:pt>
    <dgm:pt modelId="{71CE701B-B0CE-404F-A708-A5B13D6AC2BE}" type="sibTrans" cxnId="{FC9B7242-23E7-4A81-8BBC-D415515E4568}">
      <dgm:prSet/>
      <dgm:spPr/>
      <dgm:t>
        <a:bodyPr/>
        <a:lstStyle/>
        <a:p>
          <a:endParaRPr lang="en-IN"/>
        </a:p>
      </dgm:t>
    </dgm:pt>
    <dgm:pt modelId="{044C5602-9868-4343-ADF7-29BE3F2F70C0}" type="pres">
      <dgm:prSet presAssocID="{A719234F-4AF9-4582-86E2-50B1776FE00E}" presName="linearFlow" presStyleCnt="0">
        <dgm:presLayoutVars>
          <dgm:resizeHandles val="exact"/>
        </dgm:presLayoutVars>
      </dgm:prSet>
      <dgm:spPr/>
      <dgm:t>
        <a:bodyPr/>
        <a:lstStyle/>
        <a:p>
          <a:endParaRPr lang="en-US"/>
        </a:p>
      </dgm:t>
    </dgm:pt>
    <dgm:pt modelId="{1BC2B835-3BD7-4E5F-9B89-1AD8C14E9F07}" type="pres">
      <dgm:prSet presAssocID="{5DA68D44-849F-4BFB-B619-50814ED8A2CD}" presName="node" presStyleLbl="node1" presStyleIdx="0" presStyleCnt="3">
        <dgm:presLayoutVars>
          <dgm:bulletEnabled val="1"/>
        </dgm:presLayoutVars>
      </dgm:prSet>
      <dgm:spPr/>
      <dgm:t>
        <a:bodyPr/>
        <a:lstStyle/>
        <a:p>
          <a:endParaRPr lang="en-US"/>
        </a:p>
      </dgm:t>
    </dgm:pt>
    <dgm:pt modelId="{12581CFC-59C6-4BFA-A88B-2B972802746A}" type="pres">
      <dgm:prSet presAssocID="{10EACB45-74DB-4FD4-B4CD-F7D7AC375C9F}" presName="sibTrans" presStyleLbl="sibTrans2D1" presStyleIdx="0" presStyleCnt="2"/>
      <dgm:spPr/>
      <dgm:t>
        <a:bodyPr/>
        <a:lstStyle/>
        <a:p>
          <a:endParaRPr lang="en-US"/>
        </a:p>
      </dgm:t>
    </dgm:pt>
    <dgm:pt modelId="{EFCE9BC4-E491-4979-8782-63BC0CDB2764}" type="pres">
      <dgm:prSet presAssocID="{10EACB45-74DB-4FD4-B4CD-F7D7AC375C9F}" presName="connectorText" presStyleLbl="sibTrans2D1" presStyleIdx="0" presStyleCnt="2"/>
      <dgm:spPr/>
      <dgm:t>
        <a:bodyPr/>
        <a:lstStyle/>
        <a:p>
          <a:endParaRPr lang="en-US"/>
        </a:p>
      </dgm:t>
    </dgm:pt>
    <dgm:pt modelId="{A89FFBC9-6125-4DFC-874F-59FEA571797E}" type="pres">
      <dgm:prSet presAssocID="{55D15C4C-5695-4B98-A9F9-FAEC765E1F81}" presName="node" presStyleLbl="node1" presStyleIdx="1" presStyleCnt="3">
        <dgm:presLayoutVars>
          <dgm:bulletEnabled val="1"/>
        </dgm:presLayoutVars>
      </dgm:prSet>
      <dgm:spPr/>
      <dgm:t>
        <a:bodyPr/>
        <a:lstStyle/>
        <a:p>
          <a:endParaRPr lang="en-US"/>
        </a:p>
      </dgm:t>
    </dgm:pt>
    <dgm:pt modelId="{2793138E-C435-4FCB-ABC2-47EB6B837097}" type="pres">
      <dgm:prSet presAssocID="{C68416D9-8E3A-4BA2-A684-92A409E7C4BF}" presName="sibTrans" presStyleLbl="sibTrans2D1" presStyleIdx="1" presStyleCnt="2"/>
      <dgm:spPr/>
      <dgm:t>
        <a:bodyPr/>
        <a:lstStyle/>
        <a:p>
          <a:endParaRPr lang="en-US"/>
        </a:p>
      </dgm:t>
    </dgm:pt>
    <dgm:pt modelId="{F4A64CFC-2D26-4F03-BC14-BB907C8932CA}" type="pres">
      <dgm:prSet presAssocID="{C68416D9-8E3A-4BA2-A684-92A409E7C4BF}" presName="connectorText" presStyleLbl="sibTrans2D1" presStyleIdx="1" presStyleCnt="2"/>
      <dgm:spPr/>
      <dgm:t>
        <a:bodyPr/>
        <a:lstStyle/>
        <a:p>
          <a:endParaRPr lang="en-US"/>
        </a:p>
      </dgm:t>
    </dgm:pt>
    <dgm:pt modelId="{2A5CF859-54F2-453F-9D2A-35369A400EC0}" type="pres">
      <dgm:prSet presAssocID="{3E0B3C10-4588-4843-904E-BE83DEC6C0B8}" presName="node" presStyleLbl="node1" presStyleIdx="2" presStyleCnt="3">
        <dgm:presLayoutVars>
          <dgm:bulletEnabled val="1"/>
        </dgm:presLayoutVars>
      </dgm:prSet>
      <dgm:spPr/>
      <dgm:t>
        <a:bodyPr/>
        <a:lstStyle/>
        <a:p>
          <a:endParaRPr lang="en-US"/>
        </a:p>
      </dgm:t>
    </dgm:pt>
  </dgm:ptLst>
  <dgm:cxnLst>
    <dgm:cxn modelId="{BFC2DC6C-0FC1-4153-A590-CB74D53F0310}" type="presOf" srcId="{C68416D9-8E3A-4BA2-A684-92A409E7C4BF}" destId="{F4A64CFC-2D26-4F03-BC14-BB907C8932CA}" srcOrd="1" destOrd="0" presId="urn:microsoft.com/office/officeart/2005/8/layout/process2"/>
    <dgm:cxn modelId="{9279A5EE-567E-4C38-A68D-18C9C7222CE3}" srcId="{A719234F-4AF9-4582-86E2-50B1776FE00E}" destId="{3E0B3C10-4588-4843-904E-BE83DEC6C0B8}" srcOrd="2" destOrd="0" parTransId="{90C0AE76-AA7B-47D4-A901-809BCF3BF756}" sibTransId="{2CA5DFC5-4382-42D5-B8CA-4DA68751012C}"/>
    <dgm:cxn modelId="{89980D51-5335-466F-A7B6-BE77AA0102C8}" type="presOf" srcId="{A719234F-4AF9-4582-86E2-50B1776FE00E}" destId="{044C5602-9868-4343-ADF7-29BE3F2F70C0}" srcOrd="0" destOrd="0" presId="urn:microsoft.com/office/officeart/2005/8/layout/process2"/>
    <dgm:cxn modelId="{E773CE64-D083-4A1F-8BC5-B2DB3358F98A}" type="presOf" srcId="{55D15C4C-5695-4B98-A9F9-FAEC765E1F81}" destId="{A89FFBC9-6125-4DFC-874F-59FEA571797E}" srcOrd="0" destOrd="0" presId="urn:microsoft.com/office/officeart/2005/8/layout/process2"/>
    <dgm:cxn modelId="{D141D84B-9EC3-41DD-88A5-D6B3A095D714}" type="presOf" srcId="{10EACB45-74DB-4FD4-B4CD-F7D7AC375C9F}" destId="{12581CFC-59C6-4BFA-A88B-2B972802746A}" srcOrd="0" destOrd="0" presId="urn:microsoft.com/office/officeart/2005/8/layout/process2"/>
    <dgm:cxn modelId="{D334D6ED-37C2-481F-A39C-60249B913799}" srcId="{A719234F-4AF9-4582-86E2-50B1776FE00E}" destId="{5DA68D44-849F-4BFB-B619-50814ED8A2CD}" srcOrd="0" destOrd="0" parTransId="{0E664347-9946-44B0-9E80-EF8601FC046E}" sibTransId="{10EACB45-74DB-4FD4-B4CD-F7D7AC375C9F}"/>
    <dgm:cxn modelId="{75D93DB4-F64C-4CE1-8BB0-D6DE0C684D54}" type="presOf" srcId="{5DA68D44-849F-4BFB-B619-50814ED8A2CD}" destId="{1BC2B835-3BD7-4E5F-9B89-1AD8C14E9F07}" srcOrd="0" destOrd="0" presId="urn:microsoft.com/office/officeart/2005/8/layout/process2"/>
    <dgm:cxn modelId="{D77DF019-4B1B-40E9-9E00-8F05D9E3D77C}" srcId="{55D15C4C-5695-4B98-A9F9-FAEC765E1F81}" destId="{508AAB3B-984D-4784-9A9D-E8176CB32DA4}" srcOrd="0" destOrd="0" parTransId="{2AD0FF70-619C-4E4E-8B69-BA9905A70D1A}" sibTransId="{D68FA468-7070-49CB-AB4C-A1E7E5D40065}"/>
    <dgm:cxn modelId="{3234BBEF-B6E4-4206-96F9-CF514E36DD7A}" type="presOf" srcId="{10EACB45-74DB-4FD4-B4CD-F7D7AC375C9F}" destId="{EFCE9BC4-E491-4979-8782-63BC0CDB2764}" srcOrd="1" destOrd="0" presId="urn:microsoft.com/office/officeart/2005/8/layout/process2"/>
    <dgm:cxn modelId="{FC9B7242-23E7-4A81-8BBC-D415515E4568}" srcId="{3E0B3C10-4588-4843-904E-BE83DEC6C0B8}" destId="{7522EA3F-DBD8-4AF1-B8E6-A0624817E093}" srcOrd="0" destOrd="0" parTransId="{F65624A1-E152-4F97-A18F-E2109F51A228}" sibTransId="{71CE701B-B0CE-404F-A708-A5B13D6AC2BE}"/>
    <dgm:cxn modelId="{1501E52B-7EC0-4D85-BA7C-C0B12E6498FD}" type="presOf" srcId="{C68416D9-8E3A-4BA2-A684-92A409E7C4BF}" destId="{2793138E-C435-4FCB-ABC2-47EB6B837097}" srcOrd="0" destOrd="0" presId="urn:microsoft.com/office/officeart/2005/8/layout/process2"/>
    <dgm:cxn modelId="{9C241CA3-29FD-4FCA-A832-AF577835419C}" type="presOf" srcId="{3E0B3C10-4588-4843-904E-BE83DEC6C0B8}" destId="{2A5CF859-54F2-453F-9D2A-35369A400EC0}" srcOrd="0" destOrd="0" presId="urn:microsoft.com/office/officeart/2005/8/layout/process2"/>
    <dgm:cxn modelId="{D2989E95-CFE1-45C7-9D4F-F9EBD39BACE7}" type="presOf" srcId="{7522EA3F-DBD8-4AF1-B8E6-A0624817E093}" destId="{2A5CF859-54F2-453F-9D2A-35369A400EC0}" srcOrd="0" destOrd="1" presId="urn:microsoft.com/office/officeart/2005/8/layout/process2"/>
    <dgm:cxn modelId="{4C425F18-30DD-47E6-A3BD-14948876D5E7}" srcId="{A719234F-4AF9-4582-86E2-50B1776FE00E}" destId="{55D15C4C-5695-4B98-A9F9-FAEC765E1F81}" srcOrd="1" destOrd="0" parTransId="{EA69E3A0-5387-40F8-A761-4E42FCDD2111}" sibTransId="{C68416D9-8E3A-4BA2-A684-92A409E7C4BF}"/>
    <dgm:cxn modelId="{0E7CF235-7273-4D73-8F35-5D7E5D35D748}" type="presOf" srcId="{550B5677-BD50-4C4A-8B50-488F82CB631A}" destId="{1BC2B835-3BD7-4E5F-9B89-1AD8C14E9F07}" srcOrd="0" destOrd="1" presId="urn:microsoft.com/office/officeart/2005/8/layout/process2"/>
    <dgm:cxn modelId="{F2E3B7C3-3229-474B-8A63-7CB01F769E3E}" type="presOf" srcId="{508AAB3B-984D-4784-9A9D-E8176CB32DA4}" destId="{A89FFBC9-6125-4DFC-874F-59FEA571797E}" srcOrd="0" destOrd="1" presId="urn:microsoft.com/office/officeart/2005/8/layout/process2"/>
    <dgm:cxn modelId="{0FEACBD8-5718-4383-8C66-64D18F458285}" srcId="{5DA68D44-849F-4BFB-B619-50814ED8A2CD}" destId="{550B5677-BD50-4C4A-8B50-488F82CB631A}" srcOrd="0" destOrd="0" parTransId="{FE7692DC-4C5A-41C0-A0A2-64F9DEF15F50}" sibTransId="{52760474-D65E-4DFF-9C90-187D199A9822}"/>
    <dgm:cxn modelId="{F7EF1E91-677D-41FD-B035-56392B6277D0}" type="presParOf" srcId="{044C5602-9868-4343-ADF7-29BE3F2F70C0}" destId="{1BC2B835-3BD7-4E5F-9B89-1AD8C14E9F07}" srcOrd="0" destOrd="0" presId="urn:microsoft.com/office/officeart/2005/8/layout/process2"/>
    <dgm:cxn modelId="{9C98AAE0-2BDC-4B90-9D2E-0038A67838F6}" type="presParOf" srcId="{044C5602-9868-4343-ADF7-29BE3F2F70C0}" destId="{12581CFC-59C6-4BFA-A88B-2B972802746A}" srcOrd="1" destOrd="0" presId="urn:microsoft.com/office/officeart/2005/8/layout/process2"/>
    <dgm:cxn modelId="{E67F5035-2969-473F-8137-7BF40325DA37}" type="presParOf" srcId="{12581CFC-59C6-4BFA-A88B-2B972802746A}" destId="{EFCE9BC4-E491-4979-8782-63BC0CDB2764}" srcOrd="0" destOrd="0" presId="urn:microsoft.com/office/officeart/2005/8/layout/process2"/>
    <dgm:cxn modelId="{ED863ADB-094F-4F9C-9B50-FC0C517CDCA7}" type="presParOf" srcId="{044C5602-9868-4343-ADF7-29BE3F2F70C0}" destId="{A89FFBC9-6125-4DFC-874F-59FEA571797E}" srcOrd="2" destOrd="0" presId="urn:microsoft.com/office/officeart/2005/8/layout/process2"/>
    <dgm:cxn modelId="{10478443-2560-4162-9D0E-945F59AA0F11}" type="presParOf" srcId="{044C5602-9868-4343-ADF7-29BE3F2F70C0}" destId="{2793138E-C435-4FCB-ABC2-47EB6B837097}" srcOrd="3" destOrd="0" presId="urn:microsoft.com/office/officeart/2005/8/layout/process2"/>
    <dgm:cxn modelId="{5714E909-1812-43E6-9216-3CA9743210CA}" type="presParOf" srcId="{2793138E-C435-4FCB-ABC2-47EB6B837097}" destId="{F4A64CFC-2D26-4F03-BC14-BB907C8932CA}" srcOrd="0" destOrd="0" presId="urn:microsoft.com/office/officeart/2005/8/layout/process2"/>
    <dgm:cxn modelId="{27955CCD-D2C1-45C7-94DF-0DD974A6974E}" type="presParOf" srcId="{044C5602-9868-4343-ADF7-29BE3F2F70C0}" destId="{2A5CF859-54F2-453F-9D2A-35369A400EC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B835-3BD7-4E5F-9B89-1AD8C14E9F07}">
      <dsp:nvSpPr>
        <dsp:cNvPr id="0" name=""/>
        <dsp:cNvSpPr/>
      </dsp:nvSpPr>
      <dsp:spPr>
        <a:xfrm>
          <a:off x="1925693" y="0"/>
          <a:ext cx="2341300" cy="792087"/>
        </a:xfrm>
        <a:prstGeom prst="roundRect">
          <a:avLst>
            <a:gd name="adj" fmla="val 10000"/>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err="1" smtClean="0"/>
            <a:t>Extraction_type</a:t>
          </a:r>
          <a:endParaRPr lang="en-IN" sz="1800" kern="1200" dirty="0"/>
        </a:p>
        <a:p>
          <a:pPr marL="114300" lvl="1" indent="-114300" algn="l" defTabSz="622300">
            <a:lnSpc>
              <a:spcPct val="90000"/>
            </a:lnSpc>
            <a:spcBef>
              <a:spcPct val="0"/>
            </a:spcBef>
            <a:spcAft>
              <a:spcPct val="15000"/>
            </a:spcAft>
            <a:buChar char="••"/>
          </a:pPr>
          <a:r>
            <a:rPr lang="en-IN" sz="1400" kern="1200" dirty="0" smtClean="0"/>
            <a:t>18 Levels</a:t>
          </a:r>
          <a:endParaRPr lang="en-IN" sz="1400" kern="1200" dirty="0"/>
        </a:p>
      </dsp:txBody>
      <dsp:txXfrm>
        <a:off x="1948892" y="23199"/>
        <a:ext cx="2294902" cy="745689"/>
      </dsp:txXfrm>
    </dsp:sp>
    <dsp:sp modelId="{12581CFC-59C6-4BFA-A88B-2B972802746A}">
      <dsp:nvSpPr>
        <dsp:cNvPr id="0" name=""/>
        <dsp:cNvSpPr/>
      </dsp:nvSpPr>
      <dsp:spPr>
        <a:xfrm rot="5400000">
          <a:off x="2947827" y="811890"/>
          <a:ext cx="297032" cy="35643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89412" y="841593"/>
        <a:ext cx="213863" cy="207922"/>
      </dsp:txXfrm>
    </dsp:sp>
    <dsp:sp modelId="{A89FFBC9-6125-4DFC-874F-59FEA571797E}">
      <dsp:nvSpPr>
        <dsp:cNvPr id="0" name=""/>
        <dsp:cNvSpPr/>
      </dsp:nvSpPr>
      <dsp:spPr>
        <a:xfrm>
          <a:off x="1925693" y="1188132"/>
          <a:ext cx="2341300" cy="792087"/>
        </a:xfrm>
        <a:prstGeom prst="roundRect">
          <a:avLst>
            <a:gd name="adj" fmla="val 10000"/>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err="1" smtClean="0"/>
            <a:t>Extraction_type_group</a:t>
          </a:r>
          <a:endParaRPr lang="en-IN" sz="1800" kern="1200" dirty="0"/>
        </a:p>
        <a:p>
          <a:pPr marL="114300" lvl="1" indent="-114300" algn="l" defTabSz="622300">
            <a:lnSpc>
              <a:spcPct val="90000"/>
            </a:lnSpc>
            <a:spcBef>
              <a:spcPct val="0"/>
            </a:spcBef>
            <a:spcAft>
              <a:spcPct val="15000"/>
            </a:spcAft>
            <a:buChar char="••"/>
          </a:pPr>
          <a:r>
            <a:rPr lang="en-IN" sz="1400" kern="1200" dirty="0" smtClean="0"/>
            <a:t>13 Levels</a:t>
          </a:r>
          <a:endParaRPr lang="en-IN" sz="1400" kern="1200" dirty="0"/>
        </a:p>
      </dsp:txBody>
      <dsp:txXfrm>
        <a:off x="1948892" y="1211331"/>
        <a:ext cx="2294902" cy="745689"/>
      </dsp:txXfrm>
    </dsp:sp>
    <dsp:sp modelId="{2793138E-C435-4FCB-ABC2-47EB6B837097}">
      <dsp:nvSpPr>
        <dsp:cNvPr id="0" name=""/>
        <dsp:cNvSpPr/>
      </dsp:nvSpPr>
      <dsp:spPr>
        <a:xfrm rot="5400000">
          <a:off x="2947827" y="2000022"/>
          <a:ext cx="297032" cy="35643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89412" y="2029725"/>
        <a:ext cx="213863" cy="207922"/>
      </dsp:txXfrm>
    </dsp:sp>
    <dsp:sp modelId="{2A5CF859-54F2-453F-9D2A-35369A400EC0}">
      <dsp:nvSpPr>
        <dsp:cNvPr id="0" name=""/>
        <dsp:cNvSpPr/>
      </dsp:nvSpPr>
      <dsp:spPr>
        <a:xfrm>
          <a:off x="1925693" y="2376263"/>
          <a:ext cx="2341300" cy="792087"/>
        </a:xfrm>
        <a:prstGeom prst="roundRect">
          <a:avLst>
            <a:gd name="adj" fmla="val 10000"/>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kern="1200" dirty="0" err="1" smtClean="0"/>
            <a:t>Extraction_type_class</a:t>
          </a:r>
          <a:endParaRPr lang="en-IN" sz="1800" kern="1200" dirty="0"/>
        </a:p>
        <a:p>
          <a:pPr marL="114300" lvl="1" indent="-114300" algn="l" defTabSz="622300">
            <a:lnSpc>
              <a:spcPct val="90000"/>
            </a:lnSpc>
            <a:spcBef>
              <a:spcPct val="0"/>
            </a:spcBef>
            <a:spcAft>
              <a:spcPct val="15000"/>
            </a:spcAft>
            <a:buChar char="••"/>
          </a:pPr>
          <a:r>
            <a:rPr lang="en-IN" sz="1400" kern="1200" dirty="0" smtClean="0"/>
            <a:t>7 levels</a:t>
          </a:r>
          <a:endParaRPr lang="en-IN" sz="1400" kern="1200" dirty="0"/>
        </a:p>
      </dsp:txBody>
      <dsp:txXfrm>
        <a:off x="1948892" y="2399462"/>
        <a:ext cx="2294902" cy="7456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453159-4425-458D-A90E-AE1817E7F98F}" type="datetimeFigureOut">
              <a:rPr lang="en-IN" smtClean="0"/>
              <a:t>03-12-2016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A0B0F-8070-48AC-9360-3B6A9FD3D66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smtClean="0">
              <a:solidFill>
                <a:srgbClr val="000000"/>
              </a:solidFill>
              <a:latin typeface="Helvetica Neue"/>
            </a:endParaRPr>
          </a:p>
          <a:p>
            <a:pPr algn="just"/>
            <a:r>
              <a:rPr lang="en-IN" dirty="0" smtClean="0">
                <a:solidFill>
                  <a:srgbClr val="000000"/>
                </a:solidFill>
                <a:latin typeface="Helvetica Neue"/>
              </a:rPr>
              <a:t>Note that we also have access to the well's latitude and longitude, which we use in the visualizations. However, as they are unique for each well, we drop both features in our </a:t>
            </a:r>
            <a:r>
              <a:rPr lang="en-IN" dirty="0" err="1" smtClean="0">
                <a:solidFill>
                  <a:srgbClr val="000000"/>
                </a:solidFill>
                <a:latin typeface="Helvetica Neue"/>
              </a:rPr>
              <a:t>dataframe</a:t>
            </a:r>
            <a:r>
              <a:rPr lang="en-IN" dirty="0" smtClean="0">
                <a:solidFill>
                  <a:srgbClr val="000000"/>
                </a:solidFill>
                <a:latin typeface="Helvetica Neue"/>
              </a:rPr>
              <a:t> used to build our models.</a:t>
            </a:r>
          </a:p>
          <a:p>
            <a:endParaRPr lang="en-IN" dirty="0"/>
          </a:p>
        </p:txBody>
      </p:sp>
      <p:sp>
        <p:nvSpPr>
          <p:cNvPr id="4" name="Slide Number Placeholder 3"/>
          <p:cNvSpPr>
            <a:spLocks noGrp="1"/>
          </p:cNvSpPr>
          <p:nvPr>
            <p:ph type="sldNum" sz="quarter" idx="10"/>
          </p:nvPr>
        </p:nvSpPr>
        <p:spPr/>
        <p:txBody>
          <a:bodyPr/>
          <a:lstStyle/>
          <a:p>
            <a:fld id="{164A0B0F-8070-48AC-9360-3B6A9FD3D660}" type="slidenum">
              <a:rPr lang="en-IN" smtClean="0"/>
              <a:t>13</a:t>
            </a:fld>
            <a:endParaRPr lang="en-IN"/>
          </a:p>
        </p:txBody>
      </p:sp>
    </p:spTree>
    <p:extLst>
      <p:ext uri="{BB962C8B-B14F-4D97-AF65-F5344CB8AC3E}">
        <p14:creationId xmlns:p14="http://schemas.microsoft.com/office/powerpoint/2010/main" val="192284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Helvetica Neue"/>
              </a:rPr>
              <a:t>Ideally, if we had even more time and faster processing speeds, we would love to further explore the more specific feature set.</a:t>
            </a:r>
            <a:endParaRPr lang="en-IN" b="0" i="0" dirty="0" smtClean="0">
              <a:solidFill>
                <a:srgbClr val="000000"/>
              </a:solidFill>
              <a:effectLst/>
              <a:latin typeface="Helvetica Neue"/>
            </a:endParaRPr>
          </a:p>
          <a:p>
            <a:endParaRPr lang="en-IN" dirty="0"/>
          </a:p>
        </p:txBody>
      </p:sp>
      <p:sp>
        <p:nvSpPr>
          <p:cNvPr id="4" name="Slide Number Placeholder 3"/>
          <p:cNvSpPr>
            <a:spLocks noGrp="1"/>
          </p:cNvSpPr>
          <p:nvPr>
            <p:ph type="sldNum" sz="quarter" idx="10"/>
          </p:nvPr>
        </p:nvSpPr>
        <p:spPr/>
        <p:txBody>
          <a:bodyPr/>
          <a:lstStyle/>
          <a:p>
            <a:fld id="{164A0B0F-8070-48AC-9360-3B6A9FD3D660}" type="slidenum">
              <a:rPr lang="en-IN" smtClean="0"/>
              <a:t>15</a:t>
            </a:fld>
            <a:endParaRPr lang="en-IN"/>
          </a:p>
        </p:txBody>
      </p:sp>
    </p:spTree>
    <p:extLst>
      <p:ext uri="{BB962C8B-B14F-4D97-AF65-F5344CB8AC3E}">
        <p14:creationId xmlns:p14="http://schemas.microsoft.com/office/powerpoint/2010/main" val="42850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000000"/>
                </a:solidFill>
                <a:latin typeface="Helvetica Neue"/>
              </a:rPr>
              <a:t>Since we were unable to identify an obvious relationship between funder and well status, we take a look at that. We are also interested in learning about the time span of when our information was collected.</a:t>
            </a:r>
            <a:endParaRPr lang="en-IN" dirty="0" smtClean="0"/>
          </a:p>
          <a:p>
            <a:endParaRPr lang="en-IN" dirty="0"/>
          </a:p>
        </p:txBody>
      </p:sp>
      <p:sp>
        <p:nvSpPr>
          <p:cNvPr id="4" name="Slide Number Placeholder 3"/>
          <p:cNvSpPr>
            <a:spLocks noGrp="1"/>
          </p:cNvSpPr>
          <p:nvPr>
            <p:ph type="sldNum" sz="quarter" idx="10"/>
          </p:nvPr>
        </p:nvSpPr>
        <p:spPr/>
        <p:txBody>
          <a:bodyPr/>
          <a:lstStyle/>
          <a:p>
            <a:fld id="{164A0B0F-8070-48AC-9360-3B6A9FD3D660}" type="slidenum">
              <a:rPr lang="en-IN" smtClean="0"/>
              <a:t>18</a:t>
            </a:fld>
            <a:endParaRPr lang="en-IN"/>
          </a:p>
        </p:txBody>
      </p:sp>
    </p:spTree>
    <p:extLst>
      <p:ext uri="{BB962C8B-B14F-4D97-AF65-F5344CB8AC3E}">
        <p14:creationId xmlns:p14="http://schemas.microsoft.com/office/powerpoint/2010/main" val="92075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33CAC229-CEE8-4B40-AAB0-4876750AAF92}" type="datetimeFigureOut">
              <a:rPr lang="en-IN" smtClean="0"/>
              <a:t>03-12-2016</a:t>
            </a:fld>
            <a:endParaRPr lang="en-IN"/>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5D3F6A6E-8CE0-44AA-9C52-8878AF27355C}" type="slidenum">
              <a:rPr lang="en-IN" smtClean="0"/>
              <a:t>‹#›</a:t>
            </a:fld>
            <a:endParaRPr lang="en-IN"/>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6447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AC229-CEE8-4B40-AAB0-4876750AAF92}" type="datetimeFigureOut">
              <a:rPr lang="en-IN" smtClean="0"/>
              <a:t>03-12-2016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177480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AC229-CEE8-4B40-AAB0-4876750AAF92}" type="datetimeFigureOut">
              <a:rPr lang="en-IN" smtClean="0"/>
              <a:t>03-12-2016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9276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AC229-CEE8-4B40-AAB0-4876750AAF92}" type="datetimeFigureOut">
              <a:rPr lang="en-IN" smtClean="0"/>
              <a:t>03-12-2016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17266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3CAC229-CEE8-4B40-AAB0-4876750AAF92}" type="datetimeFigureOut">
              <a:rPr lang="en-IN" smtClean="0"/>
              <a:t>03-12-2016</a:t>
            </a:fld>
            <a:endParaRPr lang="en-IN"/>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5D3F6A6E-8CE0-44AA-9C52-8878AF27355C}" type="slidenum">
              <a:rPr lang="en-IN" smtClean="0"/>
              <a:t>‹#›</a:t>
            </a:fld>
            <a:endParaRPr lang="en-IN"/>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135350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CAC229-CEE8-4B40-AAB0-4876750AAF92}" type="datetimeFigureOut">
              <a:rPr lang="en-IN" smtClean="0"/>
              <a:t>03-12-2016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98339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CAC229-CEE8-4B40-AAB0-4876750AAF92}" type="datetimeFigureOut">
              <a:rPr lang="en-IN" smtClean="0"/>
              <a:t>03-12-2016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365944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CAC229-CEE8-4B40-AAB0-4876750AAF92}" type="datetimeFigureOut">
              <a:rPr lang="en-IN" smtClean="0"/>
              <a:t>03-12-2016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142081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AC229-CEE8-4B40-AAB0-4876750AAF92}" type="datetimeFigureOut">
              <a:rPr lang="en-IN" smtClean="0"/>
              <a:t>03-12-2016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3F6A6E-8CE0-44AA-9C52-8878AF27355C}" type="slidenum">
              <a:rPr lang="en-IN" smtClean="0"/>
              <a:t>‹#›</a:t>
            </a:fld>
            <a:endParaRPr lang="en-IN"/>
          </a:p>
        </p:txBody>
      </p:sp>
    </p:spTree>
    <p:extLst>
      <p:ext uri="{BB962C8B-B14F-4D97-AF65-F5344CB8AC3E}">
        <p14:creationId xmlns:p14="http://schemas.microsoft.com/office/powerpoint/2010/main" val="13655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3CAC229-CEE8-4B40-AAB0-4876750AAF92}" type="datetimeFigureOut">
              <a:rPr lang="en-IN" smtClean="0"/>
              <a:t>03-12-2016</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5D3F6A6E-8CE0-44AA-9C52-8878AF27355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938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3CAC229-CEE8-4B40-AAB0-4876750AAF92}" type="datetimeFigureOut">
              <a:rPr lang="en-IN" smtClean="0"/>
              <a:t>03-12-2016</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5D3F6A6E-8CE0-44AA-9C52-8878AF27355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101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3CAC229-CEE8-4B40-AAB0-4876750AAF92}" type="datetimeFigureOut">
              <a:rPr lang="en-IN" smtClean="0"/>
              <a:t>03-12-2016</a:t>
            </a:fld>
            <a:endParaRPr lang="en-IN"/>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5D3F6A6E-8CE0-44AA-9C52-8878AF27355C}" type="slidenum">
              <a:rPr lang="en-IN" smtClean="0"/>
              <a:t>‹#›</a:t>
            </a:fld>
            <a:endParaRPr lang="en-IN"/>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15372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78855"/>
            <a:ext cx="7772400" cy="1470025"/>
          </a:xfrm>
        </p:spPr>
        <p:txBody>
          <a:bodyPr/>
          <a:lstStyle/>
          <a:p>
            <a:r>
              <a:rPr lang="en-IN" b="1" dirty="0" smtClean="0">
                <a:solidFill>
                  <a:schemeClr val="tx2"/>
                </a:solidFill>
              </a:rPr>
              <a:t>Pump It Up !</a:t>
            </a:r>
            <a:endParaRPr lang="en-IN" b="1" dirty="0">
              <a:solidFill>
                <a:schemeClr val="tx2"/>
              </a:solidFill>
            </a:endParaRPr>
          </a:p>
        </p:txBody>
      </p:sp>
      <p:sp>
        <p:nvSpPr>
          <p:cNvPr id="3" name="Subtitle 2"/>
          <p:cNvSpPr>
            <a:spLocks noGrp="1"/>
          </p:cNvSpPr>
          <p:nvPr>
            <p:ph type="subTitle" idx="1"/>
          </p:nvPr>
        </p:nvSpPr>
        <p:spPr>
          <a:xfrm>
            <a:off x="1115616" y="3501008"/>
            <a:ext cx="6912768" cy="2088232"/>
          </a:xfrm>
        </p:spPr>
        <p:txBody>
          <a:bodyPr>
            <a:normAutofit/>
          </a:bodyPr>
          <a:lstStyle/>
          <a:p>
            <a:pPr algn="r"/>
            <a:r>
              <a:rPr lang="en-IN" sz="2300" b="1" u="sng" dirty="0" smtClean="0">
                <a:solidFill>
                  <a:schemeClr val="tx2"/>
                </a:solidFill>
              </a:rPr>
              <a:t>Group-7 :</a:t>
            </a:r>
            <a:endParaRPr lang="en-IN" sz="2300" b="1" dirty="0" smtClean="0">
              <a:solidFill>
                <a:schemeClr val="tx2"/>
              </a:solidFill>
            </a:endParaRPr>
          </a:p>
          <a:p>
            <a:pPr algn="r"/>
            <a:r>
              <a:rPr lang="en-IN" sz="2300" dirty="0" err="1" smtClean="0">
                <a:solidFill>
                  <a:schemeClr val="tx2"/>
                </a:solidFill>
              </a:rPr>
              <a:t>Prem</a:t>
            </a:r>
            <a:r>
              <a:rPr lang="en-IN" sz="2300" dirty="0" smtClean="0">
                <a:solidFill>
                  <a:schemeClr val="tx2"/>
                </a:solidFill>
              </a:rPr>
              <a:t> </a:t>
            </a:r>
            <a:r>
              <a:rPr lang="en-IN" sz="2300" dirty="0" err="1" smtClean="0">
                <a:solidFill>
                  <a:schemeClr val="tx2"/>
                </a:solidFill>
              </a:rPr>
              <a:t>Krishn</a:t>
            </a:r>
            <a:endParaRPr lang="en-IN" sz="2300" dirty="0" smtClean="0">
              <a:solidFill>
                <a:schemeClr val="tx2"/>
              </a:solidFill>
            </a:endParaRPr>
          </a:p>
          <a:p>
            <a:pPr algn="r"/>
            <a:r>
              <a:rPr lang="en-IN" sz="2300" dirty="0" smtClean="0">
                <a:solidFill>
                  <a:schemeClr val="tx2"/>
                </a:solidFill>
              </a:rPr>
              <a:t>Tapas Ray </a:t>
            </a:r>
          </a:p>
          <a:p>
            <a:pPr algn="r"/>
            <a:r>
              <a:rPr lang="en-IN" sz="2300" dirty="0" err="1" smtClean="0">
                <a:solidFill>
                  <a:schemeClr val="tx2"/>
                </a:solidFill>
              </a:rPr>
              <a:t>Kaustubh</a:t>
            </a:r>
            <a:r>
              <a:rPr lang="en-IN" sz="2300" dirty="0" smtClean="0">
                <a:solidFill>
                  <a:schemeClr val="tx2"/>
                </a:solidFill>
              </a:rPr>
              <a:t> </a:t>
            </a:r>
            <a:r>
              <a:rPr lang="en-IN" sz="2300" dirty="0" err="1" smtClean="0">
                <a:solidFill>
                  <a:schemeClr val="tx2"/>
                </a:solidFill>
              </a:rPr>
              <a:t>Daware</a:t>
            </a:r>
            <a:endParaRPr lang="en-IN" sz="2300" dirty="0" smtClean="0">
              <a:solidFill>
                <a:schemeClr val="tx2"/>
              </a:solidFill>
            </a:endParaRPr>
          </a:p>
          <a:p>
            <a:pPr algn="r"/>
            <a:r>
              <a:rPr lang="en-IN" sz="2300" dirty="0" err="1">
                <a:solidFill>
                  <a:schemeClr val="tx2"/>
                </a:solidFill>
              </a:rPr>
              <a:t>Sasank</a:t>
            </a:r>
            <a:r>
              <a:rPr lang="en-IN" sz="2300" dirty="0">
                <a:solidFill>
                  <a:schemeClr val="tx2"/>
                </a:solidFill>
              </a:rPr>
              <a:t> </a:t>
            </a:r>
            <a:r>
              <a:rPr lang="en-IN" sz="2300" dirty="0" err="1" smtClean="0">
                <a:solidFill>
                  <a:schemeClr val="tx2"/>
                </a:solidFill>
              </a:rPr>
              <a:t>Amavarapu</a:t>
            </a:r>
            <a:endParaRPr lang="en-IN" sz="2300" dirty="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700" y="548680"/>
            <a:ext cx="6562766" cy="5256584"/>
          </a:xfrm>
          <a:prstGeom prst="rect">
            <a:avLst/>
          </a:prstGeom>
        </p:spPr>
      </p:pic>
    </p:spTree>
    <p:extLst>
      <p:ext uri="{BB962C8B-B14F-4D97-AF65-F5344CB8AC3E}">
        <p14:creationId xmlns:p14="http://schemas.microsoft.com/office/powerpoint/2010/main" val="1622142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260648"/>
            <a:ext cx="8136904" cy="3277820"/>
          </a:xfrm>
          <a:prstGeom prst="rect">
            <a:avLst/>
          </a:prstGeom>
        </p:spPr>
        <p:txBody>
          <a:bodyPr wrap="square">
            <a:spAutoFit/>
          </a:bodyPr>
          <a:lstStyle/>
          <a:p>
            <a:r>
              <a:rPr lang="en-IN" sz="2300" b="1" dirty="0" smtClean="0">
                <a:solidFill>
                  <a:srgbClr val="000000"/>
                </a:solidFill>
                <a:latin typeface="Calibri" panose="020F0502020204030204" pitchFamily="34" charset="0"/>
              </a:rPr>
              <a:t>Exploratory Data Analysis &amp; Data </a:t>
            </a:r>
            <a:r>
              <a:rPr lang="en-IN" sz="2300" b="1" dirty="0" smtClean="0">
                <a:solidFill>
                  <a:srgbClr val="000000"/>
                </a:solidFill>
                <a:latin typeface="Calibri" panose="020F0502020204030204" pitchFamily="34" charset="0"/>
              </a:rPr>
              <a:t>Preparation Labels</a:t>
            </a:r>
            <a:endParaRPr lang="en-IN" sz="2300" b="1" dirty="0" smtClean="0">
              <a:solidFill>
                <a:srgbClr val="000000"/>
              </a:solidFill>
              <a:latin typeface="Calibri" panose="020F0502020204030204" pitchFamily="34" charset="0"/>
            </a:endParaRPr>
          </a:p>
          <a:p>
            <a:pPr algn="just"/>
            <a:r>
              <a:rPr lang="en-IN" sz="2300" dirty="0" smtClean="0">
                <a:solidFill>
                  <a:srgbClr val="000000"/>
                </a:solidFill>
                <a:latin typeface="Calibri" panose="020F0502020204030204" pitchFamily="34" charset="0"/>
              </a:rPr>
              <a:t>Our labels are under the column "</a:t>
            </a:r>
            <a:r>
              <a:rPr lang="en-IN" sz="2300" dirty="0" err="1" smtClean="0">
                <a:solidFill>
                  <a:srgbClr val="000000"/>
                </a:solidFill>
                <a:latin typeface="Calibri" panose="020F0502020204030204" pitchFamily="34" charset="0"/>
              </a:rPr>
              <a:t>status_group</a:t>
            </a:r>
            <a:r>
              <a:rPr lang="en-IN" sz="2300" dirty="0" smtClean="0">
                <a:solidFill>
                  <a:srgbClr val="000000"/>
                </a:solidFill>
                <a:latin typeface="Calibri" panose="020F0502020204030204" pitchFamily="34" charset="0"/>
              </a:rPr>
              <a:t>" and are one of the three following values</a:t>
            </a:r>
            <a:r>
              <a:rPr lang="en-IN" sz="2300" dirty="0" smtClean="0">
                <a:solidFill>
                  <a:srgbClr val="000000"/>
                </a:solidFill>
                <a:latin typeface="Calibri" panose="020F0502020204030204" pitchFamily="34" charset="0"/>
              </a:rPr>
              <a:t>:</a:t>
            </a:r>
          </a:p>
          <a:p>
            <a:pPr algn="just"/>
            <a:endParaRPr lang="en-IN" sz="2300" dirty="0" smtClean="0">
              <a:solidFill>
                <a:srgbClr val="000000"/>
              </a:solidFill>
              <a:latin typeface="Calibri" panose="020F0502020204030204" pitchFamily="34" charset="0"/>
            </a:endParaRPr>
          </a:p>
          <a:p>
            <a:pPr marL="285750" indent="-285750">
              <a:buFont typeface="Wingdings" panose="05000000000000000000" pitchFamily="2" charset="2"/>
              <a:buChar char="q"/>
            </a:pPr>
            <a:r>
              <a:rPr lang="en-IN" sz="2300" dirty="0" smtClean="0">
                <a:solidFill>
                  <a:srgbClr val="000000"/>
                </a:solidFill>
                <a:latin typeface="Calibri" panose="020F0502020204030204" pitchFamily="34" charset="0"/>
              </a:rPr>
              <a:t>functional - the </a:t>
            </a:r>
            <a:r>
              <a:rPr lang="en-IN" sz="2300" dirty="0" err="1" smtClean="0">
                <a:solidFill>
                  <a:srgbClr val="000000"/>
                </a:solidFill>
                <a:latin typeface="Calibri" panose="020F0502020204030204" pitchFamily="34" charset="0"/>
              </a:rPr>
              <a:t>waterpoint</a:t>
            </a:r>
            <a:r>
              <a:rPr lang="en-IN" sz="2300" dirty="0" smtClean="0">
                <a:solidFill>
                  <a:srgbClr val="000000"/>
                </a:solidFill>
                <a:latin typeface="Calibri" panose="020F0502020204030204" pitchFamily="34" charset="0"/>
              </a:rPr>
              <a:t> is operational and there are no repairs needed</a:t>
            </a:r>
          </a:p>
          <a:p>
            <a:pPr marL="285750" indent="-285750">
              <a:buFont typeface="Wingdings" panose="05000000000000000000" pitchFamily="2" charset="2"/>
              <a:buChar char="q"/>
            </a:pPr>
            <a:r>
              <a:rPr lang="en-IN" sz="2300" dirty="0" smtClean="0">
                <a:solidFill>
                  <a:srgbClr val="000000"/>
                </a:solidFill>
                <a:latin typeface="Calibri" panose="020F0502020204030204" pitchFamily="34" charset="0"/>
              </a:rPr>
              <a:t>functional needs repair - the </a:t>
            </a:r>
            <a:r>
              <a:rPr lang="en-IN" sz="2300" dirty="0" err="1" smtClean="0">
                <a:solidFill>
                  <a:srgbClr val="000000"/>
                </a:solidFill>
                <a:latin typeface="Calibri" panose="020F0502020204030204" pitchFamily="34" charset="0"/>
              </a:rPr>
              <a:t>waterpoint</a:t>
            </a:r>
            <a:r>
              <a:rPr lang="en-IN" sz="2300" dirty="0" smtClean="0">
                <a:solidFill>
                  <a:srgbClr val="000000"/>
                </a:solidFill>
                <a:latin typeface="Calibri" panose="020F0502020204030204" pitchFamily="34" charset="0"/>
              </a:rPr>
              <a:t> is operational, but needs repairs</a:t>
            </a:r>
          </a:p>
          <a:p>
            <a:pPr marL="285750" indent="-285750">
              <a:buFont typeface="Wingdings" panose="05000000000000000000" pitchFamily="2" charset="2"/>
              <a:buChar char="q"/>
            </a:pPr>
            <a:r>
              <a:rPr lang="en-IN" sz="2300" dirty="0" smtClean="0">
                <a:solidFill>
                  <a:srgbClr val="000000"/>
                </a:solidFill>
                <a:latin typeface="Calibri" panose="020F0502020204030204" pitchFamily="34" charset="0"/>
              </a:rPr>
              <a:t>non functional - the </a:t>
            </a:r>
            <a:r>
              <a:rPr lang="en-IN" sz="2300" dirty="0" err="1" smtClean="0">
                <a:solidFill>
                  <a:srgbClr val="000000"/>
                </a:solidFill>
                <a:latin typeface="Calibri" panose="020F0502020204030204" pitchFamily="34" charset="0"/>
              </a:rPr>
              <a:t>waterpoint</a:t>
            </a:r>
            <a:r>
              <a:rPr lang="en-IN" sz="2300" dirty="0" smtClean="0">
                <a:solidFill>
                  <a:srgbClr val="000000"/>
                </a:solidFill>
                <a:latin typeface="Calibri" panose="020F0502020204030204" pitchFamily="34" charset="0"/>
              </a:rPr>
              <a:t> is not operational</a:t>
            </a:r>
            <a:endParaRPr lang="en-IN" sz="23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74184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4624"/>
            <a:ext cx="7992888" cy="7155805"/>
          </a:xfrm>
          <a:prstGeom prst="rect">
            <a:avLst/>
          </a:prstGeom>
        </p:spPr>
        <p:txBody>
          <a:bodyPr wrap="square">
            <a:spAutoFit/>
          </a:bodyPr>
          <a:lstStyle/>
          <a:p>
            <a:r>
              <a:rPr lang="en-IN" sz="1700" b="1" dirty="0">
                <a:solidFill>
                  <a:srgbClr val="000000"/>
                </a:solidFill>
                <a:latin typeface="Calibri" panose="020F0502020204030204" pitchFamily="34" charset="0"/>
              </a:rPr>
              <a:t>Categorical Features</a:t>
            </a:r>
          </a:p>
          <a:p>
            <a:pPr algn="just"/>
            <a:r>
              <a:rPr lang="en-IN" sz="1700" dirty="0">
                <a:solidFill>
                  <a:srgbClr val="000000"/>
                </a:solidFill>
                <a:latin typeface="Calibri" panose="020F0502020204030204" pitchFamily="34" charset="0"/>
              </a:rPr>
              <a:t>We have the following categorical variables:</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funder - Who funded the well</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installer - Organization that installed the well</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basin - Geographic water basin</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subvillage</a:t>
            </a:r>
            <a:r>
              <a:rPr lang="en-IN" sz="1700" dirty="0">
                <a:solidFill>
                  <a:srgbClr val="000000"/>
                </a:solidFill>
                <a:latin typeface="Calibri" panose="020F0502020204030204" pitchFamily="34" charset="0"/>
              </a:rPr>
              <a:t> - Geographic location</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region - Geographic location</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public_meeting</a:t>
            </a:r>
            <a:r>
              <a:rPr lang="en-IN" sz="1700" dirty="0">
                <a:solidFill>
                  <a:srgbClr val="000000"/>
                </a:solidFill>
                <a:latin typeface="Calibri" panose="020F0502020204030204" pitchFamily="34" charset="0"/>
              </a:rPr>
              <a:t> (T/F)</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permit (T/F) - If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is permitted</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scheme_management</a:t>
            </a:r>
            <a:r>
              <a:rPr lang="en-IN" sz="1700" dirty="0">
                <a:solidFill>
                  <a:srgbClr val="000000"/>
                </a:solidFill>
                <a:latin typeface="Calibri" panose="020F0502020204030204" pitchFamily="34" charset="0"/>
              </a:rPr>
              <a:t> - Who operates the </a:t>
            </a:r>
            <a:r>
              <a:rPr lang="en-IN" sz="1700" dirty="0" err="1">
                <a:solidFill>
                  <a:srgbClr val="000000"/>
                </a:solidFill>
                <a:latin typeface="Calibri" panose="020F0502020204030204" pitchFamily="34" charset="0"/>
              </a:rPr>
              <a:t>waterpoint</a:t>
            </a:r>
            <a:endParaRPr lang="en-IN" sz="17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permit (T/F)</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extraction_type</a:t>
            </a:r>
            <a:r>
              <a:rPr lang="en-IN" sz="1700" dirty="0">
                <a:solidFill>
                  <a:srgbClr val="000000"/>
                </a:solidFill>
                <a:latin typeface="Calibri" panose="020F0502020204030204" pitchFamily="34" charset="0"/>
              </a:rPr>
              <a:t> - The kind of extraction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uses</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extraction_type_group</a:t>
            </a:r>
            <a:r>
              <a:rPr lang="en-IN" sz="1700" dirty="0">
                <a:solidFill>
                  <a:srgbClr val="000000"/>
                </a:solidFill>
                <a:latin typeface="Calibri" panose="020F0502020204030204" pitchFamily="34" charset="0"/>
              </a:rPr>
              <a:t> - The kind of extraction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uses</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extraction_type_class</a:t>
            </a:r>
            <a:r>
              <a:rPr lang="en-IN" sz="1700" dirty="0">
                <a:solidFill>
                  <a:srgbClr val="000000"/>
                </a:solidFill>
                <a:latin typeface="Calibri" panose="020F0502020204030204" pitchFamily="34" charset="0"/>
              </a:rPr>
              <a:t> - The kind of extraction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uses</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management - How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is managed</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management_group</a:t>
            </a:r>
            <a:r>
              <a:rPr lang="en-IN" sz="1700" dirty="0">
                <a:solidFill>
                  <a:srgbClr val="000000"/>
                </a:solidFill>
                <a:latin typeface="Calibri" panose="020F0502020204030204" pitchFamily="34" charset="0"/>
              </a:rPr>
              <a:t> - How the </a:t>
            </a:r>
            <a:r>
              <a:rPr lang="en-IN" sz="1700" dirty="0" err="1">
                <a:solidFill>
                  <a:srgbClr val="000000"/>
                </a:solidFill>
                <a:latin typeface="Calibri" panose="020F0502020204030204" pitchFamily="34" charset="0"/>
              </a:rPr>
              <a:t>waterpoint</a:t>
            </a:r>
            <a:r>
              <a:rPr lang="en-IN" sz="1700" dirty="0">
                <a:solidFill>
                  <a:srgbClr val="000000"/>
                </a:solidFill>
                <a:latin typeface="Calibri" panose="020F0502020204030204" pitchFamily="34" charset="0"/>
              </a:rPr>
              <a:t> is managed</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payment - What the water costs</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payment_type</a:t>
            </a:r>
            <a:r>
              <a:rPr lang="en-IN" sz="1700" dirty="0">
                <a:solidFill>
                  <a:srgbClr val="000000"/>
                </a:solidFill>
                <a:latin typeface="Calibri" panose="020F0502020204030204" pitchFamily="34" charset="0"/>
              </a:rPr>
              <a:t> - What the water costs</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water_quality</a:t>
            </a:r>
            <a:r>
              <a:rPr lang="en-IN" sz="1700" dirty="0">
                <a:solidFill>
                  <a:srgbClr val="000000"/>
                </a:solidFill>
                <a:latin typeface="Calibri" panose="020F0502020204030204" pitchFamily="34" charset="0"/>
              </a:rPr>
              <a:t> - The quality of the water</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quality_group</a:t>
            </a:r>
            <a:r>
              <a:rPr lang="en-IN" sz="1700" dirty="0">
                <a:solidFill>
                  <a:srgbClr val="000000"/>
                </a:solidFill>
                <a:latin typeface="Calibri" panose="020F0502020204030204" pitchFamily="34" charset="0"/>
              </a:rPr>
              <a:t> - The quality of the water</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waterpoint_type</a:t>
            </a:r>
            <a:r>
              <a:rPr lang="en-IN" sz="1700" dirty="0">
                <a:solidFill>
                  <a:srgbClr val="000000"/>
                </a:solidFill>
                <a:latin typeface="Calibri" panose="020F0502020204030204" pitchFamily="34" charset="0"/>
              </a:rPr>
              <a:t> - The kind of </a:t>
            </a:r>
            <a:r>
              <a:rPr lang="en-IN" sz="1700" dirty="0" err="1">
                <a:solidFill>
                  <a:srgbClr val="000000"/>
                </a:solidFill>
                <a:latin typeface="Calibri" panose="020F0502020204030204" pitchFamily="34" charset="0"/>
              </a:rPr>
              <a:t>waterpoint</a:t>
            </a:r>
            <a:endParaRPr lang="en-IN" sz="17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waterpoint_type_group</a:t>
            </a:r>
            <a:r>
              <a:rPr lang="en-IN" sz="1700" dirty="0">
                <a:solidFill>
                  <a:srgbClr val="000000"/>
                </a:solidFill>
                <a:latin typeface="Calibri" panose="020F0502020204030204" pitchFamily="34" charset="0"/>
              </a:rPr>
              <a:t> - The kind of </a:t>
            </a:r>
            <a:r>
              <a:rPr lang="en-IN" sz="1700" dirty="0" err="1">
                <a:solidFill>
                  <a:srgbClr val="000000"/>
                </a:solidFill>
                <a:latin typeface="Calibri" panose="020F0502020204030204" pitchFamily="34" charset="0"/>
              </a:rPr>
              <a:t>waterpoint</a:t>
            </a:r>
            <a:endParaRPr lang="en-IN" sz="17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source - The source of the water</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source_type</a:t>
            </a:r>
            <a:r>
              <a:rPr lang="en-IN" sz="1700" dirty="0">
                <a:solidFill>
                  <a:srgbClr val="000000"/>
                </a:solidFill>
                <a:latin typeface="Calibri" panose="020F0502020204030204" pitchFamily="34" charset="0"/>
              </a:rPr>
              <a:t> - The source of the water</a:t>
            </a:r>
          </a:p>
          <a:p>
            <a:pPr marL="285750" indent="-285750">
              <a:buFont typeface="Wingdings" panose="05000000000000000000" pitchFamily="2" charset="2"/>
              <a:buChar char="q"/>
            </a:pPr>
            <a:r>
              <a:rPr lang="en-IN" sz="1700" dirty="0" err="1">
                <a:solidFill>
                  <a:srgbClr val="000000"/>
                </a:solidFill>
                <a:latin typeface="Calibri" panose="020F0502020204030204" pitchFamily="34" charset="0"/>
              </a:rPr>
              <a:t>source_class</a:t>
            </a:r>
            <a:r>
              <a:rPr lang="en-IN" sz="1700" dirty="0">
                <a:solidFill>
                  <a:srgbClr val="000000"/>
                </a:solidFill>
                <a:latin typeface="Calibri" panose="020F0502020204030204" pitchFamily="34" charset="0"/>
              </a:rPr>
              <a:t> - The source of the water</a:t>
            </a:r>
          </a:p>
          <a:p>
            <a:pPr marL="285750" indent="-285750">
              <a:buFont typeface="Wingdings" panose="05000000000000000000" pitchFamily="2" charset="2"/>
              <a:buChar char="q"/>
            </a:pPr>
            <a:r>
              <a:rPr lang="en-IN" sz="1700" dirty="0">
                <a:solidFill>
                  <a:srgbClr val="000000"/>
                </a:solidFill>
                <a:latin typeface="Calibri" panose="020F0502020204030204" pitchFamily="34" charset="0"/>
              </a:rPr>
              <a:t>quantity - The quantity of water (dry, enough, insufficient, seasonal, unknown</a:t>
            </a:r>
            <a:r>
              <a:rPr lang="en-IN" sz="1700" dirty="0" smtClean="0">
                <a:solidFill>
                  <a:srgbClr val="000000"/>
                </a:solidFill>
                <a:latin typeface="Calibri" panose="020F0502020204030204" pitchFamily="34" charset="0"/>
              </a:rPr>
              <a:t>)</a:t>
            </a:r>
            <a:endParaRPr lang="en-IN" sz="17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569817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280920" cy="5755422"/>
          </a:xfrm>
          <a:prstGeom prst="rect">
            <a:avLst/>
          </a:prstGeom>
        </p:spPr>
        <p:txBody>
          <a:bodyPr wrap="square">
            <a:spAutoFit/>
          </a:bodyPr>
          <a:lstStyle/>
          <a:p>
            <a:r>
              <a:rPr lang="en-IN" sz="2300" b="1" dirty="0">
                <a:solidFill>
                  <a:srgbClr val="000000"/>
                </a:solidFill>
                <a:latin typeface="Calibri" panose="020F0502020204030204" pitchFamily="34" charset="0"/>
              </a:rPr>
              <a:t>Continuous </a:t>
            </a:r>
            <a:r>
              <a:rPr lang="en-IN" sz="2300" b="1" dirty="0" smtClean="0">
                <a:solidFill>
                  <a:srgbClr val="000000"/>
                </a:solidFill>
                <a:latin typeface="Calibri" panose="020F0502020204030204" pitchFamily="34" charset="0"/>
              </a:rPr>
              <a:t>Features</a:t>
            </a:r>
          </a:p>
          <a:p>
            <a:endParaRPr lang="en-IN" sz="2300" b="1" dirty="0">
              <a:solidFill>
                <a:srgbClr val="000000"/>
              </a:solidFill>
              <a:latin typeface="Calibri" panose="020F0502020204030204" pitchFamily="34" charset="0"/>
            </a:endParaRPr>
          </a:p>
          <a:p>
            <a:pPr algn="just"/>
            <a:r>
              <a:rPr lang="en-IN" sz="2300" dirty="0">
                <a:solidFill>
                  <a:srgbClr val="000000"/>
                </a:solidFill>
                <a:latin typeface="Calibri" panose="020F0502020204030204" pitchFamily="34" charset="0"/>
              </a:rPr>
              <a:t>We have four quantitative features</a:t>
            </a:r>
            <a:r>
              <a:rPr lang="en-IN" sz="2300" dirty="0" smtClean="0">
                <a:solidFill>
                  <a:srgbClr val="000000"/>
                </a:solidFill>
                <a:latin typeface="Calibri" panose="020F0502020204030204" pitchFamily="34" charset="0"/>
              </a:rPr>
              <a:t>:</a:t>
            </a:r>
          </a:p>
          <a:p>
            <a:pPr algn="just"/>
            <a:endParaRPr lang="en-IN" sz="23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amount_tsh</a:t>
            </a:r>
            <a:r>
              <a:rPr lang="en-IN" sz="2300" dirty="0">
                <a:solidFill>
                  <a:srgbClr val="000000"/>
                </a:solidFill>
                <a:latin typeface="Calibri" panose="020F0502020204030204" pitchFamily="34" charset="0"/>
              </a:rPr>
              <a:t> - Total static head (amount of water available to </a:t>
            </a:r>
            <a:r>
              <a:rPr lang="en-IN" sz="2300" dirty="0" err="1">
                <a:solidFill>
                  <a:srgbClr val="000000"/>
                </a:solidFill>
                <a:latin typeface="Calibri" panose="020F0502020204030204" pitchFamily="34" charset="0"/>
              </a:rPr>
              <a:t>waterpoint</a:t>
            </a:r>
            <a:r>
              <a:rPr lang="en-IN" sz="2300" dirty="0">
                <a:solidFill>
                  <a:srgbClr val="000000"/>
                </a:solidFill>
                <a:latin typeface="Calibri" panose="020F0502020204030204" pitchFamily="34" charset="0"/>
              </a:rPr>
              <a:t>)</a:t>
            </a: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gps_height</a:t>
            </a:r>
            <a:r>
              <a:rPr lang="en-IN" sz="2300" dirty="0">
                <a:solidFill>
                  <a:srgbClr val="000000"/>
                </a:solidFill>
                <a:latin typeface="Calibri" panose="020F0502020204030204" pitchFamily="34" charset="0"/>
              </a:rPr>
              <a:t> - Altitude of the well</a:t>
            </a:r>
          </a:p>
          <a:p>
            <a:pPr marL="342900" indent="-342900">
              <a:buFont typeface="Wingdings" panose="05000000000000000000" pitchFamily="2" charset="2"/>
              <a:buChar char="q"/>
            </a:pPr>
            <a:r>
              <a:rPr lang="en-IN" sz="2300" dirty="0">
                <a:solidFill>
                  <a:srgbClr val="000000"/>
                </a:solidFill>
                <a:latin typeface="Calibri" panose="020F0502020204030204" pitchFamily="34" charset="0"/>
              </a:rPr>
              <a:t>population - Population around the well</a:t>
            </a: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date_recorded_offset_days</a:t>
            </a:r>
            <a:endParaRPr lang="en-IN" sz="2300" dirty="0">
              <a:solidFill>
                <a:srgbClr val="000000"/>
              </a:solidFill>
              <a:latin typeface="Calibri" panose="020F0502020204030204" pitchFamily="34" charset="0"/>
            </a:endParaRPr>
          </a:p>
          <a:p>
            <a:pPr algn="just"/>
            <a:endParaRPr lang="en-IN" sz="2300" dirty="0" smtClean="0">
              <a:solidFill>
                <a:srgbClr val="000000"/>
              </a:solidFill>
              <a:latin typeface="Calibri" panose="020F0502020204030204" pitchFamily="34" charset="0"/>
            </a:endParaRPr>
          </a:p>
          <a:p>
            <a:pPr algn="just"/>
            <a:endParaRPr lang="en-IN" sz="2300" dirty="0">
              <a:solidFill>
                <a:srgbClr val="000000"/>
              </a:solidFill>
              <a:latin typeface="Calibri" panose="020F0502020204030204" pitchFamily="34" charset="0"/>
            </a:endParaRPr>
          </a:p>
          <a:p>
            <a:pPr algn="just"/>
            <a:endParaRPr lang="en-IN" sz="2300" dirty="0" smtClean="0">
              <a:solidFill>
                <a:srgbClr val="000000"/>
              </a:solidFill>
              <a:latin typeface="Calibri" panose="020F0502020204030204" pitchFamily="34" charset="0"/>
            </a:endParaRPr>
          </a:p>
          <a:p>
            <a:pPr algn="just"/>
            <a:r>
              <a:rPr lang="en-IN" sz="2300" dirty="0" smtClean="0">
                <a:solidFill>
                  <a:srgbClr val="000000"/>
                </a:solidFill>
                <a:latin typeface="Calibri" panose="020F0502020204030204" pitchFamily="34" charset="0"/>
              </a:rPr>
              <a:t>In </a:t>
            </a:r>
            <a:r>
              <a:rPr lang="en-IN" sz="2300" dirty="0">
                <a:solidFill>
                  <a:srgbClr val="000000"/>
                </a:solidFill>
                <a:latin typeface="Calibri" panose="020F0502020204030204" pitchFamily="34" charset="0"/>
              </a:rPr>
              <a:t>each of our models, we must consider how to best use the categorical features--in fact, after EDA we eventually decided that our preferred approach was to convert the categorical feature into indicator variables, to be seen in </a:t>
            </a:r>
            <a:r>
              <a:rPr lang="en-IN" sz="2300" dirty="0" err="1">
                <a:solidFill>
                  <a:srgbClr val="000000"/>
                </a:solidFill>
                <a:latin typeface="Calibri" panose="020F0502020204030204" pitchFamily="34" charset="0"/>
              </a:rPr>
              <a:t>df_formatted</a:t>
            </a:r>
            <a:r>
              <a:rPr lang="en-IN" sz="2300" dirty="0">
                <a:solidFill>
                  <a:srgbClr val="000000"/>
                </a:solidFill>
                <a:latin typeface="Calibri" panose="020F0502020204030204" pitchFamily="34" charset="0"/>
              </a:rPr>
              <a:t>.</a:t>
            </a:r>
            <a:endParaRPr lang="en-IN" sz="23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251079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4865"/>
            <a:ext cx="9144000" cy="3548270"/>
          </a:xfrm>
          <a:prstGeom prst="rect">
            <a:avLst/>
          </a:prstGeom>
        </p:spPr>
      </p:pic>
    </p:spTree>
    <p:extLst>
      <p:ext uri="{BB962C8B-B14F-4D97-AF65-F5344CB8AC3E}">
        <p14:creationId xmlns:p14="http://schemas.microsoft.com/office/powerpoint/2010/main" val="904837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04664"/>
            <a:ext cx="8136904" cy="4339650"/>
          </a:xfrm>
          <a:prstGeom prst="rect">
            <a:avLst/>
          </a:prstGeom>
        </p:spPr>
        <p:txBody>
          <a:bodyPr wrap="square">
            <a:spAutoFit/>
          </a:bodyPr>
          <a:lstStyle/>
          <a:p>
            <a:r>
              <a:rPr lang="en-IN" sz="2300" b="1" dirty="0" smtClean="0">
                <a:solidFill>
                  <a:srgbClr val="000000"/>
                </a:solidFill>
                <a:latin typeface="Calibri" panose="020F0502020204030204" pitchFamily="34" charset="0"/>
              </a:rPr>
              <a:t>Redundancies</a:t>
            </a:r>
          </a:p>
          <a:p>
            <a:endParaRPr lang="en-IN" sz="2300" b="1" dirty="0">
              <a:solidFill>
                <a:srgbClr val="000000"/>
              </a:solidFill>
              <a:latin typeface="Calibri" panose="020F0502020204030204" pitchFamily="34" charset="0"/>
            </a:endParaRPr>
          </a:p>
          <a:p>
            <a:pPr algn="just"/>
            <a:r>
              <a:rPr lang="en-IN" sz="2300" dirty="0" smtClean="0">
                <a:solidFill>
                  <a:srgbClr val="000000"/>
                </a:solidFill>
                <a:latin typeface="Calibri" panose="020F0502020204030204" pitchFamily="34" charset="0"/>
              </a:rPr>
              <a:t>We </a:t>
            </a:r>
            <a:r>
              <a:rPr lang="en-IN" sz="2300" dirty="0">
                <a:solidFill>
                  <a:srgbClr val="000000"/>
                </a:solidFill>
                <a:latin typeface="Calibri" panose="020F0502020204030204" pitchFamily="34" charset="0"/>
              </a:rPr>
              <a:t>inspect the unique values of each of these columns. We find that some of the columns describe the same feature but have slightly different sets of values. </a:t>
            </a:r>
            <a:endParaRPr lang="en-IN" sz="2300" dirty="0" smtClean="0">
              <a:solidFill>
                <a:srgbClr val="000000"/>
              </a:solidFill>
              <a:latin typeface="Calibri" panose="020F0502020204030204" pitchFamily="34" charset="0"/>
            </a:endParaRPr>
          </a:p>
          <a:p>
            <a:pPr algn="just"/>
            <a:endParaRPr lang="en-IN" sz="2300" dirty="0" smtClean="0">
              <a:solidFill>
                <a:srgbClr val="000000"/>
              </a:solidFill>
              <a:latin typeface="Calibri" panose="020F0502020204030204" pitchFamily="34" charset="0"/>
            </a:endParaRPr>
          </a:p>
          <a:p>
            <a:pPr algn="just"/>
            <a:r>
              <a:rPr lang="en-IN" sz="2300" dirty="0" smtClean="0">
                <a:solidFill>
                  <a:srgbClr val="000000"/>
                </a:solidFill>
                <a:latin typeface="Calibri" panose="020F0502020204030204" pitchFamily="34" charset="0"/>
              </a:rPr>
              <a:t>Particularly </a:t>
            </a:r>
            <a:r>
              <a:rPr lang="en-IN" sz="2300" dirty="0">
                <a:solidFill>
                  <a:srgbClr val="000000"/>
                </a:solidFill>
                <a:latin typeface="Calibri" panose="020F0502020204030204" pitchFamily="34" charset="0"/>
              </a:rPr>
              <a:t>the case with features that </a:t>
            </a:r>
            <a:r>
              <a:rPr lang="en-IN" sz="2300" dirty="0" smtClean="0">
                <a:solidFill>
                  <a:srgbClr val="000000"/>
                </a:solidFill>
                <a:latin typeface="Calibri" panose="020F0502020204030204" pitchFamily="34" charset="0"/>
              </a:rPr>
              <a:t>have </a:t>
            </a:r>
            <a:r>
              <a:rPr lang="en-IN" sz="2300" dirty="0">
                <a:solidFill>
                  <a:srgbClr val="000000"/>
                </a:solidFill>
                <a:latin typeface="Calibri" panose="020F0502020204030204" pitchFamily="34" charset="0"/>
              </a:rPr>
              <a:t>a corresponding '</a:t>
            </a:r>
            <a:r>
              <a:rPr lang="en-IN" sz="2300" i="1" dirty="0">
                <a:solidFill>
                  <a:srgbClr val="000000"/>
                </a:solidFill>
                <a:latin typeface="Calibri" panose="020F0502020204030204" pitchFamily="34" charset="0"/>
              </a:rPr>
              <a:t> _group</a:t>
            </a:r>
            <a:r>
              <a:rPr lang="en-IN" sz="2300" dirty="0">
                <a:solidFill>
                  <a:srgbClr val="000000"/>
                </a:solidFill>
                <a:latin typeface="Calibri" panose="020F0502020204030204" pitchFamily="34" charset="0"/>
              </a:rPr>
              <a:t>' column as well. Although the </a:t>
            </a:r>
            <a:r>
              <a:rPr lang="en-IN" sz="2300" dirty="0" smtClean="0">
                <a:solidFill>
                  <a:srgbClr val="000000"/>
                </a:solidFill>
                <a:latin typeface="Calibri" panose="020F0502020204030204" pitchFamily="34" charset="0"/>
              </a:rPr>
              <a:t>non-group </a:t>
            </a:r>
            <a:r>
              <a:rPr lang="en-IN" sz="2300" dirty="0">
                <a:solidFill>
                  <a:srgbClr val="000000"/>
                </a:solidFill>
                <a:latin typeface="Calibri" panose="020F0502020204030204" pitchFamily="34" charset="0"/>
              </a:rPr>
              <a:t>features are more specific, we chose to use the grouped features as we quickly found that attempting to split up an even larger number of features into indicator variables was computationally and time-intensive</a:t>
            </a:r>
            <a:r>
              <a:rPr lang="en-IN" sz="2300" dirty="0" smtClean="0">
                <a:solidFill>
                  <a:srgbClr val="000000"/>
                </a:solidFill>
                <a:latin typeface="Calibri" panose="020F0502020204030204" pitchFamily="34" charset="0"/>
              </a:rPr>
              <a:t>.</a:t>
            </a:r>
            <a:endParaRPr lang="en-IN" sz="23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4760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2"/>
            <a:ext cx="8136904" cy="2215991"/>
          </a:xfrm>
          <a:prstGeom prst="rect">
            <a:avLst/>
          </a:prstGeom>
        </p:spPr>
        <p:txBody>
          <a:bodyPr wrap="square">
            <a:spAutoFit/>
          </a:bodyPr>
          <a:lstStyle/>
          <a:p>
            <a:r>
              <a:rPr lang="en-IN" sz="2300" b="1" dirty="0">
                <a:solidFill>
                  <a:srgbClr val="000000"/>
                </a:solidFill>
                <a:latin typeface="Calibri" panose="020F0502020204030204" pitchFamily="34" charset="0"/>
              </a:rPr>
              <a:t>Summary of Nested </a:t>
            </a:r>
            <a:r>
              <a:rPr lang="en-IN" sz="2300" b="1" dirty="0" smtClean="0">
                <a:solidFill>
                  <a:srgbClr val="000000"/>
                </a:solidFill>
                <a:latin typeface="Calibri" panose="020F0502020204030204" pitchFamily="34" charset="0"/>
              </a:rPr>
              <a:t>Features</a:t>
            </a:r>
          </a:p>
          <a:p>
            <a:pPr algn="just"/>
            <a:r>
              <a:rPr lang="en-IN" sz="2300" dirty="0" smtClean="0">
                <a:solidFill>
                  <a:srgbClr val="000000"/>
                </a:solidFill>
                <a:latin typeface="Calibri" panose="020F0502020204030204" pitchFamily="34" charset="0"/>
              </a:rPr>
              <a:t>In </a:t>
            </a:r>
            <a:r>
              <a:rPr lang="en-IN" sz="2300" dirty="0" err="1">
                <a:solidFill>
                  <a:srgbClr val="000000"/>
                </a:solidFill>
                <a:latin typeface="Calibri" panose="020F0502020204030204" pitchFamily="34" charset="0"/>
              </a:rPr>
              <a:t>df_new</a:t>
            </a:r>
            <a:r>
              <a:rPr lang="en-IN" sz="2300" dirty="0">
                <a:solidFill>
                  <a:srgbClr val="000000"/>
                </a:solidFill>
                <a:latin typeface="Calibri" panose="020F0502020204030204" pitchFamily="34" charset="0"/>
              </a:rPr>
              <a:t>, we know that</a:t>
            </a:r>
            <a:r>
              <a:rPr lang="en-IN" sz="2300" dirty="0" smtClean="0">
                <a:solidFill>
                  <a:srgbClr val="000000"/>
                </a:solidFill>
                <a:latin typeface="Calibri" panose="020F0502020204030204" pitchFamily="34" charset="0"/>
              </a:rPr>
              <a:t>:</a:t>
            </a:r>
          </a:p>
          <a:p>
            <a:pPr marL="285750" indent="-285750">
              <a:buFont typeface="Wingdings" panose="05000000000000000000" pitchFamily="2" charset="2"/>
              <a:buChar char="q"/>
            </a:pPr>
            <a:r>
              <a:rPr lang="en-IN" sz="2300" dirty="0" smtClean="0">
                <a:solidFill>
                  <a:srgbClr val="000000"/>
                </a:solidFill>
                <a:latin typeface="Calibri" panose="020F0502020204030204" pitchFamily="34" charset="0"/>
              </a:rPr>
              <a:t>management </a:t>
            </a:r>
            <a:r>
              <a:rPr lang="en-IN" sz="2300" dirty="0">
                <a:solidFill>
                  <a:srgbClr val="000000"/>
                </a:solidFill>
                <a:latin typeface="Calibri" panose="020F0502020204030204" pitchFamily="34" charset="0"/>
              </a:rPr>
              <a:t>is nested within </a:t>
            </a:r>
            <a:r>
              <a:rPr lang="en-IN" sz="2300" dirty="0" err="1">
                <a:solidFill>
                  <a:srgbClr val="000000"/>
                </a:solidFill>
                <a:latin typeface="Calibri" panose="020F0502020204030204" pitchFamily="34" charset="0"/>
              </a:rPr>
              <a:t>management_group</a:t>
            </a:r>
            <a:endParaRPr lang="en-IN" sz="23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2300" dirty="0">
                <a:solidFill>
                  <a:srgbClr val="000000"/>
                </a:solidFill>
                <a:latin typeface="Calibri" panose="020F0502020204030204" pitchFamily="34" charset="0"/>
              </a:rPr>
              <a:t>source is nested within </a:t>
            </a:r>
            <a:r>
              <a:rPr lang="en-IN" sz="2300" dirty="0" err="1">
                <a:solidFill>
                  <a:srgbClr val="000000"/>
                </a:solidFill>
                <a:latin typeface="Calibri" panose="020F0502020204030204" pitchFamily="34" charset="0"/>
              </a:rPr>
              <a:t>source_class</a:t>
            </a:r>
            <a:endParaRPr lang="en-IN" sz="23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2300" dirty="0">
                <a:solidFill>
                  <a:srgbClr val="000000"/>
                </a:solidFill>
                <a:latin typeface="Calibri" panose="020F0502020204030204" pitchFamily="34" charset="0"/>
              </a:rPr>
              <a:t>extraction is nested within </a:t>
            </a:r>
            <a:r>
              <a:rPr lang="en-IN" sz="2300" dirty="0" err="1">
                <a:solidFill>
                  <a:srgbClr val="000000"/>
                </a:solidFill>
                <a:latin typeface="Calibri" panose="020F0502020204030204" pitchFamily="34" charset="0"/>
              </a:rPr>
              <a:t>extraction_type_class</a:t>
            </a:r>
            <a:endParaRPr lang="en-IN" sz="2300" dirty="0">
              <a:solidFill>
                <a:srgbClr val="000000"/>
              </a:solidFill>
              <a:latin typeface="Calibri" panose="020F0502020204030204" pitchFamily="34" charset="0"/>
            </a:endParaRPr>
          </a:p>
          <a:p>
            <a:pPr marL="285750" indent="-285750">
              <a:buFont typeface="Wingdings" panose="05000000000000000000" pitchFamily="2" charset="2"/>
              <a:buChar char="q"/>
            </a:pPr>
            <a:r>
              <a:rPr lang="en-IN" sz="2300" dirty="0" err="1">
                <a:solidFill>
                  <a:srgbClr val="000000"/>
                </a:solidFill>
                <a:latin typeface="Calibri" panose="020F0502020204030204" pitchFamily="34" charset="0"/>
              </a:rPr>
              <a:t>subvillage</a:t>
            </a:r>
            <a:r>
              <a:rPr lang="en-IN" sz="2300" dirty="0">
                <a:solidFill>
                  <a:srgbClr val="000000"/>
                </a:solidFill>
                <a:latin typeface="Calibri" panose="020F0502020204030204" pitchFamily="34" charset="0"/>
              </a:rPr>
              <a:t> </a:t>
            </a:r>
            <a:r>
              <a:rPr lang="en-IN" sz="2300" dirty="0" smtClean="0">
                <a:solidFill>
                  <a:srgbClr val="000000"/>
                </a:solidFill>
                <a:latin typeface="Calibri" panose="020F0502020204030204" pitchFamily="34" charset="0"/>
              </a:rPr>
              <a:t>has too many levels.</a:t>
            </a:r>
            <a:endParaRPr lang="en-IN" sz="23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08547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44624"/>
            <a:ext cx="7992888" cy="6878806"/>
          </a:xfrm>
          <a:prstGeom prst="rect">
            <a:avLst/>
          </a:prstGeom>
        </p:spPr>
        <p:txBody>
          <a:bodyPr wrap="square">
            <a:spAutoFit/>
          </a:bodyPr>
          <a:lstStyle/>
          <a:p>
            <a:r>
              <a:rPr lang="en-IN" sz="2100" b="1" dirty="0">
                <a:solidFill>
                  <a:srgbClr val="000000"/>
                </a:solidFill>
                <a:latin typeface="Calibri" panose="020F0502020204030204" pitchFamily="34" charset="0"/>
              </a:rPr>
              <a:t>Summary Groupings of Categorical Variables</a:t>
            </a:r>
          </a:p>
          <a:p>
            <a:pPr algn="just"/>
            <a:r>
              <a:rPr lang="en-IN" sz="2100" dirty="0">
                <a:solidFill>
                  <a:srgbClr val="000000"/>
                </a:solidFill>
                <a:latin typeface="Calibri" panose="020F0502020204030204" pitchFamily="34" charset="0"/>
              </a:rPr>
              <a:t>The features dealing with the</a:t>
            </a:r>
            <a:r>
              <a:rPr lang="en-IN" sz="2100" b="1" dirty="0">
                <a:solidFill>
                  <a:srgbClr val="000000"/>
                </a:solidFill>
                <a:latin typeface="Calibri" panose="020F0502020204030204" pitchFamily="34" charset="0"/>
              </a:rPr>
              <a:t> management </a:t>
            </a:r>
            <a:r>
              <a:rPr lang="en-IN" sz="2100" dirty="0">
                <a:solidFill>
                  <a:srgbClr val="000000"/>
                </a:solidFill>
                <a:latin typeface="Calibri" panose="020F0502020204030204" pitchFamily="34" charset="0"/>
              </a:rPr>
              <a:t>of the well include:</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funder</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installer</a:t>
            </a: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scheme_management</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management/</a:t>
            </a:r>
            <a:r>
              <a:rPr lang="en-IN" sz="2100" dirty="0" err="1">
                <a:solidFill>
                  <a:srgbClr val="000000"/>
                </a:solidFill>
                <a:latin typeface="Calibri" panose="020F0502020204030204" pitchFamily="34" charset="0"/>
              </a:rPr>
              <a:t>management_group</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payment_type</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permit (T/F)</a:t>
            </a:r>
          </a:p>
          <a:p>
            <a:pPr marL="342900" indent="-342900" algn="just">
              <a:buFont typeface="Wingdings" panose="05000000000000000000" pitchFamily="2" charset="2"/>
              <a:buChar char="q"/>
            </a:pPr>
            <a:r>
              <a:rPr lang="en-IN" sz="2100" dirty="0">
                <a:solidFill>
                  <a:srgbClr val="000000"/>
                </a:solidFill>
                <a:latin typeface="Calibri" panose="020F0502020204030204" pitchFamily="34" charset="0"/>
              </a:rPr>
              <a:t>The features dealing with the creation of the well include:</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extraction/</a:t>
            </a:r>
            <a:r>
              <a:rPr lang="en-IN" sz="2100" dirty="0" err="1">
                <a:solidFill>
                  <a:srgbClr val="000000"/>
                </a:solidFill>
                <a:latin typeface="Calibri" panose="020F0502020204030204" pitchFamily="34" charset="0"/>
              </a:rPr>
              <a:t>extraction_type_class</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waterpoint_type</a:t>
            </a:r>
            <a:endParaRPr lang="en-IN" sz="2100" dirty="0">
              <a:solidFill>
                <a:srgbClr val="000000"/>
              </a:solidFill>
              <a:latin typeface="Calibri" panose="020F0502020204030204" pitchFamily="34" charset="0"/>
            </a:endParaRPr>
          </a:p>
          <a:p>
            <a:pPr marL="342900" indent="-342900" algn="just">
              <a:buFont typeface="Wingdings" panose="05000000000000000000" pitchFamily="2" charset="2"/>
              <a:buChar char="q"/>
            </a:pPr>
            <a:r>
              <a:rPr lang="en-IN" sz="2100" dirty="0">
                <a:solidFill>
                  <a:srgbClr val="000000"/>
                </a:solidFill>
                <a:latin typeface="Calibri" panose="020F0502020204030204" pitchFamily="34" charset="0"/>
              </a:rPr>
              <a:t>The features dealing with time include:</a:t>
            </a: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construction_year</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date_recorded_offset_days</a:t>
            </a:r>
            <a:r>
              <a:rPr lang="en-IN" sz="2100" dirty="0">
                <a:solidFill>
                  <a:srgbClr val="000000"/>
                </a:solidFill>
                <a:latin typeface="Calibri" panose="020F0502020204030204" pitchFamily="34" charset="0"/>
              </a:rPr>
              <a:t> (</a:t>
            </a:r>
            <a:r>
              <a:rPr lang="en-IN" sz="2100" dirty="0" err="1">
                <a:solidFill>
                  <a:srgbClr val="000000"/>
                </a:solidFill>
                <a:latin typeface="Calibri" panose="020F0502020204030204" pitchFamily="34" charset="0"/>
              </a:rPr>
              <a:t>int</a:t>
            </a:r>
            <a:r>
              <a:rPr lang="en-IN" sz="2100" dirty="0">
                <a:solidFill>
                  <a:srgbClr val="000000"/>
                </a:solidFill>
                <a:latin typeface="Calibri" panose="020F0502020204030204" pitchFamily="34" charset="0"/>
              </a:rPr>
              <a:t>; how long ago it was constructed, from the date recorded)</a:t>
            </a: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date_recorded_month</a:t>
            </a:r>
            <a:endParaRPr lang="en-IN" sz="2100" dirty="0">
              <a:solidFill>
                <a:srgbClr val="000000"/>
              </a:solidFill>
              <a:latin typeface="Calibri" panose="020F0502020204030204" pitchFamily="34" charset="0"/>
            </a:endParaRPr>
          </a:p>
          <a:p>
            <a:pPr marL="342900" indent="-342900" algn="just">
              <a:buFont typeface="Wingdings" panose="05000000000000000000" pitchFamily="2" charset="2"/>
              <a:buChar char="q"/>
            </a:pPr>
            <a:r>
              <a:rPr lang="en-IN" sz="2100" dirty="0">
                <a:solidFill>
                  <a:srgbClr val="000000"/>
                </a:solidFill>
                <a:latin typeface="Calibri" panose="020F0502020204030204" pitchFamily="34" charset="0"/>
              </a:rPr>
              <a:t>The features dealing with natural properties include:</a:t>
            </a: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water_quality</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source/</a:t>
            </a:r>
            <a:r>
              <a:rPr lang="en-IN" sz="2100" dirty="0" err="1">
                <a:solidFill>
                  <a:srgbClr val="000000"/>
                </a:solidFill>
                <a:latin typeface="Calibri" panose="020F0502020204030204" pitchFamily="34" charset="0"/>
              </a:rPr>
              <a:t>source_class</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err="1">
                <a:solidFill>
                  <a:srgbClr val="000000"/>
                </a:solidFill>
                <a:latin typeface="Calibri" panose="020F0502020204030204" pitchFamily="34" charset="0"/>
              </a:rPr>
              <a:t>amount_tsh</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smtClean="0">
                <a:solidFill>
                  <a:srgbClr val="000000"/>
                </a:solidFill>
                <a:latin typeface="Calibri" panose="020F0502020204030204" pitchFamily="34" charset="0"/>
              </a:rPr>
              <a:t>quantity</a:t>
            </a:r>
            <a:endParaRPr lang="en-IN" sz="21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25889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29285"/>
            <a:ext cx="8352928" cy="3631763"/>
          </a:xfrm>
          <a:prstGeom prst="rect">
            <a:avLst/>
          </a:prstGeom>
        </p:spPr>
        <p:txBody>
          <a:bodyPr wrap="square">
            <a:spAutoFit/>
          </a:bodyPr>
          <a:lstStyle/>
          <a:p>
            <a:pPr algn="just"/>
            <a:r>
              <a:rPr lang="en-IN" sz="2300" dirty="0">
                <a:solidFill>
                  <a:srgbClr val="000000"/>
                </a:solidFill>
                <a:latin typeface="Calibri" panose="020F0502020204030204" pitchFamily="34" charset="0"/>
              </a:rPr>
              <a:t>The features dealing with the</a:t>
            </a:r>
            <a:r>
              <a:rPr lang="en-IN" sz="2300" b="1" dirty="0">
                <a:solidFill>
                  <a:srgbClr val="000000"/>
                </a:solidFill>
                <a:latin typeface="Calibri" panose="020F0502020204030204" pitchFamily="34" charset="0"/>
              </a:rPr>
              <a:t> community </a:t>
            </a:r>
            <a:r>
              <a:rPr lang="en-IN" sz="2300" dirty="0">
                <a:solidFill>
                  <a:srgbClr val="000000"/>
                </a:solidFill>
                <a:latin typeface="Calibri" panose="020F0502020204030204" pitchFamily="34" charset="0"/>
              </a:rPr>
              <a:t>using the well and location include</a:t>
            </a:r>
            <a:r>
              <a:rPr lang="en-IN" sz="2300" dirty="0" smtClean="0">
                <a:solidFill>
                  <a:srgbClr val="000000"/>
                </a:solidFill>
                <a:latin typeface="Calibri" panose="020F0502020204030204" pitchFamily="34" charset="0"/>
              </a:rPr>
              <a:t>:</a:t>
            </a:r>
          </a:p>
          <a:p>
            <a:pPr algn="just"/>
            <a:endParaRPr lang="en-IN" sz="23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subvillage</a:t>
            </a:r>
            <a:endParaRPr lang="en-IN" sz="23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300" dirty="0">
                <a:solidFill>
                  <a:srgbClr val="000000"/>
                </a:solidFill>
                <a:latin typeface="Calibri" panose="020F0502020204030204" pitchFamily="34" charset="0"/>
              </a:rPr>
              <a:t>region</a:t>
            </a:r>
          </a:p>
          <a:p>
            <a:pPr marL="342900" indent="-342900">
              <a:buFont typeface="Wingdings" panose="05000000000000000000" pitchFamily="2" charset="2"/>
              <a:buChar char="q"/>
            </a:pPr>
            <a:r>
              <a:rPr lang="en-IN" sz="2300" dirty="0">
                <a:solidFill>
                  <a:srgbClr val="000000"/>
                </a:solidFill>
                <a:latin typeface="Calibri" panose="020F0502020204030204" pitchFamily="34" charset="0"/>
              </a:rPr>
              <a:t>population</a:t>
            </a: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public_meeting</a:t>
            </a:r>
            <a:r>
              <a:rPr lang="en-IN" sz="2300" dirty="0">
                <a:solidFill>
                  <a:srgbClr val="000000"/>
                </a:solidFill>
                <a:latin typeface="Calibri" panose="020F0502020204030204" pitchFamily="34" charset="0"/>
              </a:rPr>
              <a:t> (T/F)</a:t>
            </a:r>
          </a:p>
          <a:p>
            <a:pPr marL="342900" indent="-342900">
              <a:buFont typeface="Wingdings" panose="05000000000000000000" pitchFamily="2" charset="2"/>
              <a:buChar char="q"/>
            </a:pPr>
            <a:r>
              <a:rPr lang="en-IN" sz="2300" dirty="0" err="1">
                <a:solidFill>
                  <a:srgbClr val="000000"/>
                </a:solidFill>
                <a:latin typeface="Calibri" panose="020F0502020204030204" pitchFamily="34" charset="0"/>
              </a:rPr>
              <a:t>gps_height</a:t>
            </a:r>
            <a:endParaRPr lang="en-IN" sz="23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300" dirty="0">
                <a:solidFill>
                  <a:srgbClr val="000000"/>
                </a:solidFill>
                <a:latin typeface="Calibri" panose="020F0502020204030204" pitchFamily="34" charset="0"/>
              </a:rPr>
              <a:t>longitude</a:t>
            </a:r>
          </a:p>
          <a:p>
            <a:pPr marL="342900" indent="-342900">
              <a:buFont typeface="Wingdings" panose="05000000000000000000" pitchFamily="2" charset="2"/>
              <a:buChar char="q"/>
            </a:pPr>
            <a:r>
              <a:rPr lang="en-IN" sz="2300" dirty="0">
                <a:solidFill>
                  <a:srgbClr val="000000"/>
                </a:solidFill>
                <a:latin typeface="Calibri" panose="020F0502020204030204" pitchFamily="34" charset="0"/>
              </a:rPr>
              <a:t>latitude</a:t>
            </a:r>
            <a:endParaRPr lang="en-IN" sz="2300" b="0" i="0" dirty="0">
              <a:solidFill>
                <a:srgbClr val="000000"/>
              </a:solidFill>
              <a:effectLst/>
              <a:latin typeface="Calibri" panose="020F0502020204030204" pitchFamily="34" charset="0"/>
            </a:endParaRPr>
          </a:p>
        </p:txBody>
      </p:sp>
      <p:sp>
        <p:nvSpPr>
          <p:cNvPr id="4" name="Rectangle 3"/>
          <p:cNvSpPr/>
          <p:nvPr/>
        </p:nvSpPr>
        <p:spPr>
          <a:xfrm>
            <a:off x="648072" y="2636912"/>
            <a:ext cx="4572000" cy="369332"/>
          </a:xfrm>
          <a:prstGeom prst="rect">
            <a:avLst/>
          </a:prstGeom>
        </p:spPr>
        <p:txBody>
          <a:bodyPr>
            <a:spAutoFit/>
          </a:bodyPr>
          <a:lstStyle/>
          <a:p>
            <a:r>
              <a:rPr lang="en-IN" dirty="0">
                <a:solidFill>
                  <a:srgbClr val="000000"/>
                </a:solidFill>
                <a:latin typeface="Helvetica Neue"/>
              </a:rPr>
              <a:t> </a:t>
            </a:r>
            <a:endParaRPr lang="en-IN" dirty="0"/>
          </a:p>
        </p:txBody>
      </p:sp>
    </p:spTree>
    <p:extLst>
      <p:ext uri="{BB962C8B-B14F-4D97-AF65-F5344CB8AC3E}">
        <p14:creationId xmlns:p14="http://schemas.microsoft.com/office/powerpoint/2010/main" val="2549521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1560" y="116632"/>
            <a:ext cx="5662629" cy="4468329"/>
          </a:xfrm>
          <a:prstGeom prst="rect">
            <a:avLst/>
          </a:prstGeom>
          <a:ln>
            <a:solidFill>
              <a:schemeClr val="tx2"/>
            </a:solidFill>
          </a:ln>
        </p:spPr>
      </p:pic>
      <p:sp>
        <p:nvSpPr>
          <p:cNvPr id="4" name="Rectangle 3"/>
          <p:cNvSpPr/>
          <p:nvPr/>
        </p:nvSpPr>
        <p:spPr>
          <a:xfrm>
            <a:off x="611560" y="4653136"/>
            <a:ext cx="8064896" cy="1862048"/>
          </a:xfrm>
          <a:prstGeom prst="rect">
            <a:avLst/>
          </a:prstGeom>
        </p:spPr>
        <p:txBody>
          <a:bodyPr wrap="square">
            <a:spAutoFit/>
          </a:bodyPr>
          <a:lstStyle/>
          <a:p>
            <a:r>
              <a:rPr lang="en-IN" sz="2300" dirty="0">
                <a:latin typeface="Calibri" panose="020F0502020204030204" pitchFamily="34" charset="0"/>
              </a:rPr>
              <a:t/>
            </a:r>
            <a:br>
              <a:rPr lang="en-IN" sz="2300" dirty="0">
                <a:latin typeface="Calibri" panose="020F0502020204030204" pitchFamily="34" charset="0"/>
              </a:rPr>
            </a:br>
            <a:r>
              <a:rPr lang="en-IN" sz="2300" dirty="0">
                <a:solidFill>
                  <a:srgbClr val="000000"/>
                </a:solidFill>
                <a:latin typeface="Calibri" panose="020F0502020204030204" pitchFamily="34" charset="0"/>
              </a:rPr>
              <a:t>We see that there is definitely a difference in the distribution of wells across the </a:t>
            </a:r>
            <a:r>
              <a:rPr lang="en-IN" sz="2300" b="1" dirty="0">
                <a:solidFill>
                  <a:srgbClr val="000000"/>
                </a:solidFill>
                <a:latin typeface="Calibri" panose="020F0502020204030204" pitchFamily="34" charset="0"/>
              </a:rPr>
              <a:t>various funders</a:t>
            </a:r>
            <a:r>
              <a:rPr lang="en-IN" sz="2300" dirty="0">
                <a:solidFill>
                  <a:srgbClr val="000000"/>
                </a:solidFill>
                <a:latin typeface="Calibri" panose="020F0502020204030204" pitchFamily="34" charset="0"/>
              </a:rPr>
              <a:t>. For instance, more wells funded by UNICEF or </a:t>
            </a:r>
            <a:r>
              <a:rPr lang="en-IN" sz="2300" dirty="0" err="1">
                <a:solidFill>
                  <a:srgbClr val="000000"/>
                </a:solidFill>
                <a:latin typeface="Calibri" panose="020F0502020204030204" pitchFamily="34" charset="0"/>
              </a:rPr>
              <a:t>Danida</a:t>
            </a:r>
            <a:r>
              <a:rPr lang="en-IN" sz="2300" dirty="0">
                <a:solidFill>
                  <a:srgbClr val="000000"/>
                </a:solidFill>
                <a:latin typeface="Calibri" panose="020F0502020204030204" pitchFamily="34" charset="0"/>
              </a:rPr>
              <a:t> are functional than those funded by the World Bank or the Government of </a:t>
            </a:r>
            <a:r>
              <a:rPr lang="en-IN" sz="2300" dirty="0" err="1">
                <a:solidFill>
                  <a:srgbClr val="000000"/>
                </a:solidFill>
                <a:latin typeface="Calibri" panose="020F0502020204030204" pitchFamily="34" charset="0"/>
              </a:rPr>
              <a:t>Danida</a:t>
            </a:r>
            <a:r>
              <a:rPr lang="en-IN" sz="2300" dirty="0">
                <a:solidFill>
                  <a:srgbClr val="000000"/>
                </a:solidFill>
                <a:latin typeface="Calibri" panose="020F0502020204030204" pitchFamily="34" charset="0"/>
              </a:rPr>
              <a:t>.</a:t>
            </a:r>
            <a:endParaRPr lang="en-IN" sz="2300" dirty="0">
              <a:latin typeface="Calibri" panose="020F0502020204030204" pitchFamily="34" charset="0"/>
            </a:endParaRPr>
          </a:p>
        </p:txBody>
      </p:sp>
    </p:spTree>
    <p:extLst>
      <p:ext uri="{BB962C8B-B14F-4D97-AF65-F5344CB8AC3E}">
        <p14:creationId xmlns:p14="http://schemas.microsoft.com/office/powerpoint/2010/main" val="458981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Water</a:t>
            </a:r>
            <a:endParaRPr lang="en-IN" dirty="0">
              <a:solidFill>
                <a:schemeClr val="tx2"/>
              </a:solidFill>
            </a:endParaRPr>
          </a:p>
        </p:txBody>
      </p:sp>
      <p:pic>
        <p:nvPicPr>
          <p:cNvPr id="4" name="Content Placeholder 3" descr="water.jpg"/>
          <p:cNvPicPr>
            <a:picLocks noGrp="1" noChangeAspect="1"/>
          </p:cNvPicPr>
          <p:nvPr>
            <p:ph idx="1"/>
          </p:nvPr>
        </p:nvPicPr>
        <p:blipFill>
          <a:blip r:embed="rId2" cstate="print"/>
          <a:stretch>
            <a:fillRect/>
          </a:stretch>
        </p:blipFill>
        <p:spPr>
          <a:xfrm>
            <a:off x="1" y="0"/>
            <a:ext cx="9142334" cy="1484784"/>
          </a:xfrm>
        </p:spPr>
      </p:pic>
      <p:sp>
        <p:nvSpPr>
          <p:cNvPr id="6" name="TextBox 5"/>
          <p:cNvSpPr txBox="1"/>
          <p:nvPr/>
        </p:nvSpPr>
        <p:spPr>
          <a:xfrm>
            <a:off x="432048" y="1484784"/>
            <a:ext cx="8172400" cy="4339650"/>
          </a:xfrm>
          <a:prstGeom prst="rect">
            <a:avLst/>
          </a:prstGeom>
          <a:noFill/>
        </p:spPr>
        <p:txBody>
          <a:bodyPr wrap="square" rtlCol="0">
            <a:spAutoFit/>
          </a:bodyPr>
          <a:lstStyle/>
          <a:p>
            <a:pPr marL="342900" indent="-342900">
              <a:buFont typeface="Wingdings" panose="05000000000000000000" pitchFamily="2" charset="2"/>
              <a:buChar char="q"/>
            </a:pPr>
            <a:r>
              <a:rPr lang="en-IN" sz="2300" dirty="0" smtClean="0">
                <a:solidFill>
                  <a:schemeClr val="tx2"/>
                </a:solidFill>
              </a:rPr>
              <a:t>  Covers nearly 71% of earth</a:t>
            </a:r>
          </a:p>
          <a:p>
            <a:pPr marL="342900" indent="-342900">
              <a:buFont typeface="Wingdings" panose="05000000000000000000" pitchFamily="2" charset="2"/>
              <a:buChar char="q"/>
            </a:pPr>
            <a:endParaRPr lang="en-IN" sz="2300" dirty="0" smtClean="0">
              <a:solidFill>
                <a:schemeClr val="tx2"/>
              </a:solidFill>
            </a:endParaRPr>
          </a:p>
          <a:p>
            <a:pPr marL="342900" indent="-342900">
              <a:buFont typeface="Wingdings" panose="05000000000000000000" pitchFamily="2" charset="2"/>
              <a:buChar char="q"/>
            </a:pPr>
            <a:r>
              <a:rPr lang="en-IN" sz="2300" dirty="0" smtClean="0">
                <a:solidFill>
                  <a:schemeClr val="tx2"/>
                </a:solidFill>
              </a:rPr>
              <a:t>  96.5</a:t>
            </a:r>
            <a:r>
              <a:rPr lang="en-IN" sz="2300" dirty="0">
                <a:solidFill>
                  <a:schemeClr val="tx2"/>
                </a:solidFill>
              </a:rPr>
              <a:t>% of </a:t>
            </a:r>
            <a:r>
              <a:rPr lang="en-IN" sz="2300" dirty="0" smtClean="0">
                <a:solidFill>
                  <a:schemeClr val="tx2"/>
                </a:solidFill>
              </a:rPr>
              <a:t>water in </a:t>
            </a:r>
            <a:r>
              <a:rPr lang="en-IN" sz="2300" dirty="0">
                <a:solidFill>
                  <a:schemeClr val="tx2"/>
                </a:solidFill>
              </a:rPr>
              <a:t>seas and </a:t>
            </a:r>
            <a:r>
              <a:rPr lang="en-IN" sz="2300" dirty="0" smtClean="0">
                <a:solidFill>
                  <a:schemeClr val="tx2"/>
                </a:solidFill>
              </a:rPr>
              <a:t>oceans</a:t>
            </a:r>
          </a:p>
          <a:p>
            <a:pPr marL="342900" indent="-342900">
              <a:buFont typeface="Wingdings" panose="05000000000000000000" pitchFamily="2" charset="2"/>
              <a:buChar char="q"/>
            </a:pPr>
            <a:endParaRPr lang="en-IN" sz="2300" dirty="0" smtClean="0">
              <a:solidFill>
                <a:schemeClr val="tx2"/>
              </a:solidFill>
            </a:endParaRPr>
          </a:p>
          <a:p>
            <a:pPr marL="342900" indent="-342900">
              <a:buFont typeface="Wingdings" panose="05000000000000000000" pitchFamily="2" charset="2"/>
              <a:buChar char="q"/>
            </a:pPr>
            <a:r>
              <a:rPr lang="en-IN" sz="2300" dirty="0" smtClean="0">
                <a:solidFill>
                  <a:schemeClr val="tx2"/>
                </a:solidFill>
              </a:rPr>
              <a:t>  Less </a:t>
            </a:r>
            <a:r>
              <a:rPr lang="en-IN" sz="2300" dirty="0">
                <a:solidFill>
                  <a:schemeClr val="tx2"/>
                </a:solidFill>
              </a:rPr>
              <a:t>than 0.3% of all freshwater </a:t>
            </a:r>
            <a:r>
              <a:rPr lang="en-IN" sz="2300" dirty="0" smtClean="0">
                <a:solidFill>
                  <a:schemeClr val="tx2"/>
                </a:solidFill>
              </a:rPr>
              <a:t> </a:t>
            </a:r>
            <a:r>
              <a:rPr lang="en-IN" sz="2300" dirty="0">
                <a:solidFill>
                  <a:schemeClr val="tx2"/>
                </a:solidFill>
              </a:rPr>
              <a:t>in rivers, </a:t>
            </a:r>
            <a:r>
              <a:rPr lang="en-IN" sz="2300" dirty="0" smtClean="0">
                <a:solidFill>
                  <a:schemeClr val="tx2"/>
                </a:solidFill>
              </a:rPr>
              <a:t>lakes </a:t>
            </a:r>
            <a:r>
              <a:rPr lang="en-IN" sz="2300" dirty="0">
                <a:solidFill>
                  <a:schemeClr val="tx2"/>
                </a:solidFill>
              </a:rPr>
              <a:t>and the </a:t>
            </a:r>
            <a:r>
              <a:rPr lang="en-IN" sz="2300" dirty="0" smtClean="0">
                <a:solidFill>
                  <a:schemeClr val="tx2"/>
                </a:solidFill>
              </a:rPr>
              <a:t>	atmosphere </a:t>
            </a:r>
          </a:p>
          <a:p>
            <a:pPr marL="342900" indent="-342900">
              <a:buFont typeface="Wingdings" panose="05000000000000000000" pitchFamily="2" charset="2"/>
              <a:buChar char="q"/>
            </a:pPr>
            <a:endParaRPr lang="en-IN" sz="2300" dirty="0" smtClean="0">
              <a:solidFill>
                <a:schemeClr val="tx2"/>
              </a:solidFill>
            </a:endParaRPr>
          </a:p>
          <a:p>
            <a:pPr marL="342900" indent="-342900">
              <a:buFont typeface="Wingdings" panose="05000000000000000000" pitchFamily="2" charset="2"/>
              <a:buChar char="q"/>
            </a:pPr>
            <a:r>
              <a:rPr lang="en-IN" sz="2300" dirty="0" smtClean="0">
                <a:solidFill>
                  <a:schemeClr val="tx2"/>
                </a:solidFill>
              </a:rPr>
              <a:t>  Greater </a:t>
            </a:r>
            <a:r>
              <a:rPr lang="en-IN" sz="2300" dirty="0">
                <a:solidFill>
                  <a:schemeClr val="tx2"/>
                </a:solidFill>
              </a:rPr>
              <a:t>quantity of water </a:t>
            </a:r>
            <a:r>
              <a:rPr lang="en-IN" sz="2300" dirty="0" smtClean="0">
                <a:solidFill>
                  <a:schemeClr val="tx2"/>
                </a:solidFill>
              </a:rPr>
              <a:t> </a:t>
            </a:r>
            <a:r>
              <a:rPr lang="en-IN" sz="2300" dirty="0">
                <a:solidFill>
                  <a:schemeClr val="tx2"/>
                </a:solidFill>
              </a:rPr>
              <a:t>found in the earth's interior</a:t>
            </a:r>
            <a:r>
              <a:rPr lang="en-IN" sz="2300" dirty="0" smtClean="0">
                <a:solidFill>
                  <a:schemeClr val="tx2"/>
                </a:solidFill>
              </a:rPr>
              <a:t>.</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a:t>
            </a:r>
            <a:r>
              <a:rPr lang="en-IN" sz="2300" dirty="0" err="1" smtClean="0">
                <a:solidFill>
                  <a:schemeClr val="tx2"/>
                </a:solidFill>
              </a:rPr>
              <a:t>Borewell</a:t>
            </a:r>
            <a:r>
              <a:rPr lang="en-IN" sz="2300" dirty="0" smtClean="0">
                <a:solidFill>
                  <a:schemeClr val="tx2"/>
                </a:solidFill>
              </a:rPr>
              <a:t> , water pump and well general method of extraction</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Getting rarer commodity day by day</a:t>
            </a:r>
          </a:p>
        </p:txBody>
      </p:sp>
      <p:sp>
        <p:nvSpPr>
          <p:cNvPr id="8" name="Title 1"/>
          <p:cNvSpPr txBox="1">
            <a:spLocks/>
          </p:cNvSpPr>
          <p:nvPr/>
        </p:nvSpPr>
        <p:spPr>
          <a:xfrm>
            <a:off x="827584" y="502940"/>
            <a:ext cx="7200900" cy="1485900"/>
          </a:xfrm>
          <a:prstGeom prst="rect">
            <a:avLst/>
          </a:prstGeom>
        </p:spPr>
        <p:txBody>
          <a:bodyPr vert="horz" lIns="91440" tIns="45720" rIns="91440" bIns="45720" rtlCol="0" anchor="t">
            <a:normAutofit/>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smtClean="0"/>
              <a:t>Water</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77316"/>
            <a:ext cx="7772400" cy="5295900"/>
          </a:xfrm>
          <a:prstGeom prst="rect">
            <a:avLst/>
          </a:prstGeom>
          <a:ln>
            <a:solidFill>
              <a:schemeClr val="tx1"/>
            </a:solidFill>
          </a:ln>
        </p:spPr>
      </p:pic>
      <p:sp>
        <p:nvSpPr>
          <p:cNvPr id="3" name="Rectangle 2"/>
          <p:cNvSpPr/>
          <p:nvPr/>
        </p:nvSpPr>
        <p:spPr>
          <a:xfrm>
            <a:off x="611560" y="5530006"/>
            <a:ext cx="7772400" cy="1154162"/>
          </a:xfrm>
          <a:prstGeom prst="rect">
            <a:avLst/>
          </a:prstGeom>
        </p:spPr>
        <p:txBody>
          <a:bodyPr wrap="square">
            <a:spAutoFit/>
          </a:bodyPr>
          <a:lstStyle/>
          <a:p>
            <a:r>
              <a:rPr lang="en-IN" sz="2300" dirty="0">
                <a:solidFill>
                  <a:srgbClr val="000000"/>
                </a:solidFill>
                <a:latin typeface="Calibri" panose="020F0502020204030204" pitchFamily="34" charset="0"/>
              </a:rPr>
              <a:t>We see that the recording of the well data came </a:t>
            </a:r>
            <a:r>
              <a:rPr lang="en-IN" sz="2300" dirty="0" smtClean="0">
                <a:solidFill>
                  <a:srgbClr val="000000"/>
                </a:solidFill>
                <a:latin typeface="Calibri" panose="020F0502020204030204" pitchFamily="34" charset="0"/>
              </a:rPr>
              <a:t>approximately </a:t>
            </a:r>
            <a:r>
              <a:rPr lang="en-IN" sz="2300" dirty="0">
                <a:solidFill>
                  <a:srgbClr val="000000"/>
                </a:solidFill>
                <a:latin typeface="Calibri" panose="020F0502020204030204" pitchFamily="34" charset="0"/>
              </a:rPr>
              <a:t>in two different waves, with a small group happening much later.</a:t>
            </a:r>
            <a:endParaRPr lang="en-IN" sz="2300" dirty="0">
              <a:latin typeface="Calibri" panose="020F0502020204030204" pitchFamily="34" charset="0"/>
            </a:endParaRPr>
          </a:p>
        </p:txBody>
      </p:sp>
    </p:spTree>
    <p:extLst>
      <p:ext uri="{BB962C8B-B14F-4D97-AF65-F5344CB8AC3E}">
        <p14:creationId xmlns:p14="http://schemas.microsoft.com/office/powerpoint/2010/main" val="327094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6633"/>
            <a:ext cx="8280920" cy="8586966"/>
          </a:xfrm>
          <a:prstGeom prst="rect">
            <a:avLst/>
          </a:prstGeom>
        </p:spPr>
        <p:txBody>
          <a:bodyPr wrap="square">
            <a:spAutoFit/>
          </a:bodyPr>
          <a:lstStyle/>
          <a:p>
            <a:r>
              <a:rPr lang="en-IN" sz="2300" b="1" dirty="0" smtClean="0">
                <a:solidFill>
                  <a:srgbClr val="000000"/>
                </a:solidFill>
                <a:latin typeface="Calibri" panose="020F0502020204030204" pitchFamily="34" charset="0"/>
              </a:rPr>
              <a:t>Splitting </a:t>
            </a:r>
            <a:r>
              <a:rPr lang="en-IN" sz="2300" b="1" dirty="0">
                <a:solidFill>
                  <a:srgbClr val="000000"/>
                </a:solidFill>
                <a:latin typeface="Calibri" panose="020F0502020204030204" pitchFamily="34" charset="0"/>
              </a:rPr>
              <a:t>the Data into a Training and Test </a:t>
            </a:r>
            <a:r>
              <a:rPr lang="en-IN" sz="2300" b="1" dirty="0" smtClean="0">
                <a:solidFill>
                  <a:srgbClr val="000000"/>
                </a:solidFill>
                <a:latin typeface="Calibri" panose="020F0502020204030204" pitchFamily="34" charset="0"/>
              </a:rPr>
              <a:t>Set</a:t>
            </a: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r>
              <a:rPr lang="en-IN" sz="2300" b="1" dirty="0">
                <a:latin typeface="Calibri" panose="020F0502020204030204" pitchFamily="34" charset="0"/>
              </a:rPr>
              <a:t>Standardize</a:t>
            </a:r>
          </a:p>
          <a:p>
            <a:r>
              <a:rPr lang="en-IN" sz="2300" dirty="0">
                <a:latin typeface="Calibri" panose="020F0502020204030204" pitchFamily="34" charset="0"/>
              </a:rPr>
              <a:t>Now standardize our quantitative variables so they can be compared. To reiterate, these variables are </a:t>
            </a:r>
            <a:r>
              <a:rPr lang="en-IN" sz="2300" dirty="0" err="1">
                <a:latin typeface="Calibri" panose="020F0502020204030204" pitchFamily="34" charset="0"/>
              </a:rPr>
              <a:t>amount_tsh</a:t>
            </a:r>
            <a:r>
              <a:rPr lang="en-IN" sz="2300" dirty="0">
                <a:latin typeface="Calibri" panose="020F0502020204030204" pitchFamily="34" charset="0"/>
              </a:rPr>
              <a:t>, </a:t>
            </a:r>
            <a:r>
              <a:rPr lang="en-IN" sz="2300" dirty="0" err="1">
                <a:latin typeface="Calibri" panose="020F0502020204030204" pitchFamily="34" charset="0"/>
              </a:rPr>
              <a:t>gps_height</a:t>
            </a:r>
            <a:r>
              <a:rPr lang="en-IN" sz="2300" dirty="0">
                <a:latin typeface="Calibri" panose="020F0502020204030204" pitchFamily="34" charset="0"/>
              </a:rPr>
              <a:t>, population, and </a:t>
            </a:r>
            <a:r>
              <a:rPr lang="en-IN" sz="2300" dirty="0" err="1">
                <a:latin typeface="Calibri" panose="020F0502020204030204" pitchFamily="34" charset="0"/>
              </a:rPr>
              <a:t>date_recorded_offset_days</a:t>
            </a:r>
            <a:r>
              <a:rPr lang="en-IN" sz="2300" dirty="0">
                <a:latin typeface="Calibri" panose="020F0502020204030204" pitchFamily="34" charset="0"/>
              </a:rPr>
              <a:t>.</a:t>
            </a:r>
          </a:p>
          <a:p>
            <a:endParaRPr lang="en-IN" sz="2300" b="1" i="0" dirty="0" smtClean="0">
              <a:solidFill>
                <a:srgbClr val="000000"/>
              </a:solidFill>
              <a:effectLst/>
              <a:latin typeface="Calibri" panose="020F0502020204030204" pitchFamily="34" charset="0"/>
            </a:endParaRPr>
          </a:p>
          <a:p>
            <a:endParaRPr lang="en-IN" sz="2300" b="1" dirty="0">
              <a:solidFill>
                <a:srgbClr val="000000"/>
              </a:solidFill>
              <a:latin typeface="Calibri" panose="020F0502020204030204" pitchFamily="34" charset="0"/>
            </a:endParaRPr>
          </a:p>
          <a:p>
            <a:r>
              <a:rPr lang="en-IN" sz="2300" b="1" i="0" dirty="0" smtClean="0">
                <a:solidFill>
                  <a:srgbClr val="000000"/>
                </a:solidFill>
                <a:effectLst/>
                <a:latin typeface="Calibri" panose="020F0502020204030204" pitchFamily="34" charset="0"/>
              </a:rPr>
              <a:t>After standardizing we checked if they are useful indicators for well status.</a:t>
            </a: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a:p>
            <a:endParaRPr lang="en-IN" sz="2300" b="1" dirty="0" smtClean="0">
              <a:solidFill>
                <a:srgbClr val="000000"/>
              </a:solidFill>
              <a:latin typeface="Calibri" panose="020F0502020204030204" pitchFamily="34" charset="0"/>
            </a:endParaRPr>
          </a:p>
          <a:p>
            <a:endParaRPr lang="en-IN" sz="2300" b="1"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271859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025" y="476672"/>
            <a:ext cx="7981950" cy="5334000"/>
          </a:xfrm>
          <a:prstGeom prst="rect">
            <a:avLst/>
          </a:prstGeom>
        </p:spPr>
      </p:pic>
    </p:spTree>
    <p:extLst>
      <p:ext uri="{BB962C8B-B14F-4D97-AF65-F5344CB8AC3E}">
        <p14:creationId xmlns:p14="http://schemas.microsoft.com/office/powerpoint/2010/main" val="1636077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920880" cy="446276"/>
          </a:xfrm>
          <a:prstGeom prst="rect">
            <a:avLst/>
          </a:prstGeom>
        </p:spPr>
        <p:txBody>
          <a:bodyPr wrap="square">
            <a:spAutoFit/>
          </a:bodyPr>
          <a:lstStyle/>
          <a:p>
            <a:r>
              <a:rPr lang="en-IN" sz="2300" dirty="0">
                <a:solidFill>
                  <a:srgbClr val="000000"/>
                </a:solidFill>
                <a:latin typeface="Calibri" panose="020F0502020204030204" pitchFamily="34" charset="0"/>
              </a:rPr>
              <a:t>We do the same for the categorical </a:t>
            </a:r>
            <a:r>
              <a:rPr lang="en-IN" sz="2300" dirty="0" smtClean="0">
                <a:solidFill>
                  <a:srgbClr val="000000"/>
                </a:solidFill>
                <a:latin typeface="Calibri" panose="020F0502020204030204" pitchFamily="34" charset="0"/>
              </a:rPr>
              <a:t>variables</a:t>
            </a:r>
            <a:endParaRPr lang="en-IN" sz="2300" dirty="0">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611560" y="1122387"/>
            <a:ext cx="8393752" cy="5186933"/>
          </a:xfrm>
          <a:prstGeom prst="rect">
            <a:avLst/>
          </a:prstGeom>
        </p:spPr>
      </p:pic>
    </p:spTree>
    <p:extLst>
      <p:ext uri="{BB962C8B-B14F-4D97-AF65-F5344CB8AC3E}">
        <p14:creationId xmlns:p14="http://schemas.microsoft.com/office/powerpoint/2010/main" val="2003814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5787" y="548680"/>
            <a:ext cx="8518826" cy="2880320"/>
          </a:xfrm>
          <a:prstGeom prst="rect">
            <a:avLst/>
          </a:prstGeom>
        </p:spPr>
      </p:pic>
    </p:spTree>
    <p:extLst>
      <p:ext uri="{BB962C8B-B14F-4D97-AF65-F5344CB8AC3E}">
        <p14:creationId xmlns:p14="http://schemas.microsoft.com/office/powerpoint/2010/main" val="2904800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4624"/>
            <a:ext cx="8532440" cy="6878806"/>
          </a:xfrm>
          <a:prstGeom prst="rect">
            <a:avLst/>
          </a:prstGeom>
        </p:spPr>
        <p:txBody>
          <a:bodyPr wrap="square">
            <a:spAutoFit/>
          </a:bodyPr>
          <a:lstStyle/>
          <a:p>
            <a:r>
              <a:rPr lang="en-IN" sz="2100" b="1" dirty="0">
                <a:solidFill>
                  <a:srgbClr val="000000"/>
                </a:solidFill>
                <a:latin typeface="Calibri" panose="020F0502020204030204" pitchFamily="34" charset="0"/>
              </a:rPr>
              <a:t>Observations</a:t>
            </a:r>
          </a:p>
          <a:p>
            <a:pPr algn="just"/>
            <a:r>
              <a:rPr lang="en-IN" sz="2100" dirty="0">
                <a:solidFill>
                  <a:srgbClr val="000000"/>
                </a:solidFill>
                <a:latin typeface="Calibri" panose="020F0502020204030204" pitchFamily="34" charset="0"/>
              </a:rPr>
              <a:t>From our precursory exploration of the </a:t>
            </a:r>
            <a:r>
              <a:rPr lang="en-IN" sz="2100" b="1" dirty="0">
                <a:solidFill>
                  <a:srgbClr val="000000"/>
                </a:solidFill>
                <a:latin typeface="Calibri" panose="020F0502020204030204" pitchFamily="34" charset="0"/>
              </a:rPr>
              <a:t>quantitative variables</a:t>
            </a:r>
            <a:r>
              <a:rPr lang="en-IN" sz="2100" dirty="0">
                <a:solidFill>
                  <a:srgbClr val="000000"/>
                </a:solidFill>
                <a:latin typeface="Calibri" panose="020F0502020204030204" pitchFamily="34" charset="0"/>
              </a:rPr>
              <a:t>, we make a few observations:</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Functional wells </a:t>
            </a:r>
            <a:r>
              <a:rPr lang="en-IN" sz="2100" dirty="0" smtClean="0">
                <a:solidFill>
                  <a:srgbClr val="000000"/>
                </a:solidFill>
                <a:latin typeface="Calibri" panose="020F0502020204030204" pitchFamily="34" charset="0"/>
              </a:rPr>
              <a:t>: more </a:t>
            </a:r>
            <a:r>
              <a:rPr lang="en-IN" sz="2100" dirty="0">
                <a:solidFill>
                  <a:srgbClr val="000000"/>
                </a:solidFill>
                <a:latin typeface="Calibri" panose="020F0502020204030204" pitchFamily="34" charset="0"/>
              </a:rPr>
              <a:t>total static head (the water available to the water point</a:t>
            </a:r>
            <a:r>
              <a:rPr lang="en-IN" sz="2100" dirty="0" smtClean="0">
                <a:solidFill>
                  <a:srgbClr val="000000"/>
                </a:solidFill>
                <a:latin typeface="Calibri" panose="020F0502020204030204" pitchFamily="34" charset="0"/>
              </a:rPr>
              <a:t>)</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D</a:t>
            </a:r>
            <a:r>
              <a:rPr lang="en-IN" sz="2100" dirty="0" smtClean="0">
                <a:solidFill>
                  <a:srgbClr val="000000"/>
                </a:solidFill>
                <a:latin typeface="Calibri" panose="020F0502020204030204" pitchFamily="34" charset="0"/>
              </a:rPr>
              <a:t>istribution </a:t>
            </a:r>
            <a:r>
              <a:rPr lang="en-IN" sz="2100" dirty="0">
                <a:solidFill>
                  <a:srgbClr val="000000"/>
                </a:solidFill>
                <a:latin typeface="Calibri" panose="020F0502020204030204" pitchFamily="34" charset="0"/>
              </a:rPr>
              <a:t>of GPS </a:t>
            </a:r>
            <a:r>
              <a:rPr lang="en-IN" sz="2100" dirty="0" smtClean="0">
                <a:solidFill>
                  <a:srgbClr val="000000"/>
                </a:solidFill>
                <a:latin typeface="Calibri" panose="020F0502020204030204" pitchFamily="34" charset="0"/>
              </a:rPr>
              <a:t>height </a:t>
            </a:r>
            <a:r>
              <a:rPr lang="en-IN" sz="2100" dirty="0">
                <a:solidFill>
                  <a:srgbClr val="000000"/>
                </a:solidFill>
                <a:latin typeface="Calibri" panose="020F0502020204030204" pitchFamily="34" charset="0"/>
              </a:rPr>
              <a:t>bimodal across all well </a:t>
            </a:r>
            <a:r>
              <a:rPr lang="en-IN" sz="2100" dirty="0" smtClean="0">
                <a:solidFill>
                  <a:srgbClr val="000000"/>
                </a:solidFill>
                <a:latin typeface="Calibri" panose="020F0502020204030204" pitchFamily="34" charset="0"/>
              </a:rPr>
              <a:t>statuses</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Larger </a:t>
            </a:r>
            <a:r>
              <a:rPr lang="en-IN" sz="2100" dirty="0" smtClean="0">
                <a:solidFill>
                  <a:srgbClr val="000000"/>
                </a:solidFill>
                <a:latin typeface="Calibri" panose="020F0502020204030204" pitchFamily="34" charset="0"/>
              </a:rPr>
              <a:t>populations: higher </a:t>
            </a:r>
            <a:r>
              <a:rPr lang="en-IN" sz="2100" dirty="0">
                <a:solidFill>
                  <a:srgbClr val="000000"/>
                </a:solidFill>
                <a:latin typeface="Calibri" panose="020F0502020204030204" pitchFamily="34" charset="0"/>
              </a:rPr>
              <a:t>probability of </a:t>
            </a:r>
            <a:r>
              <a:rPr lang="en-IN" sz="2100" dirty="0" smtClean="0">
                <a:solidFill>
                  <a:srgbClr val="000000"/>
                </a:solidFill>
                <a:latin typeface="Calibri" panose="020F0502020204030204" pitchFamily="34" charset="0"/>
              </a:rPr>
              <a:t>functionality</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The amount of time since recording </a:t>
            </a:r>
            <a:r>
              <a:rPr lang="en-IN" sz="2100" dirty="0" smtClean="0">
                <a:solidFill>
                  <a:srgbClr val="000000"/>
                </a:solidFill>
                <a:latin typeface="Calibri" panose="020F0502020204030204" pitchFamily="34" charset="0"/>
              </a:rPr>
              <a:t>bimodal suggests </a:t>
            </a:r>
            <a:r>
              <a:rPr lang="en-IN" sz="2100" dirty="0">
                <a:solidFill>
                  <a:srgbClr val="000000"/>
                </a:solidFill>
                <a:latin typeface="Calibri" panose="020F0502020204030204" pitchFamily="34" charset="0"/>
              </a:rPr>
              <a:t>that the reporting </a:t>
            </a:r>
            <a:r>
              <a:rPr lang="en-IN" sz="2100" dirty="0" smtClean="0">
                <a:solidFill>
                  <a:srgbClr val="000000"/>
                </a:solidFill>
                <a:latin typeface="Calibri" panose="020F0502020204030204" pitchFamily="34" charset="0"/>
              </a:rPr>
              <a:t>happened approximately </a:t>
            </a:r>
            <a:r>
              <a:rPr lang="en-IN" sz="2100" dirty="0">
                <a:solidFill>
                  <a:srgbClr val="000000"/>
                </a:solidFill>
                <a:latin typeface="Calibri" panose="020F0502020204030204" pitchFamily="34" charset="0"/>
              </a:rPr>
              <a:t>two waves.</a:t>
            </a:r>
          </a:p>
          <a:p>
            <a:pPr algn="just"/>
            <a:r>
              <a:rPr lang="en-IN" sz="2100" b="1" dirty="0">
                <a:solidFill>
                  <a:srgbClr val="000000"/>
                </a:solidFill>
                <a:latin typeface="Calibri" panose="020F0502020204030204" pitchFamily="34" charset="0"/>
              </a:rPr>
              <a:t>Likewise, from our categorical variables, we note the following:</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Almost all wells funded by the Government of Tanzania </a:t>
            </a:r>
            <a:r>
              <a:rPr lang="en-IN" sz="2100" dirty="0" smtClean="0">
                <a:solidFill>
                  <a:srgbClr val="000000"/>
                </a:solidFill>
                <a:latin typeface="Calibri" panose="020F0502020204030204" pitchFamily="34" charset="0"/>
              </a:rPr>
              <a:t>non-functional </a:t>
            </a:r>
            <a:r>
              <a:rPr lang="en-IN" sz="2100" dirty="0">
                <a:solidFill>
                  <a:srgbClr val="000000"/>
                </a:solidFill>
                <a:latin typeface="Calibri" panose="020F0502020204030204" pitchFamily="34" charset="0"/>
              </a:rPr>
              <a:t>or needed repair at the time of </a:t>
            </a:r>
            <a:r>
              <a:rPr lang="en-IN" sz="2100" dirty="0" smtClean="0">
                <a:solidFill>
                  <a:srgbClr val="000000"/>
                </a:solidFill>
                <a:latin typeface="Calibri" panose="020F0502020204030204" pitchFamily="34" charset="0"/>
              </a:rPr>
              <a:t>reporting</a:t>
            </a:r>
            <a:endParaRPr lang="en-IN" sz="2100" dirty="0">
              <a:solidFill>
                <a:srgbClr val="000000"/>
              </a:solidFill>
              <a:latin typeface="Calibri" panose="020F0502020204030204" pitchFamily="34" charset="0"/>
            </a:endParaRP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Iringa, Arusha, and Kilimanjaro </a:t>
            </a:r>
            <a:r>
              <a:rPr lang="en-IN" sz="2100" dirty="0" smtClean="0">
                <a:solidFill>
                  <a:srgbClr val="000000"/>
                </a:solidFill>
                <a:latin typeface="Calibri" panose="020F0502020204030204" pitchFamily="34" charset="0"/>
              </a:rPr>
              <a:t>have a </a:t>
            </a:r>
            <a:r>
              <a:rPr lang="en-IN" sz="2100" dirty="0">
                <a:solidFill>
                  <a:srgbClr val="000000"/>
                </a:solidFill>
                <a:latin typeface="Calibri" panose="020F0502020204030204" pitchFamily="34" charset="0"/>
              </a:rPr>
              <a:t>higher proportion of functional wells.</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The extraction type group and extraction type class might be very predictive because we see varying proportions of functionality across groups. For example, for extraction </a:t>
            </a:r>
            <a:r>
              <a:rPr lang="en-IN" sz="2100" dirty="0" smtClean="0">
                <a:solidFill>
                  <a:srgbClr val="000000"/>
                </a:solidFill>
                <a:latin typeface="Calibri" panose="020F0502020204030204" pitchFamily="34" charset="0"/>
              </a:rPr>
              <a:t>type </a:t>
            </a:r>
            <a:r>
              <a:rPr lang="en-IN" sz="2100" dirty="0">
                <a:solidFill>
                  <a:srgbClr val="000000"/>
                </a:solidFill>
                <a:latin typeface="Calibri" panose="020F0502020204030204" pitchFamily="34" charset="0"/>
              </a:rPr>
              <a:t>class gravity and </a:t>
            </a:r>
            <a:r>
              <a:rPr lang="en-IN" sz="2100" dirty="0" err="1">
                <a:solidFill>
                  <a:srgbClr val="000000"/>
                </a:solidFill>
                <a:latin typeface="Calibri" panose="020F0502020204030204" pitchFamily="34" charset="0"/>
              </a:rPr>
              <a:t>handpump</a:t>
            </a:r>
            <a:r>
              <a:rPr lang="en-IN" sz="2100" dirty="0">
                <a:solidFill>
                  <a:srgbClr val="000000"/>
                </a:solidFill>
                <a:latin typeface="Calibri" panose="020F0502020204030204" pitchFamily="34" charset="0"/>
              </a:rPr>
              <a:t> have a much higher proportion of functional well, as opposed to submersible and other types.</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Groundwater has a greater proportion of </a:t>
            </a:r>
            <a:r>
              <a:rPr lang="en-IN" sz="2100" dirty="0" err="1">
                <a:solidFill>
                  <a:srgbClr val="000000"/>
                </a:solidFill>
                <a:latin typeface="Calibri" panose="020F0502020204030204" pitchFamily="34" charset="0"/>
              </a:rPr>
              <a:t>nonfunctional</a:t>
            </a:r>
            <a:r>
              <a:rPr lang="en-IN" sz="2100" dirty="0">
                <a:solidFill>
                  <a:srgbClr val="000000"/>
                </a:solidFill>
                <a:latin typeface="Calibri" panose="020F0502020204030204" pitchFamily="34" charset="0"/>
              </a:rPr>
              <a:t> wells.</a:t>
            </a:r>
          </a:p>
          <a:p>
            <a:pPr marL="342900" indent="-342900">
              <a:buFont typeface="Wingdings" panose="05000000000000000000" pitchFamily="2" charset="2"/>
              <a:buChar char="q"/>
            </a:pPr>
            <a:r>
              <a:rPr lang="en-IN" sz="2100" dirty="0">
                <a:solidFill>
                  <a:srgbClr val="000000"/>
                </a:solidFill>
                <a:latin typeface="Calibri" panose="020F0502020204030204" pitchFamily="34" charset="0"/>
              </a:rPr>
              <a:t>Dry wells are almost always </a:t>
            </a:r>
            <a:r>
              <a:rPr lang="en-IN" sz="2100" dirty="0" err="1">
                <a:solidFill>
                  <a:srgbClr val="000000"/>
                </a:solidFill>
                <a:latin typeface="Calibri" panose="020F0502020204030204" pitchFamily="34" charset="0"/>
              </a:rPr>
              <a:t>nonfunctional</a:t>
            </a:r>
            <a:r>
              <a:rPr lang="en-IN" sz="2100" dirty="0">
                <a:solidFill>
                  <a:srgbClr val="000000"/>
                </a:solidFill>
                <a:latin typeface="Calibri" panose="020F0502020204030204" pitchFamily="34" charset="0"/>
              </a:rPr>
              <a:t>.</a:t>
            </a:r>
            <a:endParaRPr lang="en-IN" sz="21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05577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11560" y="-114200"/>
            <a:ext cx="770485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300" dirty="0">
                <a:solidFill>
                  <a:srgbClr val="000000"/>
                </a:solidFill>
                <a:latin typeface="Calibri" panose="020F0502020204030204" pitchFamily="34" charset="0"/>
              </a:rPr>
              <a:t>W</a:t>
            </a:r>
            <a:r>
              <a:rPr kumimoji="0" lang="en-US" altLang="en-US" sz="2300" b="0" i="0" u="none" strike="noStrike" cap="none" normalizeH="0" baseline="0" dirty="0" smtClean="0">
                <a:ln>
                  <a:noFill/>
                </a:ln>
                <a:solidFill>
                  <a:srgbClr val="000000"/>
                </a:solidFill>
                <a:effectLst/>
                <a:latin typeface="Calibri" panose="020F0502020204030204" pitchFamily="34" charset="0"/>
              </a:rPr>
              <a:t>e found 19 categorical features in this data set. While we could encode these variables as ordinal numbers, our classifying algorithms expect a continuous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smtClean="0">
                <a:ln>
                  <a:noFill/>
                </a:ln>
                <a:solidFill>
                  <a:srgbClr val="000000"/>
                </a:solidFill>
                <a:effectLst/>
                <a:latin typeface="Calibri" panose="020F0502020204030204" pitchFamily="34" charset="0"/>
              </a:rPr>
              <a:t>Therefore, we turn to one-of-K, or one-hot, encoding to transform each categorical feature with </a:t>
            </a:r>
            <a:r>
              <a:rPr kumimoji="0" lang="en-US" altLang="en-US" sz="2300" b="0" i="0" u="none" strike="noStrike" cap="none" normalizeH="0" baseline="0" dirty="0" smtClean="0">
                <a:ln>
                  <a:noFill/>
                </a:ln>
                <a:solidFill>
                  <a:schemeClr val="tx1"/>
                </a:solidFill>
                <a:effectLst/>
                <a:latin typeface="Calibri" panose="020F0502020204030204" pitchFamily="34" charset="0"/>
              </a:rPr>
              <a:t>  </a:t>
            </a:r>
            <a:r>
              <a:rPr kumimoji="0" lang="en-US" altLang="en-US" sz="2300" b="0" i="0" u="none" strike="noStrike" cap="none" normalizeH="0" baseline="0" dirty="0" smtClean="0">
                <a:ln>
                  <a:noFill/>
                </a:ln>
                <a:solidFill>
                  <a:srgbClr val="000000"/>
                </a:solidFill>
                <a:effectLst/>
                <a:latin typeface="Calibri" panose="020F0502020204030204" pitchFamily="34" charset="0"/>
              </a:rPr>
              <a:t> possible values into </a:t>
            </a:r>
            <a:r>
              <a:rPr kumimoji="0" lang="en-US" altLang="en-US" sz="2300" b="0" i="0" u="none" strike="noStrike" cap="none" normalizeH="0" baseline="0" dirty="0" smtClean="0">
                <a:ln>
                  <a:noFill/>
                </a:ln>
                <a:solidFill>
                  <a:schemeClr val="tx1"/>
                </a:solidFill>
                <a:effectLst/>
                <a:latin typeface="Calibri" panose="020F0502020204030204" pitchFamily="34" charset="0"/>
              </a:rPr>
              <a:t>  </a:t>
            </a:r>
            <a:r>
              <a:rPr kumimoji="0" lang="en-US" altLang="en-US" sz="2300" b="0" i="0" u="none" strike="noStrike" cap="none" normalizeH="0" baseline="0" dirty="0" smtClean="0">
                <a:ln>
                  <a:noFill/>
                </a:ln>
                <a:solidFill>
                  <a:srgbClr val="000000"/>
                </a:solidFill>
                <a:effectLst/>
                <a:latin typeface="Calibri" panose="020F0502020204030204" pitchFamily="34" charset="0"/>
              </a:rPr>
              <a:t> binary features, of which only one is active.</a:t>
            </a:r>
            <a:r>
              <a:rPr kumimoji="0" lang="en-US" altLang="en-US" sz="2300" b="0" i="0" u="none" strike="noStrike" cap="none" normalizeH="0" baseline="0" dirty="0" smtClean="0">
                <a:ln>
                  <a:noFill/>
                </a:ln>
                <a:solidFill>
                  <a:schemeClr val="tx1"/>
                </a:solidFill>
                <a:effectLst/>
                <a:latin typeface="Calibri" panose="020F0502020204030204" pitchFamily="34" charset="0"/>
              </a:rPr>
              <a:t> </a:t>
            </a:r>
          </a:p>
        </p:txBody>
      </p:sp>
      <p:sp>
        <p:nvSpPr>
          <p:cNvPr id="6" name="AutoShape 5" descr="$m$"/>
          <p:cNvSpPr>
            <a:spLocks noChangeAspect="1" noChangeArrowheads="1"/>
          </p:cNvSpPr>
          <p:nvPr/>
        </p:nvSpPr>
        <p:spPr bwMode="auto">
          <a:xfrm>
            <a:off x="15111413"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m$"/>
          <p:cNvSpPr>
            <a:spLocks noChangeAspect="1" noChangeArrowheads="1"/>
          </p:cNvSpPr>
          <p:nvPr/>
        </p:nvSpPr>
        <p:spPr bwMode="auto">
          <a:xfrm>
            <a:off x="16371888"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8"/>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683568" y="2269902"/>
            <a:ext cx="7200800" cy="1154162"/>
          </a:xfrm>
          <a:prstGeom prst="rect">
            <a:avLst/>
          </a:prstGeom>
          <a:noFill/>
        </p:spPr>
        <p:txBody>
          <a:bodyPr wrap="square" rtlCol="0">
            <a:spAutoFit/>
          </a:bodyPr>
          <a:lstStyle/>
          <a:p>
            <a:pPr lvl="0"/>
            <a:r>
              <a:rPr lang="en-US" altLang="en-US" sz="2300" dirty="0" err="1">
                <a:latin typeface="Calibri" panose="020F0502020204030204" pitchFamily="34" charset="0"/>
              </a:rPr>
              <a:t>df_formatted</a:t>
            </a:r>
            <a:r>
              <a:rPr lang="en-US" altLang="en-US" sz="2300" dirty="0">
                <a:solidFill>
                  <a:srgbClr val="333333"/>
                </a:solidFill>
                <a:latin typeface="Calibri" panose="020F0502020204030204" pitchFamily="34" charset="0"/>
                <a:cs typeface="Courier New" panose="02070309020205020404" pitchFamily="49" charset="0"/>
              </a:rPr>
              <a:t> </a:t>
            </a:r>
            <a:r>
              <a:rPr lang="en-US" altLang="en-US" sz="2300" dirty="0">
                <a:solidFill>
                  <a:srgbClr val="666666"/>
                </a:solidFill>
                <a:latin typeface="Calibri" panose="020F0502020204030204" pitchFamily="34" charset="0"/>
              </a:rPr>
              <a:t>=</a:t>
            </a:r>
            <a:r>
              <a:rPr lang="en-US" altLang="en-US" sz="2300" dirty="0">
                <a:solidFill>
                  <a:srgbClr val="333333"/>
                </a:solidFill>
                <a:latin typeface="Calibri" panose="020F0502020204030204" pitchFamily="34" charset="0"/>
                <a:cs typeface="Courier New" panose="02070309020205020404" pitchFamily="49" charset="0"/>
              </a:rPr>
              <a:t> </a:t>
            </a:r>
            <a:r>
              <a:rPr lang="en-US" altLang="en-US" sz="2300" dirty="0" err="1">
                <a:latin typeface="Calibri" panose="020F0502020204030204" pitchFamily="34" charset="0"/>
              </a:rPr>
              <a:t>pd</a:t>
            </a:r>
            <a:r>
              <a:rPr lang="en-US" altLang="en-US" sz="2300" dirty="0" err="1">
                <a:solidFill>
                  <a:srgbClr val="666666"/>
                </a:solidFill>
                <a:latin typeface="Calibri" panose="020F0502020204030204" pitchFamily="34" charset="0"/>
              </a:rPr>
              <a:t>.</a:t>
            </a:r>
            <a:r>
              <a:rPr lang="en-US" altLang="en-US" sz="2300" dirty="0" err="1">
                <a:latin typeface="Calibri" panose="020F0502020204030204" pitchFamily="34" charset="0"/>
              </a:rPr>
              <a:t>get_dummies</a:t>
            </a:r>
            <a:r>
              <a:rPr lang="en-US" altLang="en-US" sz="2300" dirty="0">
                <a:solidFill>
                  <a:srgbClr val="333333"/>
                </a:solidFill>
                <a:latin typeface="Calibri" panose="020F0502020204030204" pitchFamily="34" charset="0"/>
                <a:cs typeface="Courier New" panose="02070309020205020404" pitchFamily="49" charset="0"/>
              </a:rPr>
              <a:t>(</a:t>
            </a:r>
            <a:r>
              <a:rPr lang="en-US" altLang="en-US" sz="2300" dirty="0" err="1">
                <a:latin typeface="Calibri" panose="020F0502020204030204" pitchFamily="34" charset="0"/>
              </a:rPr>
              <a:t>df_new</a:t>
            </a:r>
            <a:r>
              <a:rPr lang="en-US" altLang="en-US" sz="2300" dirty="0">
                <a:solidFill>
                  <a:srgbClr val="333333"/>
                </a:solidFill>
                <a:latin typeface="Calibri" panose="020F0502020204030204" pitchFamily="34" charset="0"/>
                <a:cs typeface="Courier New" panose="02070309020205020404" pitchFamily="49" charset="0"/>
              </a:rPr>
              <a:t>, </a:t>
            </a:r>
            <a:r>
              <a:rPr lang="en-US" altLang="en-US" sz="2300" dirty="0">
                <a:latin typeface="Calibri" panose="020F0502020204030204" pitchFamily="34" charset="0"/>
              </a:rPr>
              <a:t>columns</a:t>
            </a:r>
            <a:r>
              <a:rPr lang="en-US" altLang="en-US" sz="2300" dirty="0">
                <a:solidFill>
                  <a:srgbClr val="666666"/>
                </a:solidFill>
                <a:latin typeface="Calibri" panose="020F0502020204030204" pitchFamily="34" charset="0"/>
              </a:rPr>
              <a:t>=</a:t>
            </a:r>
            <a:r>
              <a:rPr lang="en-US" altLang="en-US" sz="2300" dirty="0">
                <a:latin typeface="Calibri" panose="020F0502020204030204" pitchFamily="34" charset="0"/>
              </a:rPr>
              <a:t>CATEGORICAL</a:t>
            </a:r>
            <a:r>
              <a:rPr lang="en-US" altLang="en-US" sz="2300" dirty="0">
                <a:solidFill>
                  <a:srgbClr val="333333"/>
                </a:solidFill>
                <a:latin typeface="Calibri" panose="020F0502020204030204" pitchFamily="34" charset="0"/>
                <a:cs typeface="Courier New" panose="02070309020205020404" pitchFamily="49" charset="0"/>
              </a:rPr>
              <a:t>) </a:t>
            </a:r>
            <a:r>
              <a:rPr lang="en-US" altLang="en-US" sz="2300" dirty="0" err="1">
                <a:latin typeface="Calibri" panose="020F0502020204030204" pitchFamily="34" charset="0"/>
              </a:rPr>
              <a:t>df_formatted</a:t>
            </a:r>
            <a:r>
              <a:rPr lang="en-US" altLang="en-US" sz="2300" dirty="0" err="1">
                <a:solidFill>
                  <a:srgbClr val="666666"/>
                </a:solidFill>
                <a:latin typeface="Calibri" panose="020F0502020204030204" pitchFamily="34" charset="0"/>
              </a:rPr>
              <a:t>.</a:t>
            </a:r>
            <a:r>
              <a:rPr lang="en-US" altLang="en-US" sz="2300" dirty="0" err="1">
                <a:latin typeface="Calibri" panose="020F0502020204030204" pitchFamily="34" charset="0"/>
              </a:rPr>
              <a:t>head</a:t>
            </a:r>
            <a:r>
              <a:rPr lang="en-US" altLang="en-US" sz="2300" dirty="0">
                <a:solidFill>
                  <a:srgbClr val="333333"/>
                </a:solidFill>
                <a:latin typeface="Calibri" panose="020F0502020204030204" pitchFamily="34" charset="0"/>
                <a:cs typeface="Courier New" panose="02070309020205020404" pitchFamily="49" charset="0"/>
              </a:rPr>
              <a:t>()</a:t>
            </a:r>
            <a:r>
              <a:rPr lang="en-US" altLang="en-US" sz="2300" dirty="0">
                <a:latin typeface="Calibri" panose="020F0502020204030204" pitchFamily="34" charset="0"/>
              </a:rPr>
              <a:t> </a:t>
            </a:r>
          </a:p>
          <a:p>
            <a:endParaRPr lang="en-IN" sz="2300" dirty="0">
              <a:latin typeface="Calibri" panose="020F0502020204030204" pitchFamily="34" charset="0"/>
            </a:endParaRPr>
          </a:p>
        </p:txBody>
      </p:sp>
      <p:pic>
        <p:nvPicPr>
          <p:cNvPr id="12" name="Picture 11"/>
          <p:cNvPicPr>
            <a:picLocks noChangeAspect="1"/>
          </p:cNvPicPr>
          <p:nvPr/>
        </p:nvPicPr>
        <p:blipFill rotWithShape="1">
          <a:blip r:embed="rId2"/>
          <a:srcRect l="899" r="101" b="6402"/>
          <a:stretch/>
        </p:blipFill>
        <p:spPr>
          <a:xfrm>
            <a:off x="539552" y="3933056"/>
            <a:ext cx="8530178" cy="2016224"/>
          </a:xfrm>
          <a:prstGeom prst="rect">
            <a:avLst/>
          </a:prstGeom>
          <a:ln>
            <a:solidFill>
              <a:schemeClr val="tx1"/>
            </a:solidFill>
          </a:ln>
        </p:spPr>
      </p:pic>
    </p:spTree>
    <p:extLst>
      <p:ext uri="{BB962C8B-B14F-4D97-AF65-F5344CB8AC3E}">
        <p14:creationId xmlns:p14="http://schemas.microsoft.com/office/powerpoint/2010/main" val="167246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116632"/>
            <a:ext cx="8352928" cy="6519855"/>
          </a:xfrm>
          <a:prstGeom prst="rect">
            <a:avLst/>
          </a:prstGeom>
          <a:ln>
            <a:solidFill>
              <a:schemeClr val="tx1"/>
            </a:solidFill>
          </a:ln>
        </p:spPr>
      </p:pic>
    </p:spTree>
    <p:extLst>
      <p:ext uri="{BB962C8B-B14F-4D97-AF65-F5344CB8AC3E}">
        <p14:creationId xmlns:p14="http://schemas.microsoft.com/office/powerpoint/2010/main" val="114002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8352928" cy="5401479"/>
          </a:xfrm>
          <a:prstGeom prst="rect">
            <a:avLst/>
          </a:prstGeom>
        </p:spPr>
        <p:txBody>
          <a:bodyPr wrap="square">
            <a:spAutoFit/>
          </a:bodyPr>
          <a:lstStyle/>
          <a:p>
            <a:pPr marL="342900" indent="-342900" algn="just">
              <a:buFont typeface="Arial" panose="020B0604020202020204" pitchFamily="34" charset="0"/>
              <a:buChar char="•"/>
            </a:pPr>
            <a:r>
              <a:rPr lang="en-IN" sz="2300" dirty="0">
                <a:solidFill>
                  <a:srgbClr val="000000"/>
                </a:solidFill>
                <a:latin typeface="Calibri" panose="020F0502020204030204" pitchFamily="34" charset="0"/>
              </a:rPr>
              <a:t>From </a:t>
            </a:r>
            <a:r>
              <a:rPr lang="en-IN" sz="2300" dirty="0" smtClean="0">
                <a:solidFill>
                  <a:srgbClr val="000000"/>
                </a:solidFill>
                <a:latin typeface="Calibri" panose="020F0502020204030204" pitchFamily="34" charset="0"/>
              </a:rPr>
              <a:t>P</a:t>
            </a:r>
            <a:r>
              <a:rPr lang="en-IN" sz="2300" dirty="0" smtClean="0">
                <a:solidFill>
                  <a:srgbClr val="000000"/>
                </a:solidFill>
                <a:latin typeface="Calibri" panose="020F0502020204030204" pitchFamily="34" charset="0"/>
              </a:rPr>
              <a:t>earson’s rho </a:t>
            </a:r>
            <a:r>
              <a:rPr lang="en-IN" sz="2300" dirty="0">
                <a:solidFill>
                  <a:srgbClr val="000000"/>
                </a:solidFill>
                <a:latin typeface="Calibri" panose="020F0502020204030204" pitchFamily="34" charset="0"/>
              </a:rPr>
              <a:t>correlation </a:t>
            </a:r>
            <a:r>
              <a:rPr lang="en-IN" sz="2300" dirty="0" smtClean="0">
                <a:solidFill>
                  <a:srgbClr val="000000"/>
                </a:solidFill>
                <a:latin typeface="Calibri" panose="020F0502020204030204" pitchFamily="34" charset="0"/>
              </a:rPr>
              <a:t>coefficients: quantity</a:t>
            </a:r>
            <a:r>
              <a:rPr lang="en-IN" sz="2300" dirty="0">
                <a:solidFill>
                  <a:srgbClr val="000000"/>
                </a:solidFill>
                <a:latin typeface="Calibri" panose="020F0502020204030204" pitchFamily="34" charset="0"/>
              </a:rPr>
              <a:t>, </a:t>
            </a:r>
            <a:r>
              <a:rPr lang="en-IN" sz="2300" dirty="0" smtClean="0">
                <a:solidFill>
                  <a:srgbClr val="000000"/>
                </a:solidFill>
                <a:latin typeface="Calibri" panose="020F0502020204030204" pitchFamily="34" charset="0"/>
              </a:rPr>
              <a:t>water point </a:t>
            </a:r>
            <a:r>
              <a:rPr lang="en-IN" sz="2300" dirty="0">
                <a:solidFill>
                  <a:srgbClr val="000000"/>
                </a:solidFill>
                <a:latin typeface="Calibri" panose="020F0502020204030204" pitchFamily="34" charset="0"/>
              </a:rPr>
              <a:t>type, and extraction type </a:t>
            </a:r>
            <a:r>
              <a:rPr lang="en-IN" sz="2300" dirty="0" smtClean="0">
                <a:solidFill>
                  <a:srgbClr val="000000"/>
                </a:solidFill>
                <a:latin typeface="Calibri" panose="020F0502020204030204" pitchFamily="34" charset="0"/>
              </a:rPr>
              <a:t>most critical</a:t>
            </a:r>
          </a:p>
          <a:p>
            <a:pPr marL="342900" indent="-342900" algn="just">
              <a:buFont typeface="Arial" panose="020B0604020202020204" pitchFamily="34" charset="0"/>
              <a:buChar char="•"/>
            </a:pPr>
            <a:r>
              <a:rPr lang="en-IN" sz="2300" dirty="0" smtClean="0">
                <a:solidFill>
                  <a:srgbClr val="000000"/>
                </a:solidFill>
                <a:latin typeface="Calibri" panose="020F0502020204030204" pitchFamily="34" charset="0"/>
              </a:rPr>
              <a:t>makes </a:t>
            </a:r>
            <a:r>
              <a:rPr lang="en-IN" sz="2300" dirty="0">
                <a:solidFill>
                  <a:srgbClr val="000000"/>
                </a:solidFill>
                <a:latin typeface="Calibri" panose="020F0502020204030204" pitchFamily="34" charset="0"/>
              </a:rPr>
              <a:t>sense, as having a dry quantity of water might prevent a well from working, while having enough might be more correlated with a working well. </a:t>
            </a:r>
            <a:endParaRPr lang="en-IN" sz="2300" dirty="0" smtClean="0">
              <a:solidFill>
                <a:srgbClr val="000000"/>
              </a:solidFill>
              <a:latin typeface="Calibri" panose="020F0502020204030204" pitchFamily="34" charset="0"/>
            </a:endParaRPr>
          </a:p>
          <a:p>
            <a:pPr marL="342900" indent="-342900" algn="just">
              <a:buFont typeface="Arial" panose="020B0604020202020204" pitchFamily="34" charset="0"/>
              <a:buChar char="•"/>
            </a:pPr>
            <a:r>
              <a:rPr lang="en-IN" sz="2300" dirty="0" smtClean="0">
                <a:solidFill>
                  <a:srgbClr val="000000"/>
                </a:solidFill>
                <a:latin typeface="Calibri" panose="020F0502020204030204" pitchFamily="34" charset="0"/>
              </a:rPr>
              <a:t>seems </a:t>
            </a:r>
            <a:r>
              <a:rPr lang="en-IN" sz="2300" dirty="0">
                <a:solidFill>
                  <a:srgbClr val="000000"/>
                </a:solidFill>
                <a:latin typeface="Calibri" panose="020F0502020204030204" pitchFamily="34" charset="0"/>
              </a:rPr>
              <a:t>to be an association with "other" </a:t>
            </a:r>
            <a:r>
              <a:rPr lang="en-IN" sz="2300" dirty="0" smtClean="0">
                <a:solidFill>
                  <a:srgbClr val="000000"/>
                </a:solidFill>
                <a:latin typeface="Calibri" panose="020F0502020204030204" pitchFamily="34" charset="0"/>
              </a:rPr>
              <a:t>water point </a:t>
            </a:r>
            <a:r>
              <a:rPr lang="en-IN" sz="2300" dirty="0">
                <a:solidFill>
                  <a:srgbClr val="000000"/>
                </a:solidFill>
                <a:latin typeface="Calibri" panose="020F0502020204030204" pitchFamily="34" charset="0"/>
              </a:rPr>
              <a:t>and extraction types with a </a:t>
            </a:r>
            <a:r>
              <a:rPr lang="en-IN" sz="2300" dirty="0" smtClean="0">
                <a:solidFill>
                  <a:srgbClr val="000000"/>
                </a:solidFill>
                <a:latin typeface="Calibri" panose="020F0502020204030204" pitchFamily="34" charset="0"/>
              </a:rPr>
              <a:t>non functional </a:t>
            </a:r>
            <a:r>
              <a:rPr lang="en-IN" sz="2300" dirty="0">
                <a:solidFill>
                  <a:srgbClr val="000000"/>
                </a:solidFill>
                <a:latin typeface="Calibri" panose="020F0502020204030204" pitchFamily="34" charset="0"/>
              </a:rPr>
              <a:t>well. </a:t>
            </a:r>
            <a:endParaRPr lang="en-IN" sz="2300" dirty="0" smtClean="0">
              <a:solidFill>
                <a:srgbClr val="000000"/>
              </a:solidFill>
              <a:latin typeface="Calibri" panose="020F0502020204030204" pitchFamily="34" charset="0"/>
            </a:endParaRPr>
          </a:p>
          <a:p>
            <a:pPr marL="342900" indent="-342900" algn="just">
              <a:buFont typeface="Arial" panose="020B0604020202020204" pitchFamily="34" charset="0"/>
              <a:buChar char="•"/>
            </a:pPr>
            <a:r>
              <a:rPr lang="en-IN" sz="2300" dirty="0" smtClean="0">
                <a:solidFill>
                  <a:srgbClr val="000000"/>
                </a:solidFill>
                <a:latin typeface="Calibri" panose="020F0502020204030204" pitchFamily="34" charset="0"/>
              </a:rPr>
              <a:t>Iringa has positive </a:t>
            </a:r>
            <a:r>
              <a:rPr lang="en-IN" sz="2300" dirty="0">
                <a:solidFill>
                  <a:srgbClr val="000000"/>
                </a:solidFill>
                <a:latin typeface="Calibri" panose="020F0502020204030204" pitchFamily="34" charset="0"/>
              </a:rPr>
              <a:t>association with functional wells, whereas none of the other geographic areas show up in our </a:t>
            </a:r>
            <a:r>
              <a:rPr lang="en-IN" sz="2300" dirty="0" smtClean="0">
                <a:solidFill>
                  <a:srgbClr val="000000"/>
                </a:solidFill>
                <a:latin typeface="Calibri" panose="020F0502020204030204" pitchFamily="34" charset="0"/>
              </a:rPr>
              <a:t>list</a:t>
            </a:r>
          </a:p>
          <a:p>
            <a:pPr algn="just"/>
            <a:endParaRPr lang="en-IN" sz="2300" dirty="0">
              <a:solidFill>
                <a:srgbClr val="000000"/>
              </a:solidFill>
              <a:latin typeface="Calibri" panose="020F0502020204030204" pitchFamily="34" charset="0"/>
            </a:endParaRPr>
          </a:p>
          <a:p>
            <a:pPr algn="just"/>
            <a:r>
              <a:rPr lang="en-IN" sz="2300" dirty="0">
                <a:solidFill>
                  <a:srgbClr val="000000"/>
                </a:solidFill>
                <a:latin typeface="Calibri" panose="020F0502020204030204" pitchFamily="34" charset="0"/>
              </a:rPr>
              <a:t>Overall, though, note that the magnitude of any of the correlation coefficients are never above 0.3-0.4. As we might expect from a real-world problem, there is clearly not one indicator or feature that predicts well </a:t>
            </a:r>
            <a:r>
              <a:rPr lang="en-IN" sz="2300" dirty="0" smtClean="0">
                <a:solidFill>
                  <a:srgbClr val="000000"/>
                </a:solidFill>
                <a:latin typeface="Calibri" panose="020F0502020204030204" pitchFamily="34" charset="0"/>
              </a:rPr>
              <a:t>functionality</a:t>
            </a:r>
            <a:r>
              <a:rPr lang="en-IN" sz="2300" dirty="0">
                <a:solidFill>
                  <a:srgbClr val="000000"/>
                </a:solidFill>
                <a:latin typeface="Calibri" panose="020F0502020204030204" pitchFamily="34" charset="0"/>
              </a:rPr>
              <a:t>, though these ones might be some of the more important ones to consider.</a:t>
            </a:r>
            <a:endParaRPr lang="en-IN" sz="23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035823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88640"/>
            <a:ext cx="8136904" cy="1154162"/>
          </a:xfrm>
          <a:prstGeom prst="rect">
            <a:avLst/>
          </a:prstGeom>
        </p:spPr>
        <p:txBody>
          <a:bodyPr wrap="square">
            <a:spAutoFit/>
          </a:bodyPr>
          <a:lstStyle/>
          <a:p>
            <a:pPr marL="342900" indent="-342900">
              <a:buFont typeface="Arial" panose="020B0604020202020204" pitchFamily="34" charset="0"/>
              <a:buChar char="•"/>
            </a:pPr>
            <a:r>
              <a:rPr lang="en-IN" sz="2300" dirty="0" smtClean="0">
                <a:latin typeface="Calibri" panose="020F0502020204030204" pitchFamily="34" charset="0"/>
              </a:rPr>
              <a:t> </a:t>
            </a:r>
            <a:r>
              <a:rPr lang="en-IN" sz="2300" dirty="0" smtClean="0">
                <a:latin typeface="Calibri" panose="020F0502020204030204" pitchFamily="34" charset="0"/>
              </a:rPr>
              <a:t>used </a:t>
            </a:r>
            <a:r>
              <a:rPr lang="en-IN" sz="2300" dirty="0">
                <a:latin typeface="Calibri" panose="020F0502020204030204" pitchFamily="34" charset="0"/>
              </a:rPr>
              <a:t>10-fold cross </a:t>
            </a:r>
            <a:r>
              <a:rPr lang="en-IN" sz="2300" dirty="0" smtClean="0">
                <a:latin typeface="Calibri" panose="020F0502020204030204" pitchFamily="34" charset="0"/>
              </a:rPr>
              <a:t>validation and evaluated </a:t>
            </a:r>
            <a:r>
              <a:rPr lang="en-IN" sz="2300" dirty="0">
                <a:latin typeface="Calibri" panose="020F0502020204030204" pitchFamily="34" charset="0"/>
              </a:rPr>
              <a:t>algorithms using the </a:t>
            </a:r>
            <a:r>
              <a:rPr lang="en-IN" sz="2300" dirty="0" smtClean="0">
                <a:latin typeface="Calibri" panose="020F0502020204030204" pitchFamily="34" charset="0"/>
              </a:rPr>
              <a:t>accuracy metric, a </a:t>
            </a:r>
            <a:r>
              <a:rPr lang="en-IN" sz="2300" dirty="0">
                <a:latin typeface="Calibri" panose="020F0502020204030204" pitchFamily="34" charset="0"/>
              </a:rPr>
              <a:t>gross metric that </a:t>
            </a:r>
            <a:r>
              <a:rPr lang="en-IN" sz="2300" dirty="0" smtClean="0">
                <a:latin typeface="Calibri" panose="020F0502020204030204" pitchFamily="34" charset="0"/>
              </a:rPr>
              <a:t>give </a:t>
            </a:r>
            <a:r>
              <a:rPr lang="en-IN" sz="2300" dirty="0">
                <a:latin typeface="Calibri" panose="020F0502020204030204" pitchFamily="34" charset="0"/>
              </a:rPr>
              <a:t>a quick idea of how correct a given model is. </a:t>
            </a:r>
          </a:p>
        </p:txBody>
      </p:sp>
      <p:sp>
        <p:nvSpPr>
          <p:cNvPr id="4" name="Rectangle 3"/>
          <p:cNvSpPr/>
          <p:nvPr/>
        </p:nvSpPr>
        <p:spPr>
          <a:xfrm>
            <a:off x="648072" y="1772816"/>
            <a:ext cx="8244408" cy="4693593"/>
          </a:xfrm>
          <a:prstGeom prst="rect">
            <a:avLst/>
          </a:prstGeom>
        </p:spPr>
        <p:txBody>
          <a:bodyPr wrap="square">
            <a:spAutoFit/>
          </a:bodyPr>
          <a:lstStyle/>
          <a:p>
            <a:pPr marL="342900" indent="-342900">
              <a:buFont typeface="Wingdings" panose="05000000000000000000" pitchFamily="2" charset="2"/>
              <a:buChar char="q"/>
            </a:pPr>
            <a:r>
              <a:rPr lang="en-IN" sz="2300" dirty="0" smtClean="0">
                <a:latin typeface="Calibri" panose="020F0502020204030204" pitchFamily="34" charset="0"/>
              </a:rPr>
              <a:t>We decided to </a:t>
            </a:r>
            <a:r>
              <a:rPr lang="en-IN" sz="2300" dirty="0">
                <a:latin typeface="Calibri" panose="020F0502020204030204" pitchFamily="34" charset="0"/>
              </a:rPr>
              <a:t>create a baseline of performance on this problem and spot-check a number of </a:t>
            </a:r>
            <a:r>
              <a:rPr lang="en-IN" sz="2300" dirty="0" smtClean="0">
                <a:latin typeface="Calibri" panose="020F0502020204030204" pitchFamily="34" charset="0"/>
              </a:rPr>
              <a:t>different algorithms</a:t>
            </a:r>
            <a:r>
              <a:rPr lang="en-IN" sz="2300" dirty="0">
                <a:latin typeface="Calibri" panose="020F0502020204030204" pitchFamily="34" charset="0"/>
              </a:rPr>
              <a:t>. We will select a suite of </a:t>
            </a:r>
            <a:r>
              <a:rPr lang="en-IN" sz="2300" dirty="0" smtClean="0">
                <a:latin typeface="Calibri" panose="020F0502020204030204" pitchFamily="34" charset="0"/>
              </a:rPr>
              <a:t>different </a:t>
            </a:r>
            <a:r>
              <a:rPr lang="en-IN" sz="2300" dirty="0">
                <a:latin typeface="Calibri" panose="020F0502020204030204" pitchFamily="34" charset="0"/>
              </a:rPr>
              <a:t>algorithms capable of working on this </a:t>
            </a:r>
            <a:r>
              <a:rPr lang="en-IN" sz="2300" dirty="0" smtClean="0">
                <a:latin typeface="Calibri" panose="020F0502020204030204" pitchFamily="34" charset="0"/>
              </a:rPr>
              <a:t>classification problem</a:t>
            </a:r>
            <a:r>
              <a:rPr lang="en-IN" sz="2300" dirty="0">
                <a:latin typeface="Calibri" panose="020F0502020204030204" pitchFamily="34" charset="0"/>
              </a:rPr>
              <a:t>. The six algorithms selected include:</a:t>
            </a:r>
          </a:p>
          <a:p>
            <a:pPr marL="800100" lvl="1" indent="-342900">
              <a:buFont typeface="Wingdings" panose="05000000000000000000" pitchFamily="2" charset="2"/>
              <a:buChar char="q"/>
            </a:pPr>
            <a:r>
              <a:rPr lang="en-IN" sz="2300" dirty="0" smtClean="0">
                <a:latin typeface="Calibri" panose="020F0502020204030204" pitchFamily="34" charset="0"/>
              </a:rPr>
              <a:t>Linear </a:t>
            </a:r>
            <a:r>
              <a:rPr lang="en-IN" sz="2300" dirty="0">
                <a:latin typeface="Calibri" panose="020F0502020204030204" pitchFamily="34" charset="0"/>
              </a:rPr>
              <a:t>Algorithms: </a:t>
            </a:r>
            <a:endParaRPr lang="en-IN" sz="2300" dirty="0" smtClean="0">
              <a:latin typeface="Calibri" panose="020F0502020204030204" pitchFamily="34" charset="0"/>
            </a:endParaRPr>
          </a:p>
          <a:p>
            <a:pPr marL="1371600" lvl="2" indent="-457200">
              <a:buFont typeface="+mj-lt"/>
              <a:buAutoNum type="arabicPeriod"/>
            </a:pPr>
            <a:r>
              <a:rPr lang="en-IN" sz="2300" dirty="0" smtClean="0">
                <a:latin typeface="Calibri" panose="020F0502020204030204" pitchFamily="34" charset="0"/>
              </a:rPr>
              <a:t>Logistic </a:t>
            </a:r>
            <a:r>
              <a:rPr lang="en-IN" sz="2300" dirty="0">
                <a:latin typeface="Calibri" panose="020F0502020204030204" pitchFamily="34" charset="0"/>
              </a:rPr>
              <a:t>Regression (LR) </a:t>
            </a:r>
            <a:endParaRPr lang="en-IN" sz="2300" dirty="0" smtClean="0">
              <a:latin typeface="Calibri" panose="020F0502020204030204" pitchFamily="34" charset="0"/>
            </a:endParaRPr>
          </a:p>
          <a:p>
            <a:pPr marL="1371600" lvl="2" indent="-457200">
              <a:buFont typeface="+mj-lt"/>
              <a:buAutoNum type="arabicPeriod"/>
            </a:pPr>
            <a:r>
              <a:rPr lang="en-IN" sz="2300" dirty="0" smtClean="0">
                <a:latin typeface="Calibri" panose="020F0502020204030204" pitchFamily="34" charset="0"/>
              </a:rPr>
              <a:t>Linear </a:t>
            </a:r>
            <a:r>
              <a:rPr lang="en-IN" sz="2300" dirty="0">
                <a:latin typeface="Calibri" panose="020F0502020204030204" pitchFamily="34" charset="0"/>
              </a:rPr>
              <a:t>Discriminant Analysis (LDA).</a:t>
            </a:r>
          </a:p>
          <a:p>
            <a:pPr marL="800100" lvl="1" indent="-342900">
              <a:buFont typeface="Wingdings" panose="05000000000000000000" pitchFamily="2" charset="2"/>
              <a:buChar char="q"/>
            </a:pPr>
            <a:r>
              <a:rPr lang="en-IN" sz="2300" dirty="0" smtClean="0">
                <a:latin typeface="Calibri" panose="020F0502020204030204" pitchFamily="34" charset="0"/>
              </a:rPr>
              <a:t>Nonlinear </a:t>
            </a:r>
            <a:r>
              <a:rPr lang="en-IN" sz="2300" dirty="0">
                <a:latin typeface="Calibri" panose="020F0502020204030204" pitchFamily="34" charset="0"/>
              </a:rPr>
              <a:t>Algorithms: </a:t>
            </a:r>
            <a:r>
              <a:rPr lang="en-IN" sz="2300" dirty="0" smtClean="0">
                <a:latin typeface="Calibri" panose="020F0502020204030204" pitchFamily="34" charset="0"/>
              </a:rPr>
              <a:t>			</a:t>
            </a:r>
          </a:p>
          <a:p>
            <a:pPr marL="914400" lvl="1" indent="-457200">
              <a:buFont typeface="+mj-lt"/>
              <a:buAutoNum type="arabicPeriod"/>
            </a:pPr>
            <a:r>
              <a:rPr lang="en-IN" sz="2300" dirty="0" smtClean="0">
                <a:latin typeface="Calibri" panose="020F0502020204030204" pitchFamily="34" charset="0"/>
              </a:rPr>
              <a:t>Classification </a:t>
            </a:r>
            <a:r>
              <a:rPr lang="en-IN" sz="2300" dirty="0">
                <a:latin typeface="Calibri" panose="020F0502020204030204" pitchFamily="34" charset="0"/>
              </a:rPr>
              <a:t>and Regression Trees (CART), </a:t>
            </a:r>
            <a:endParaRPr lang="en-IN" sz="2300" dirty="0" smtClean="0">
              <a:latin typeface="Calibri" panose="020F0502020204030204" pitchFamily="34" charset="0"/>
            </a:endParaRPr>
          </a:p>
          <a:p>
            <a:pPr marL="914400" lvl="1" indent="-457200">
              <a:buFont typeface="+mj-lt"/>
              <a:buAutoNum type="arabicPeriod"/>
            </a:pPr>
            <a:r>
              <a:rPr lang="en-IN" sz="2300" dirty="0" smtClean="0">
                <a:latin typeface="Calibri" panose="020F0502020204030204" pitchFamily="34" charset="0"/>
              </a:rPr>
              <a:t>Support Vector Machines </a:t>
            </a:r>
            <a:r>
              <a:rPr lang="en-IN" sz="2300" dirty="0">
                <a:latin typeface="Calibri" panose="020F0502020204030204" pitchFamily="34" charset="0"/>
              </a:rPr>
              <a:t>(SVM), </a:t>
            </a:r>
            <a:endParaRPr lang="en-IN" sz="2300" dirty="0" smtClean="0">
              <a:latin typeface="Calibri" panose="020F0502020204030204" pitchFamily="34" charset="0"/>
            </a:endParaRPr>
          </a:p>
          <a:p>
            <a:pPr marL="800100" lvl="1" indent="-342900">
              <a:buFont typeface="Wingdings" panose="05000000000000000000" pitchFamily="2" charset="2"/>
              <a:buChar char="q"/>
            </a:pPr>
            <a:r>
              <a:rPr lang="en-IN" sz="2300" dirty="0">
                <a:latin typeface="Calibri" panose="020F0502020204030204" pitchFamily="34" charset="0"/>
              </a:rPr>
              <a:t> </a:t>
            </a:r>
            <a:endParaRPr lang="en-IN" sz="2300" dirty="0" smtClean="0">
              <a:latin typeface="Calibri" panose="020F0502020204030204" pitchFamily="34" charset="0"/>
            </a:endParaRPr>
          </a:p>
          <a:p>
            <a:pPr marL="914400" lvl="1" indent="-457200">
              <a:buFont typeface="+mj-lt"/>
              <a:buAutoNum type="alphaUcPeriod"/>
            </a:pPr>
            <a:r>
              <a:rPr lang="en-IN" sz="2300" dirty="0" smtClean="0">
                <a:latin typeface="Calibri" panose="020F0502020204030204" pitchFamily="34" charset="0"/>
              </a:rPr>
              <a:t>Gaussian </a:t>
            </a:r>
            <a:r>
              <a:rPr lang="en-IN" sz="2300" dirty="0">
                <a:latin typeface="Calibri" panose="020F0502020204030204" pitchFamily="34" charset="0"/>
              </a:rPr>
              <a:t>Naive Bayes (NB) </a:t>
            </a:r>
            <a:endParaRPr lang="en-IN" sz="2300" dirty="0">
              <a:latin typeface="Calibri" panose="020F0502020204030204" pitchFamily="34" charset="0"/>
            </a:endParaRPr>
          </a:p>
          <a:p>
            <a:pPr marL="914400" lvl="1" indent="-457200">
              <a:buFont typeface="+mj-lt"/>
              <a:buAutoNum type="alphaUcPeriod"/>
            </a:pPr>
            <a:r>
              <a:rPr lang="en-IN" sz="2300" dirty="0" smtClean="0">
                <a:latin typeface="Calibri" panose="020F0502020204030204" pitchFamily="34" charset="0"/>
              </a:rPr>
              <a:t> </a:t>
            </a:r>
            <a:r>
              <a:rPr lang="en-IN" sz="2300" dirty="0">
                <a:latin typeface="Calibri" panose="020F0502020204030204" pitchFamily="34" charset="0"/>
              </a:rPr>
              <a:t>k-Nearest </a:t>
            </a:r>
            <a:r>
              <a:rPr lang="en-IN" sz="2300" dirty="0" smtClean="0">
                <a:latin typeface="Calibri" panose="020F0502020204030204" pitchFamily="34" charset="0"/>
              </a:rPr>
              <a:t>Neighbours </a:t>
            </a:r>
            <a:r>
              <a:rPr lang="en-IN" sz="2300" dirty="0">
                <a:latin typeface="Calibri" panose="020F0502020204030204" pitchFamily="34" charset="0"/>
              </a:rPr>
              <a:t>(KNN).</a:t>
            </a:r>
          </a:p>
        </p:txBody>
      </p:sp>
    </p:spTree>
    <p:extLst>
      <p:ext uri="{BB962C8B-B14F-4D97-AF65-F5344CB8AC3E}">
        <p14:creationId xmlns:p14="http://schemas.microsoft.com/office/powerpoint/2010/main" val="212450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3" descr="water.jpg"/>
          <p:cNvPicPr>
            <a:picLocks noChangeAspect="1"/>
          </p:cNvPicPr>
          <p:nvPr/>
        </p:nvPicPr>
        <p:blipFill>
          <a:blip r:embed="rId2" cstate="print"/>
          <a:stretch>
            <a:fillRect/>
          </a:stretch>
        </p:blipFill>
        <p:spPr>
          <a:xfrm>
            <a:off x="1" y="0"/>
            <a:ext cx="9142334" cy="1700808"/>
          </a:xfrm>
          <a:prstGeom prst="rect">
            <a:avLst/>
          </a:prstGeom>
        </p:spPr>
      </p:pic>
      <p:sp>
        <p:nvSpPr>
          <p:cNvPr id="5" name="TextBox 4"/>
          <p:cNvSpPr txBox="1"/>
          <p:nvPr/>
        </p:nvSpPr>
        <p:spPr>
          <a:xfrm>
            <a:off x="683568" y="1700808"/>
            <a:ext cx="7560840" cy="4693593"/>
          </a:xfrm>
          <a:prstGeom prst="rect">
            <a:avLst/>
          </a:prstGeom>
          <a:noFill/>
        </p:spPr>
        <p:txBody>
          <a:bodyPr wrap="square" rtlCol="0">
            <a:spAutoFit/>
          </a:bodyPr>
          <a:lstStyle/>
          <a:p>
            <a:pPr marL="342900" indent="-342900">
              <a:buFont typeface="Wingdings" panose="05000000000000000000" pitchFamily="2" charset="2"/>
              <a:buChar char="q"/>
            </a:pPr>
            <a:r>
              <a:rPr lang="en-IN" sz="2300" dirty="0" smtClean="0">
                <a:solidFill>
                  <a:schemeClr val="tx2"/>
                </a:solidFill>
              </a:rPr>
              <a:t>  Another problem in getting water: non functional water 	points</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Need regular maintenance of water points</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If we can predict which are likely to be dysfunctional 	water points,</a:t>
            </a:r>
          </a:p>
          <a:p>
            <a:pPr marL="342900" indent="-342900">
              <a:buFont typeface="Wingdings" panose="05000000000000000000" pitchFamily="2" charset="2"/>
              <a:buChar char="q"/>
            </a:pPr>
            <a:r>
              <a:rPr lang="en-IN" sz="2300" dirty="0" smtClean="0">
                <a:solidFill>
                  <a:schemeClr val="tx2"/>
                </a:solidFill>
              </a:rPr>
              <a:t>  We can prioritize them first and repair to functional 	state</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Contribution to the society </a:t>
            </a:r>
          </a:p>
          <a:p>
            <a:pPr marL="342900" indent="-342900">
              <a:buFont typeface="Wingdings" panose="05000000000000000000" pitchFamily="2" charset="2"/>
              <a:buChar char="q"/>
            </a:pPr>
            <a:endParaRPr lang="en-IN" sz="2300" dirty="0">
              <a:solidFill>
                <a:schemeClr val="tx2"/>
              </a:solidFill>
            </a:endParaRPr>
          </a:p>
          <a:p>
            <a:pPr marL="342900" indent="-342900">
              <a:buFont typeface="Wingdings" panose="05000000000000000000" pitchFamily="2" charset="2"/>
              <a:buChar char="q"/>
            </a:pPr>
            <a:r>
              <a:rPr lang="en-IN" sz="2300" dirty="0" smtClean="0">
                <a:solidFill>
                  <a:schemeClr val="tx2"/>
                </a:solidFill>
              </a:rPr>
              <a:t> Can be reapplied in other places too</a:t>
            </a:r>
            <a:endParaRPr lang="en-IN" sz="2300" dirty="0">
              <a:solidFill>
                <a:schemeClr val="tx2"/>
              </a:solidFill>
            </a:endParaRPr>
          </a:p>
        </p:txBody>
      </p:sp>
      <p:sp>
        <p:nvSpPr>
          <p:cNvPr id="7" name="Title 1"/>
          <p:cNvSpPr>
            <a:spLocks noGrp="1"/>
          </p:cNvSpPr>
          <p:nvPr>
            <p:ph type="title"/>
          </p:nvPr>
        </p:nvSpPr>
        <p:spPr/>
        <p:txBody>
          <a:bodyPr/>
          <a:lstStyle/>
          <a:p>
            <a:r>
              <a:rPr lang="en-IN" dirty="0" smtClean="0">
                <a:solidFill>
                  <a:schemeClr val="tx2"/>
                </a:solidFill>
              </a:rPr>
              <a:t>Water</a:t>
            </a:r>
            <a:endParaRPr lang="en-IN" dirty="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976008"/>
            <a:ext cx="8064896" cy="1508105"/>
          </a:xfrm>
          <a:prstGeom prst="rect">
            <a:avLst/>
          </a:prstGeom>
        </p:spPr>
        <p:txBody>
          <a:bodyPr wrap="square">
            <a:spAutoFit/>
          </a:bodyPr>
          <a:lstStyle/>
          <a:p>
            <a:r>
              <a:rPr lang="en-IN" sz="2300" dirty="0">
                <a:latin typeface="Calibri" panose="020F0502020204030204" pitchFamily="34" charset="0"/>
              </a:rPr>
              <a:t>The algorithms all use default tuning parameters. Let's compare the algorithms. We </a:t>
            </a:r>
            <a:r>
              <a:rPr lang="en-IN" sz="2300" dirty="0" smtClean="0">
                <a:latin typeface="Calibri" panose="020F0502020204030204" pitchFamily="34" charset="0"/>
              </a:rPr>
              <a:t>will display </a:t>
            </a:r>
            <a:r>
              <a:rPr lang="en-IN" sz="2300" dirty="0">
                <a:latin typeface="Calibri" panose="020F0502020204030204" pitchFamily="34" charset="0"/>
              </a:rPr>
              <a:t>the mean and standard deviation of accuracy for each algorithm as we calculate it </a:t>
            </a:r>
            <a:r>
              <a:rPr lang="en-IN" sz="2300" dirty="0" smtClean="0">
                <a:latin typeface="Calibri" panose="020F0502020204030204" pitchFamily="34" charset="0"/>
              </a:rPr>
              <a:t>and collect </a:t>
            </a:r>
            <a:r>
              <a:rPr lang="en-IN" sz="2300" dirty="0">
                <a:latin typeface="Calibri" panose="020F0502020204030204" pitchFamily="34" charset="0"/>
              </a:rPr>
              <a:t>the results for use later.</a:t>
            </a:r>
          </a:p>
        </p:txBody>
      </p:sp>
      <p:sp>
        <p:nvSpPr>
          <p:cNvPr id="3" name="Rectangle 2"/>
          <p:cNvSpPr/>
          <p:nvPr/>
        </p:nvSpPr>
        <p:spPr>
          <a:xfrm>
            <a:off x="611560" y="116632"/>
            <a:ext cx="4572000" cy="4693593"/>
          </a:xfrm>
          <a:prstGeom prst="rect">
            <a:avLst/>
          </a:prstGeom>
        </p:spPr>
        <p:txBody>
          <a:bodyPr>
            <a:spAutoFit/>
          </a:bodyPr>
          <a:lstStyle/>
          <a:p>
            <a:r>
              <a:rPr lang="en-IN" sz="2300" dirty="0">
                <a:solidFill>
                  <a:srgbClr val="00E100"/>
                </a:solidFill>
                <a:latin typeface="Calibri" panose="020F0502020204030204" pitchFamily="34" charset="0"/>
              </a:rPr>
              <a:t># Spot-Check Algorithms</a:t>
            </a:r>
          </a:p>
          <a:p>
            <a:r>
              <a:rPr lang="en-IN" sz="2300" dirty="0">
                <a:solidFill>
                  <a:srgbClr val="000000"/>
                </a:solidFill>
                <a:latin typeface="Calibri" panose="020F0502020204030204" pitchFamily="34" charset="0"/>
              </a:rPr>
              <a:t>models = []</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'LR'</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LogisticRegression</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'LDA'</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LinearDiscriminantAnalysis</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'KNN'</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KNeighborsClassifier</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'CART'</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DecisionTreeClassifier</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'NB'</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GaussianNB</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models.append</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'SVM'</a:t>
            </a:r>
            <a:r>
              <a:rPr lang="en-IN" sz="2300" dirty="0">
                <a:solidFill>
                  <a:srgbClr val="000000"/>
                </a:solidFill>
                <a:latin typeface="Calibri" panose="020F0502020204030204" pitchFamily="34" charset="0"/>
              </a:rPr>
              <a:t>, SVC()))</a:t>
            </a:r>
            <a:endParaRPr lang="en-IN" sz="2300" dirty="0">
              <a:latin typeface="Calibri" panose="020F0502020204030204" pitchFamily="34" charset="0"/>
            </a:endParaRPr>
          </a:p>
        </p:txBody>
      </p:sp>
    </p:spTree>
    <p:extLst>
      <p:ext uri="{BB962C8B-B14F-4D97-AF65-F5344CB8AC3E}">
        <p14:creationId xmlns:p14="http://schemas.microsoft.com/office/powerpoint/2010/main" val="1807724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16632"/>
            <a:ext cx="8352928" cy="3631763"/>
          </a:xfrm>
          <a:prstGeom prst="rect">
            <a:avLst/>
          </a:prstGeom>
        </p:spPr>
        <p:txBody>
          <a:bodyPr wrap="square">
            <a:spAutoFit/>
          </a:bodyPr>
          <a:lstStyle/>
          <a:p>
            <a:r>
              <a:rPr lang="en-IN" sz="2300" dirty="0">
                <a:solidFill>
                  <a:srgbClr val="000000"/>
                </a:solidFill>
                <a:latin typeface="Calibri" panose="020F0502020204030204" pitchFamily="34" charset="0"/>
              </a:rPr>
              <a:t>results = []</a:t>
            </a:r>
          </a:p>
          <a:p>
            <a:r>
              <a:rPr lang="en-IN" sz="2300" dirty="0">
                <a:solidFill>
                  <a:srgbClr val="000000"/>
                </a:solidFill>
                <a:latin typeface="Calibri" panose="020F0502020204030204" pitchFamily="34" charset="0"/>
              </a:rPr>
              <a:t>names = []</a:t>
            </a:r>
          </a:p>
          <a:p>
            <a:r>
              <a:rPr lang="en-IN" sz="2300" dirty="0">
                <a:solidFill>
                  <a:srgbClr val="0000FF"/>
                </a:solidFill>
                <a:latin typeface="Calibri" panose="020F0502020204030204" pitchFamily="34" charset="0"/>
              </a:rPr>
              <a:t>for </a:t>
            </a:r>
            <a:r>
              <a:rPr lang="en-IN" sz="2300" dirty="0">
                <a:solidFill>
                  <a:srgbClr val="000000"/>
                </a:solidFill>
                <a:latin typeface="Calibri" panose="020F0502020204030204" pitchFamily="34" charset="0"/>
              </a:rPr>
              <a:t>name, model </a:t>
            </a:r>
            <a:r>
              <a:rPr lang="en-IN" sz="2300" dirty="0">
                <a:solidFill>
                  <a:srgbClr val="0000FF"/>
                </a:solidFill>
                <a:latin typeface="Calibri" panose="020F0502020204030204" pitchFamily="34" charset="0"/>
              </a:rPr>
              <a:t>in </a:t>
            </a:r>
            <a:r>
              <a:rPr lang="en-IN" sz="2300" dirty="0">
                <a:solidFill>
                  <a:srgbClr val="000000"/>
                </a:solidFill>
                <a:latin typeface="Calibri" panose="020F0502020204030204" pitchFamily="34" charset="0"/>
              </a:rPr>
              <a:t>models:</a:t>
            </a:r>
          </a:p>
          <a:p>
            <a:r>
              <a:rPr lang="en-IN" sz="2300" dirty="0" err="1">
                <a:solidFill>
                  <a:srgbClr val="000000"/>
                </a:solidFill>
                <a:latin typeface="Calibri" panose="020F0502020204030204" pitchFamily="34" charset="0"/>
              </a:rPr>
              <a:t>kfold</a:t>
            </a:r>
            <a:r>
              <a:rPr lang="en-IN" sz="2300" dirty="0">
                <a:solidFill>
                  <a:srgbClr val="000000"/>
                </a:solidFill>
                <a:latin typeface="Calibri" panose="020F0502020204030204" pitchFamily="34" charset="0"/>
              </a:rPr>
              <a:t> = </a:t>
            </a:r>
            <a:r>
              <a:rPr lang="en-IN" sz="2300" dirty="0" err="1">
                <a:solidFill>
                  <a:srgbClr val="000000"/>
                </a:solidFill>
                <a:latin typeface="Calibri" panose="020F0502020204030204" pitchFamily="34" charset="0"/>
              </a:rPr>
              <a:t>KFold</a:t>
            </a:r>
            <a:r>
              <a:rPr lang="en-IN" sz="2300" dirty="0">
                <a:solidFill>
                  <a:srgbClr val="000000"/>
                </a:solidFill>
                <a:latin typeface="Calibri" panose="020F0502020204030204" pitchFamily="34" charset="0"/>
              </a:rPr>
              <a:t>(</a:t>
            </a:r>
            <a:r>
              <a:rPr lang="en-IN" sz="2300" dirty="0" err="1">
                <a:solidFill>
                  <a:srgbClr val="000000"/>
                </a:solidFill>
                <a:latin typeface="Calibri" panose="020F0502020204030204" pitchFamily="34" charset="0"/>
              </a:rPr>
              <a:t>n_splits</a:t>
            </a:r>
            <a:r>
              <a:rPr lang="en-IN" sz="2300" dirty="0">
                <a:solidFill>
                  <a:srgbClr val="000000"/>
                </a:solidFill>
                <a:latin typeface="Calibri" panose="020F0502020204030204" pitchFamily="34" charset="0"/>
              </a:rPr>
              <a:t>=</a:t>
            </a:r>
            <a:r>
              <a:rPr lang="en-IN" sz="2300" dirty="0" err="1">
                <a:solidFill>
                  <a:srgbClr val="000000"/>
                </a:solidFill>
                <a:latin typeface="Calibri" panose="020F0502020204030204" pitchFamily="34" charset="0"/>
              </a:rPr>
              <a:t>num_folds</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random_state</a:t>
            </a:r>
            <a:r>
              <a:rPr lang="en-IN" sz="2300" dirty="0">
                <a:solidFill>
                  <a:srgbClr val="000000"/>
                </a:solidFill>
                <a:latin typeface="Calibri" panose="020F0502020204030204" pitchFamily="34" charset="0"/>
              </a:rPr>
              <a:t>=seed)</a:t>
            </a:r>
          </a:p>
          <a:p>
            <a:r>
              <a:rPr lang="en-IN" sz="2300" dirty="0" err="1">
                <a:solidFill>
                  <a:srgbClr val="000000"/>
                </a:solidFill>
                <a:latin typeface="Calibri" panose="020F0502020204030204" pitchFamily="34" charset="0"/>
              </a:rPr>
              <a:t>cv_results</a:t>
            </a:r>
            <a:r>
              <a:rPr lang="en-IN" sz="2300" dirty="0">
                <a:solidFill>
                  <a:srgbClr val="000000"/>
                </a:solidFill>
                <a:latin typeface="Calibri" panose="020F0502020204030204" pitchFamily="34" charset="0"/>
              </a:rPr>
              <a:t> = </a:t>
            </a:r>
            <a:r>
              <a:rPr lang="en-IN" sz="2300" dirty="0" err="1">
                <a:solidFill>
                  <a:srgbClr val="000000"/>
                </a:solidFill>
                <a:latin typeface="Calibri" panose="020F0502020204030204" pitchFamily="34" charset="0"/>
              </a:rPr>
              <a:t>cross_val_score</a:t>
            </a:r>
            <a:r>
              <a:rPr lang="en-IN" sz="2300" dirty="0">
                <a:solidFill>
                  <a:srgbClr val="000000"/>
                </a:solidFill>
                <a:latin typeface="Calibri" panose="020F0502020204030204" pitchFamily="34" charset="0"/>
              </a:rPr>
              <a:t>(model, </a:t>
            </a:r>
            <a:r>
              <a:rPr lang="en-IN" sz="2300" dirty="0" err="1">
                <a:solidFill>
                  <a:srgbClr val="000000"/>
                </a:solidFill>
                <a:latin typeface="Calibri" panose="020F0502020204030204" pitchFamily="34" charset="0"/>
              </a:rPr>
              <a:t>X_train</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Y_train</a:t>
            </a:r>
            <a:r>
              <a:rPr lang="en-IN" sz="2300" dirty="0">
                <a:solidFill>
                  <a:srgbClr val="000000"/>
                </a:solidFill>
                <a:latin typeface="Calibri" panose="020F0502020204030204" pitchFamily="34" charset="0"/>
              </a:rPr>
              <a:t>, cv=</a:t>
            </a:r>
            <a:r>
              <a:rPr lang="en-IN" sz="2300" dirty="0" err="1">
                <a:solidFill>
                  <a:srgbClr val="000000"/>
                </a:solidFill>
                <a:latin typeface="Calibri" panose="020F0502020204030204" pitchFamily="34" charset="0"/>
              </a:rPr>
              <a:t>kfold</a:t>
            </a:r>
            <a:r>
              <a:rPr lang="en-IN" sz="2300" dirty="0">
                <a:solidFill>
                  <a:srgbClr val="000000"/>
                </a:solidFill>
                <a:latin typeface="Calibri" panose="020F0502020204030204" pitchFamily="34" charset="0"/>
              </a:rPr>
              <a:t>, scoring=scoring)</a:t>
            </a:r>
          </a:p>
          <a:p>
            <a:r>
              <a:rPr lang="en-IN" sz="2300" dirty="0" err="1">
                <a:solidFill>
                  <a:srgbClr val="000000"/>
                </a:solidFill>
                <a:latin typeface="Calibri" panose="020F0502020204030204" pitchFamily="34" charset="0"/>
              </a:rPr>
              <a:t>results.append</a:t>
            </a:r>
            <a:r>
              <a:rPr lang="en-IN" sz="2300" dirty="0">
                <a:solidFill>
                  <a:srgbClr val="000000"/>
                </a:solidFill>
                <a:latin typeface="Calibri" panose="020F0502020204030204" pitchFamily="34" charset="0"/>
              </a:rPr>
              <a:t>(</a:t>
            </a:r>
            <a:r>
              <a:rPr lang="en-IN" sz="2300" dirty="0" err="1">
                <a:solidFill>
                  <a:srgbClr val="000000"/>
                </a:solidFill>
                <a:latin typeface="Calibri" panose="020F0502020204030204" pitchFamily="34" charset="0"/>
              </a:rPr>
              <a:t>cv_results</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names.append</a:t>
            </a:r>
            <a:r>
              <a:rPr lang="en-IN" sz="2300" dirty="0">
                <a:solidFill>
                  <a:srgbClr val="000000"/>
                </a:solidFill>
                <a:latin typeface="Calibri" panose="020F0502020204030204" pitchFamily="34" charset="0"/>
              </a:rPr>
              <a:t>(name)</a:t>
            </a:r>
          </a:p>
          <a:p>
            <a:r>
              <a:rPr lang="en-IN" sz="2300" dirty="0" err="1">
                <a:solidFill>
                  <a:srgbClr val="000000"/>
                </a:solidFill>
                <a:latin typeface="Calibri" panose="020F0502020204030204" pitchFamily="34" charset="0"/>
              </a:rPr>
              <a:t>msg</a:t>
            </a:r>
            <a:r>
              <a:rPr lang="en-IN" sz="2300" dirty="0">
                <a:solidFill>
                  <a:srgbClr val="000000"/>
                </a:solidFill>
                <a:latin typeface="Calibri" panose="020F0502020204030204" pitchFamily="34" charset="0"/>
              </a:rPr>
              <a:t> = </a:t>
            </a:r>
            <a:r>
              <a:rPr lang="en-IN" sz="2300" dirty="0">
                <a:solidFill>
                  <a:srgbClr val="FF0000"/>
                </a:solidFill>
                <a:latin typeface="Calibri" panose="020F0502020204030204" pitchFamily="34" charset="0"/>
              </a:rPr>
              <a:t>"%s: %f (%f)" </a:t>
            </a:r>
            <a:r>
              <a:rPr lang="en-IN" sz="2300" dirty="0">
                <a:solidFill>
                  <a:srgbClr val="000000"/>
                </a:solidFill>
                <a:latin typeface="Calibri" panose="020F0502020204030204" pitchFamily="34" charset="0"/>
              </a:rPr>
              <a:t>% (name, </a:t>
            </a:r>
            <a:r>
              <a:rPr lang="en-IN" sz="2300" dirty="0" err="1">
                <a:solidFill>
                  <a:srgbClr val="000000"/>
                </a:solidFill>
                <a:latin typeface="Calibri" panose="020F0502020204030204" pitchFamily="34" charset="0"/>
              </a:rPr>
              <a:t>cv_results.mean</a:t>
            </a:r>
            <a:r>
              <a:rPr lang="en-IN" sz="2300" dirty="0">
                <a:solidFill>
                  <a:srgbClr val="000000"/>
                </a:solidFill>
                <a:latin typeface="Calibri" panose="020F0502020204030204" pitchFamily="34" charset="0"/>
              </a:rPr>
              <a:t>(), </a:t>
            </a:r>
            <a:r>
              <a:rPr lang="en-IN" sz="2300" dirty="0" err="1">
                <a:solidFill>
                  <a:srgbClr val="000000"/>
                </a:solidFill>
                <a:latin typeface="Calibri" panose="020F0502020204030204" pitchFamily="34" charset="0"/>
              </a:rPr>
              <a:t>cv_results.std</a:t>
            </a:r>
            <a:r>
              <a:rPr lang="en-IN" sz="2300" dirty="0">
                <a:solidFill>
                  <a:srgbClr val="000000"/>
                </a:solidFill>
                <a:latin typeface="Calibri" panose="020F0502020204030204" pitchFamily="34" charset="0"/>
              </a:rPr>
              <a:t>())</a:t>
            </a:r>
          </a:p>
          <a:p>
            <a:r>
              <a:rPr lang="en-IN" sz="2300" dirty="0">
                <a:solidFill>
                  <a:srgbClr val="0000FF"/>
                </a:solidFill>
                <a:latin typeface="Calibri" panose="020F0502020204030204" pitchFamily="34" charset="0"/>
              </a:rPr>
              <a:t>print</a:t>
            </a:r>
            <a:r>
              <a:rPr lang="en-IN" sz="2300" dirty="0">
                <a:solidFill>
                  <a:srgbClr val="000000"/>
                </a:solidFill>
                <a:latin typeface="Calibri" panose="020F0502020204030204" pitchFamily="34" charset="0"/>
              </a:rPr>
              <a:t>(</a:t>
            </a:r>
            <a:r>
              <a:rPr lang="en-IN" sz="2300" dirty="0" err="1">
                <a:solidFill>
                  <a:srgbClr val="000000"/>
                </a:solidFill>
                <a:latin typeface="Calibri" panose="020F0502020204030204" pitchFamily="34" charset="0"/>
              </a:rPr>
              <a:t>msg</a:t>
            </a:r>
            <a:r>
              <a:rPr lang="en-IN" sz="2300" dirty="0">
                <a:solidFill>
                  <a:srgbClr val="000000"/>
                </a:solidFill>
                <a:latin typeface="Calibri" panose="020F0502020204030204" pitchFamily="34" charset="0"/>
              </a:rPr>
              <a:t>)</a:t>
            </a:r>
            <a:endParaRPr lang="en-IN" sz="2300" dirty="0">
              <a:latin typeface="Calibri" panose="020F0502020204030204" pitchFamily="34" charset="0"/>
            </a:endParaRPr>
          </a:p>
        </p:txBody>
      </p:sp>
    </p:spTree>
    <p:extLst>
      <p:ext uri="{BB962C8B-B14F-4D97-AF65-F5344CB8AC3E}">
        <p14:creationId xmlns:p14="http://schemas.microsoft.com/office/powerpoint/2010/main" val="971145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11560" y="116632"/>
            <a:ext cx="8280920" cy="1154162"/>
          </a:xfrm>
          <a:prstGeom prst="rect">
            <a:avLst/>
          </a:prstGeom>
        </p:spPr>
        <p:txBody>
          <a:bodyPr wrap="square">
            <a:spAutoFit/>
          </a:bodyPr>
          <a:lstStyle/>
          <a:p>
            <a:r>
              <a:rPr lang="en-IN" sz="2300" dirty="0">
                <a:latin typeface="Calibri" panose="020F0502020204030204" pitchFamily="34" charset="0"/>
              </a:rPr>
              <a:t>Running the example provides the output below. The results suggest </a:t>
            </a:r>
            <a:r>
              <a:rPr lang="en-IN" sz="2300" dirty="0" smtClean="0">
                <a:latin typeface="Calibri" panose="020F0502020204030204" pitchFamily="34" charset="0"/>
              </a:rPr>
              <a:t>that </a:t>
            </a:r>
            <a:r>
              <a:rPr lang="en-IN" sz="2300" dirty="0">
                <a:latin typeface="Calibri" panose="020F0502020204030204" pitchFamily="34" charset="0"/>
              </a:rPr>
              <a:t>both </a:t>
            </a:r>
            <a:r>
              <a:rPr lang="en-IN" sz="2300" dirty="0" smtClean="0">
                <a:latin typeface="Calibri" panose="020F0502020204030204" pitchFamily="34" charset="0"/>
              </a:rPr>
              <a:t>Logistic Regression </a:t>
            </a:r>
            <a:r>
              <a:rPr lang="en-IN" sz="2300" dirty="0">
                <a:latin typeface="Calibri" panose="020F0502020204030204" pitchFamily="34" charset="0"/>
              </a:rPr>
              <a:t>and k-Nearest </a:t>
            </a:r>
            <a:r>
              <a:rPr lang="en-IN" sz="2300" dirty="0" smtClean="0">
                <a:latin typeface="Calibri" panose="020F0502020204030204" pitchFamily="34" charset="0"/>
              </a:rPr>
              <a:t>Neighbours </a:t>
            </a:r>
            <a:r>
              <a:rPr lang="en-IN" sz="2300" dirty="0">
                <a:latin typeface="Calibri" panose="020F0502020204030204" pitchFamily="34" charset="0"/>
              </a:rPr>
              <a:t>may be worth further study.</a:t>
            </a:r>
          </a:p>
        </p:txBody>
      </p:sp>
      <p:sp>
        <p:nvSpPr>
          <p:cNvPr id="3" name="Rectangle 2"/>
          <p:cNvSpPr/>
          <p:nvPr/>
        </p:nvSpPr>
        <p:spPr>
          <a:xfrm>
            <a:off x="611560" y="1614424"/>
            <a:ext cx="4572000" cy="2569934"/>
          </a:xfrm>
          <a:prstGeom prst="rect">
            <a:avLst/>
          </a:prstGeom>
        </p:spPr>
        <p:txBody>
          <a:bodyPr>
            <a:spAutoFit/>
          </a:bodyPr>
          <a:lstStyle/>
          <a:p>
            <a:r>
              <a:rPr lang="en-IN" sz="2300" dirty="0">
                <a:solidFill>
                  <a:srgbClr val="00E100"/>
                </a:solidFill>
                <a:latin typeface="Calibri" panose="020F0502020204030204" pitchFamily="34" charset="0"/>
              </a:rPr>
              <a:t># Compare Algorithms</a:t>
            </a:r>
          </a:p>
          <a:p>
            <a:r>
              <a:rPr lang="en-IN" sz="2300" dirty="0">
                <a:solidFill>
                  <a:srgbClr val="000000"/>
                </a:solidFill>
                <a:latin typeface="Calibri" panose="020F0502020204030204" pitchFamily="34" charset="0"/>
              </a:rPr>
              <a:t>fig = </a:t>
            </a:r>
            <a:r>
              <a:rPr lang="en-IN" sz="2300" dirty="0" err="1">
                <a:solidFill>
                  <a:srgbClr val="000000"/>
                </a:solidFill>
                <a:latin typeface="Calibri" panose="020F0502020204030204" pitchFamily="34" charset="0"/>
              </a:rPr>
              <a:t>pyplot.figure</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fig.suptitle</a:t>
            </a:r>
            <a:r>
              <a:rPr lang="en-IN" sz="2300" dirty="0">
                <a:solidFill>
                  <a:srgbClr val="000000"/>
                </a:solidFill>
                <a:latin typeface="Calibri" panose="020F0502020204030204" pitchFamily="34" charset="0"/>
              </a:rPr>
              <a:t>(</a:t>
            </a:r>
            <a:r>
              <a:rPr lang="en-IN" sz="2300" dirty="0">
                <a:solidFill>
                  <a:srgbClr val="FF0000"/>
                </a:solidFill>
                <a:latin typeface="Calibri" panose="020F0502020204030204" pitchFamily="34" charset="0"/>
              </a:rPr>
              <a:t>'Algorithm Comparison'</a:t>
            </a:r>
            <a:r>
              <a:rPr lang="en-IN" sz="2300" dirty="0">
                <a:solidFill>
                  <a:srgbClr val="000000"/>
                </a:solidFill>
                <a:latin typeface="Calibri" panose="020F0502020204030204" pitchFamily="34" charset="0"/>
              </a:rPr>
              <a:t>)</a:t>
            </a:r>
          </a:p>
          <a:p>
            <a:r>
              <a:rPr lang="en-IN" sz="2300" dirty="0" err="1">
                <a:solidFill>
                  <a:srgbClr val="000000"/>
                </a:solidFill>
                <a:latin typeface="Calibri" panose="020F0502020204030204" pitchFamily="34" charset="0"/>
              </a:rPr>
              <a:t>ax</a:t>
            </a:r>
            <a:r>
              <a:rPr lang="en-IN" sz="2300" dirty="0">
                <a:solidFill>
                  <a:srgbClr val="000000"/>
                </a:solidFill>
                <a:latin typeface="Calibri" panose="020F0502020204030204" pitchFamily="34" charset="0"/>
              </a:rPr>
              <a:t> = </a:t>
            </a:r>
            <a:r>
              <a:rPr lang="en-IN" sz="2300" dirty="0" err="1">
                <a:solidFill>
                  <a:srgbClr val="000000"/>
                </a:solidFill>
                <a:latin typeface="Calibri" panose="020F0502020204030204" pitchFamily="34" charset="0"/>
              </a:rPr>
              <a:t>fig.add_subplot</a:t>
            </a:r>
            <a:r>
              <a:rPr lang="en-IN" sz="2300" dirty="0">
                <a:solidFill>
                  <a:srgbClr val="000000"/>
                </a:solidFill>
                <a:latin typeface="Calibri" panose="020F0502020204030204" pitchFamily="34" charset="0"/>
              </a:rPr>
              <a:t>(111)</a:t>
            </a:r>
          </a:p>
          <a:p>
            <a:r>
              <a:rPr lang="en-IN" sz="2300" dirty="0" err="1">
                <a:solidFill>
                  <a:srgbClr val="000000"/>
                </a:solidFill>
                <a:latin typeface="Calibri" panose="020F0502020204030204" pitchFamily="34" charset="0"/>
              </a:rPr>
              <a:t>pyplot.boxplot</a:t>
            </a:r>
            <a:r>
              <a:rPr lang="en-IN" sz="2300" dirty="0">
                <a:solidFill>
                  <a:srgbClr val="000000"/>
                </a:solidFill>
                <a:latin typeface="Calibri" panose="020F0502020204030204" pitchFamily="34" charset="0"/>
              </a:rPr>
              <a:t>(results)</a:t>
            </a:r>
          </a:p>
          <a:p>
            <a:r>
              <a:rPr lang="en-IN" sz="2300" dirty="0" err="1">
                <a:solidFill>
                  <a:srgbClr val="000000"/>
                </a:solidFill>
                <a:latin typeface="Calibri" panose="020F0502020204030204" pitchFamily="34" charset="0"/>
              </a:rPr>
              <a:t>ax.set_xticklabels</a:t>
            </a:r>
            <a:r>
              <a:rPr lang="en-IN" sz="2300" dirty="0">
                <a:solidFill>
                  <a:srgbClr val="000000"/>
                </a:solidFill>
                <a:latin typeface="Calibri" panose="020F0502020204030204" pitchFamily="34" charset="0"/>
              </a:rPr>
              <a:t>(names)</a:t>
            </a:r>
          </a:p>
          <a:p>
            <a:r>
              <a:rPr lang="en-IN" sz="2300" dirty="0" err="1">
                <a:solidFill>
                  <a:srgbClr val="000000"/>
                </a:solidFill>
                <a:latin typeface="Calibri" panose="020F0502020204030204" pitchFamily="34" charset="0"/>
              </a:rPr>
              <a:t>pyplot.show</a:t>
            </a:r>
            <a:r>
              <a:rPr lang="en-IN" sz="2300" dirty="0" smtClean="0">
                <a:solidFill>
                  <a:srgbClr val="000000"/>
                </a:solidFill>
                <a:latin typeface="Calibri" panose="020F0502020204030204" pitchFamily="34" charset="0"/>
              </a:rPr>
              <a:t>()</a:t>
            </a:r>
            <a:endParaRPr lang="en-IN" sz="23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4525291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142850"/>
            <a:ext cx="6992362" cy="6022454"/>
          </a:xfrm>
          <a:prstGeom prst="rect">
            <a:avLst/>
          </a:prstGeom>
        </p:spPr>
      </p:pic>
      <p:sp>
        <p:nvSpPr>
          <p:cNvPr id="3" name="TextBox 2"/>
          <p:cNvSpPr txBox="1"/>
          <p:nvPr/>
        </p:nvSpPr>
        <p:spPr>
          <a:xfrm>
            <a:off x="2483768" y="1556792"/>
            <a:ext cx="2376264" cy="2308324"/>
          </a:xfrm>
          <a:prstGeom prst="rect">
            <a:avLst/>
          </a:prstGeom>
          <a:noFill/>
        </p:spPr>
        <p:txBody>
          <a:bodyPr wrap="square" rtlCol="0">
            <a:spAutoFit/>
          </a:bodyPr>
          <a:lstStyle/>
          <a:p>
            <a:r>
              <a:rPr lang="en-IN" dirty="0" smtClean="0"/>
              <a:t>We found KNN to be the best among the algorithms for the given data .So we validate the test data using KNN and got a classification rate of 0.7628.</a:t>
            </a:r>
            <a:endParaRPr lang="en-IN" dirty="0"/>
          </a:p>
        </p:txBody>
      </p:sp>
    </p:spTree>
    <p:extLst>
      <p:ext uri="{BB962C8B-B14F-4D97-AF65-F5344CB8AC3E}">
        <p14:creationId xmlns:p14="http://schemas.microsoft.com/office/powerpoint/2010/main" val="3435069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568" y="260648"/>
            <a:ext cx="6067425" cy="5124450"/>
          </a:xfrm>
          <a:prstGeom prst="rect">
            <a:avLst/>
          </a:prstGeom>
        </p:spPr>
      </p:pic>
      <p:sp>
        <p:nvSpPr>
          <p:cNvPr id="5" name="TextBox 4"/>
          <p:cNvSpPr txBox="1"/>
          <p:nvPr/>
        </p:nvSpPr>
        <p:spPr>
          <a:xfrm>
            <a:off x="1907704" y="1484784"/>
            <a:ext cx="2376264" cy="2308324"/>
          </a:xfrm>
          <a:prstGeom prst="rect">
            <a:avLst/>
          </a:prstGeom>
          <a:noFill/>
        </p:spPr>
        <p:txBody>
          <a:bodyPr wrap="square" rtlCol="0">
            <a:spAutoFit/>
          </a:bodyPr>
          <a:lstStyle/>
          <a:p>
            <a:r>
              <a:rPr lang="en-IN" dirty="0" smtClean="0"/>
              <a:t>We found RF to be the best among the algorithms for the given data .So we validate the test data using KNN and got a classification rate of 0.777125.</a:t>
            </a:r>
            <a:endParaRPr lang="en-IN" dirty="0"/>
          </a:p>
        </p:txBody>
      </p:sp>
    </p:spTree>
    <p:extLst>
      <p:ext uri="{BB962C8B-B14F-4D97-AF65-F5344CB8AC3E}">
        <p14:creationId xmlns:p14="http://schemas.microsoft.com/office/powerpoint/2010/main" val="3898427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57857"/>
            <a:ext cx="8280920" cy="3631763"/>
          </a:xfrm>
          <a:prstGeom prst="rect">
            <a:avLst/>
          </a:prstGeom>
        </p:spPr>
        <p:txBody>
          <a:bodyPr wrap="square">
            <a:spAutoFit/>
          </a:bodyPr>
          <a:lstStyle/>
          <a:p>
            <a:r>
              <a:rPr lang="en-IN" sz="2300" dirty="0" smtClean="0">
                <a:latin typeface="Calibri" panose="020F0502020204030204" pitchFamily="34" charset="0"/>
              </a:rPr>
              <a:t>Ensemble </a:t>
            </a:r>
            <a:r>
              <a:rPr lang="en-IN" sz="2300" dirty="0" smtClean="0">
                <a:latin typeface="Calibri" panose="020F0502020204030204" pitchFamily="34" charset="0"/>
              </a:rPr>
              <a:t>Methods</a:t>
            </a:r>
          </a:p>
          <a:p>
            <a:endParaRPr lang="en-IN" sz="2300" dirty="0">
              <a:latin typeface="Calibri" panose="020F0502020204030204" pitchFamily="34" charset="0"/>
            </a:endParaRPr>
          </a:p>
          <a:p>
            <a:pPr marL="285750" indent="-285750">
              <a:buFont typeface="Wingdings" panose="05000000000000000000" pitchFamily="2" charset="2"/>
              <a:buChar char="q"/>
            </a:pPr>
            <a:r>
              <a:rPr lang="en-IN" sz="2300" dirty="0">
                <a:latin typeface="Calibri" panose="020F0502020204030204" pitchFamily="34" charset="0"/>
              </a:rPr>
              <a:t>Another way that we can improve the performance of algorithms on this problem is by using</a:t>
            </a:r>
          </a:p>
          <a:p>
            <a:pPr marL="285750" indent="-285750">
              <a:buFont typeface="Wingdings" panose="05000000000000000000" pitchFamily="2" charset="2"/>
              <a:buChar char="q"/>
            </a:pPr>
            <a:r>
              <a:rPr lang="en-IN" sz="2300" dirty="0">
                <a:latin typeface="Calibri" panose="020F0502020204030204" pitchFamily="34" charset="0"/>
              </a:rPr>
              <a:t>ensemble methods. In this section we will evaluate four </a:t>
            </a:r>
            <a:r>
              <a:rPr lang="en-IN" sz="2300" dirty="0" smtClean="0">
                <a:latin typeface="Calibri" panose="020F0502020204030204" pitchFamily="34" charset="0"/>
              </a:rPr>
              <a:t>different </a:t>
            </a:r>
            <a:r>
              <a:rPr lang="en-IN" sz="2300" dirty="0">
                <a:latin typeface="Calibri" panose="020F0502020204030204" pitchFamily="34" charset="0"/>
              </a:rPr>
              <a:t>ensemble machine </a:t>
            </a:r>
            <a:r>
              <a:rPr lang="en-IN" sz="2300" dirty="0" smtClean="0">
                <a:latin typeface="Calibri" panose="020F0502020204030204" pitchFamily="34" charset="0"/>
              </a:rPr>
              <a:t>learning algorithms</a:t>
            </a:r>
            <a:r>
              <a:rPr lang="en-IN" sz="2300" dirty="0">
                <a:latin typeface="Calibri" panose="020F0502020204030204" pitchFamily="34" charset="0"/>
              </a:rPr>
              <a:t>, two boosting and two bagging methods:</a:t>
            </a:r>
          </a:p>
          <a:p>
            <a:pPr marL="742950" lvl="1" indent="-285750">
              <a:buFont typeface="Wingdings" panose="05000000000000000000" pitchFamily="2" charset="2"/>
              <a:buChar char="q"/>
            </a:pPr>
            <a:r>
              <a:rPr lang="en-IN" sz="2300" dirty="0" smtClean="0">
                <a:latin typeface="Calibri" panose="020F0502020204030204" pitchFamily="34" charset="0"/>
              </a:rPr>
              <a:t>Boosting </a:t>
            </a:r>
            <a:r>
              <a:rPr lang="en-IN" sz="2300" dirty="0">
                <a:latin typeface="Calibri" panose="020F0502020204030204" pitchFamily="34" charset="0"/>
              </a:rPr>
              <a:t>Methods: </a:t>
            </a:r>
            <a:r>
              <a:rPr lang="en-IN" sz="2300" dirty="0" err="1">
                <a:latin typeface="Calibri" panose="020F0502020204030204" pitchFamily="34" charset="0"/>
              </a:rPr>
              <a:t>AdaBoost</a:t>
            </a:r>
            <a:r>
              <a:rPr lang="en-IN" sz="2300" dirty="0">
                <a:latin typeface="Calibri" panose="020F0502020204030204" pitchFamily="34" charset="0"/>
              </a:rPr>
              <a:t> (AB) and Gradient Boosting (GBM).</a:t>
            </a:r>
          </a:p>
          <a:p>
            <a:pPr marL="742950" lvl="1" indent="-285750">
              <a:buFont typeface="Wingdings" panose="05000000000000000000" pitchFamily="2" charset="2"/>
              <a:buChar char="q"/>
            </a:pPr>
            <a:r>
              <a:rPr lang="en-IN" sz="2300" dirty="0" smtClean="0">
                <a:latin typeface="Calibri" panose="020F0502020204030204" pitchFamily="34" charset="0"/>
              </a:rPr>
              <a:t>Bagging </a:t>
            </a:r>
            <a:r>
              <a:rPr lang="en-IN" sz="2300" dirty="0">
                <a:latin typeface="Calibri" panose="020F0502020204030204" pitchFamily="34" charset="0"/>
              </a:rPr>
              <a:t>Methods: Random Forests (RF) and Extra Trees (ET).</a:t>
            </a:r>
          </a:p>
        </p:txBody>
      </p:sp>
    </p:spTree>
    <p:extLst>
      <p:ext uri="{BB962C8B-B14F-4D97-AF65-F5344CB8AC3E}">
        <p14:creationId xmlns:p14="http://schemas.microsoft.com/office/powerpoint/2010/main" val="1641267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116632"/>
            <a:ext cx="8472119" cy="4824536"/>
          </a:xfrm>
          <a:prstGeom prst="rect">
            <a:avLst/>
          </a:prstGeom>
        </p:spPr>
      </p:pic>
      <p:sp>
        <p:nvSpPr>
          <p:cNvPr id="3" name="Rectangle 2"/>
          <p:cNvSpPr/>
          <p:nvPr/>
        </p:nvSpPr>
        <p:spPr>
          <a:xfrm>
            <a:off x="4139952" y="1268760"/>
            <a:ext cx="4572000" cy="1754326"/>
          </a:xfrm>
          <a:prstGeom prst="rect">
            <a:avLst/>
          </a:prstGeom>
        </p:spPr>
        <p:txBody>
          <a:bodyPr>
            <a:spAutoFit/>
          </a:bodyPr>
          <a:lstStyle/>
          <a:p>
            <a:r>
              <a:rPr lang="en-IN" dirty="0">
                <a:solidFill>
                  <a:srgbClr val="000000"/>
                </a:solidFill>
                <a:latin typeface="Helvetica Neue"/>
              </a:rPr>
              <a:t>We again validate our earlier observation that the indicator for a dry quantity seems to be important in predicting well status. The indicators for the other quantity levels - enough and insufficient - also appear in our top 20 most important features</a:t>
            </a:r>
            <a:endParaRPr lang="en-IN" dirty="0"/>
          </a:p>
        </p:txBody>
      </p:sp>
    </p:spTree>
    <p:extLst>
      <p:ext uri="{BB962C8B-B14F-4D97-AF65-F5344CB8AC3E}">
        <p14:creationId xmlns:p14="http://schemas.microsoft.com/office/powerpoint/2010/main" val="1986071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822464"/>
            <a:ext cx="7776864" cy="3974688"/>
          </a:xfrm>
          <a:prstGeom prst="rect">
            <a:avLst/>
          </a:prstGeom>
        </p:spPr>
      </p:pic>
      <p:sp>
        <p:nvSpPr>
          <p:cNvPr id="3" name="TextBox 2"/>
          <p:cNvSpPr txBox="1"/>
          <p:nvPr/>
        </p:nvSpPr>
        <p:spPr>
          <a:xfrm>
            <a:off x="611560" y="260648"/>
            <a:ext cx="3168352" cy="369332"/>
          </a:xfrm>
          <a:prstGeom prst="rect">
            <a:avLst/>
          </a:prstGeom>
          <a:noFill/>
        </p:spPr>
        <p:txBody>
          <a:bodyPr wrap="square" rtlCol="0">
            <a:spAutoFit/>
          </a:bodyPr>
          <a:lstStyle/>
          <a:p>
            <a:r>
              <a:rPr lang="en-IN" dirty="0" smtClean="0"/>
              <a:t>Initial Leader-board Rank:-</a:t>
            </a:r>
            <a:endParaRPr lang="en-IN" dirty="0"/>
          </a:p>
        </p:txBody>
      </p:sp>
    </p:spTree>
    <p:extLst>
      <p:ext uri="{BB962C8B-B14F-4D97-AF65-F5344CB8AC3E}">
        <p14:creationId xmlns:p14="http://schemas.microsoft.com/office/powerpoint/2010/main" val="341300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umping.jpg"/>
          <p:cNvPicPr>
            <a:picLocks noGrp="1" noChangeAspect="1"/>
          </p:cNvPicPr>
          <p:nvPr>
            <p:ph idx="1"/>
          </p:nvPr>
        </p:nvPicPr>
        <p:blipFill>
          <a:blip r:embed="rId2" cstate="print"/>
          <a:stretch>
            <a:fillRect/>
          </a:stretch>
        </p:blipFill>
        <p:spPr>
          <a:xfrm>
            <a:off x="1" y="0"/>
            <a:ext cx="9144000" cy="6858000"/>
          </a:xfrm>
        </p:spPr>
      </p:pic>
      <p:sp>
        <p:nvSpPr>
          <p:cNvPr id="6" name="Title 1"/>
          <p:cNvSpPr txBox="1">
            <a:spLocks/>
          </p:cNvSpPr>
          <p:nvPr/>
        </p:nvSpPr>
        <p:spPr>
          <a:xfrm>
            <a:off x="107504" y="153941"/>
            <a:ext cx="3898776" cy="97080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5400" dirty="0">
                <a:solidFill>
                  <a:schemeClr val="tx2"/>
                </a:solidFill>
              </a:rPr>
              <a:t>PUMP IT UP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smtClean="0">
                <a:solidFill>
                  <a:schemeClr val="tx2"/>
                </a:solidFill>
              </a:rPr>
              <a:t>PUMP IT UP</a:t>
            </a:r>
            <a:endParaRPr lang="en-IN" dirty="0">
              <a:solidFill>
                <a:schemeClr val="tx2"/>
              </a:solidFill>
            </a:endParaRPr>
          </a:p>
        </p:txBody>
      </p:sp>
      <p:sp>
        <p:nvSpPr>
          <p:cNvPr id="3" name="Content Placeholder 2"/>
          <p:cNvSpPr>
            <a:spLocks noGrp="1"/>
          </p:cNvSpPr>
          <p:nvPr>
            <p:ph idx="1"/>
          </p:nvPr>
        </p:nvSpPr>
        <p:spPr>
          <a:xfrm>
            <a:off x="457200" y="1124744"/>
            <a:ext cx="8435280" cy="4752529"/>
          </a:xfrm>
        </p:spPr>
        <p:txBody>
          <a:bodyPr>
            <a:noAutofit/>
          </a:bodyPr>
          <a:lstStyle/>
          <a:p>
            <a:r>
              <a:rPr lang="en-IN" sz="2300" dirty="0" smtClean="0"/>
              <a:t>Competition hosted by drivendata.org along with Tanzanian Ministry Of Water</a:t>
            </a:r>
          </a:p>
          <a:p>
            <a:r>
              <a:rPr lang="en-IN" sz="2300" dirty="0" smtClean="0"/>
              <a:t>Problem statement : Given a train data of many pumps in Tanzania with number of variables </a:t>
            </a:r>
          </a:p>
          <a:p>
            <a:pPr>
              <a:buNone/>
            </a:pPr>
            <a:r>
              <a:rPr lang="en-IN" sz="2300" dirty="0" smtClean="0"/>
              <a:t>	  For example,</a:t>
            </a:r>
          </a:p>
          <a:p>
            <a:pPr marL="1314450" lvl="2" indent="-514350">
              <a:buFont typeface="+mj-lt"/>
              <a:buAutoNum type="alphaUcPeriod"/>
            </a:pPr>
            <a:r>
              <a:rPr lang="en-IN" sz="2300" dirty="0" smtClean="0"/>
              <a:t>What kind of pump is operating, </a:t>
            </a:r>
          </a:p>
          <a:p>
            <a:pPr marL="1314450" lvl="2" indent="-514350">
              <a:buFont typeface="+mj-lt"/>
              <a:buAutoNum type="alphaUcPeriod"/>
            </a:pPr>
            <a:r>
              <a:rPr lang="en-IN" sz="2300" dirty="0"/>
              <a:t>W</a:t>
            </a:r>
            <a:r>
              <a:rPr lang="en-IN" sz="2300" dirty="0" smtClean="0"/>
              <a:t>hen it was installed </a:t>
            </a:r>
          </a:p>
          <a:p>
            <a:pPr marL="1314450" lvl="2" indent="-514350">
              <a:buFont typeface="+mj-lt"/>
              <a:buAutoNum type="alphaUcPeriod"/>
            </a:pPr>
            <a:r>
              <a:rPr lang="en-IN" sz="2300" dirty="0"/>
              <a:t>H</a:t>
            </a:r>
            <a:r>
              <a:rPr lang="en-IN" sz="2300" dirty="0" smtClean="0"/>
              <a:t>ow it is managed</a:t>
            </a:r>
          </a:p>
          <a:p>
            <a:pPr>
              <a:buNone/>
            </a:pPr>
            <a:r>
              <a:rPr lang="en-IN" sz="2300" dirty="0" smtClean="0"/>
              <a:t>      Predict </a:t>
            </a:r>
            <a:r>
              <a:rPr lang="en-IN" sz="2300" dirty="0"/>
              <a:t>which </a:t>
            </a:r>
            <a:r>
              <a:rPr lang="en-IN" sz="2300" dirty="0" smtClean="0"/>
              <a:t>pumps in test data </a:t>
            </a:r>
            <a:r>
              <a:rPr lang="en-IN" sz="2300" dirty="0"/>
              <a:t>are functional, which need some repairs, and which don't work at </a:t>
            </a:r>
            <a:r>
              <a:rPr lang="en-IN" sz="2300" dirty="0" smtClean="0"/>
              <a:t>all </a:t>
            </a:r>
            <a:r>
              <a:rPr lang="en-IN" sz="2300" dirty="0"/>
              <a:t>This is an intermediate-level practice </a:t>
            </a:r>
            <a:r>
              <a:rPr lang="en-IN" sz="2300" dirty="0" smtClean="0"/>
              <a:t>competition.</a:t>
            </a:r>
          </a:p>
          <a:p>
            <a:r>
              <a:rPr lang="en-IN" sz="2300" dirty="0" smtClean="0"/>
              <a:t>A </a:t>
            </a:r>
            <a:r>
              <a:rPr lang="en-IN" sz="2300" dirty="0"/>
              <a:t>smart understanding of which </a:t>
            </a:r>
            <a:r>
              <a:rPr lang="en-IN" sz="2300" dirty="0" err="1"/>
              <a:t>waterpoints</a:t>
            </a:r>
            <a:r>
              <a:rPr lang="en-IN" sz="2300" dirty="0"/>
              <a:t> will fail can improve maintenance operations and ensure that clean, potable water is available to communities across </a:t>
            </a:r>
            <a:r>
              <a:rPr lang="en-IN" sz="2300" dirty="0" smtClean="0"/>
              <a:t>Tanzania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PUMP IT UP: DATA</a:t>
            </a:r>
            <a:endParaRPr lang="en-IN" dirty="0">
              <a:solidFill>
                <a:schemeClr val="tx2"/>
              </a:solidFill>
            </a:endParaRPr>
          </a:p>
        </p:txBody>
      </p:sp>
      <p:sp>
        <p:nvSpPr>
          <p:cNvPr id="3" name="Content Placeholder 2"/>
          <p:cNvSpPr>
            <a:spLocks noGrp="1"/>
          </p:cNvSpPr>
          <p:nvPr>
            <p:ph idx="1"/>
          </p:nvPr>
        </p:nvSpPr>
        <p:spPr>
          <a:xfrm>
            <a:off x="467544" y="1844824"/>
            <a:ext cx="8208912" cy="3096344"/>
          </a:xfrm>
        </p:spPr>
        <p:txBody>
          <a:bodyPr>
            <a:normAutofit/>
          </a:bodyPr>
          <a:lstStyle/>
          <a:p>
            <a:r>
              <a:rPr lang="en-IN" sz="2300" dirty="0" smtClean="0"/>
              <a:t>Comprises of nearly 40 variables, mostly categorical, few numeric</a:t>
            </a:r>
          </a:p>
          <a:p>
            <a:r>
              <a:rPr lang="en-IN" sz="2300" dirty="0" smtClean="0"/>
              <a:t>Few are water point location description variables such as longitude latitude, region, region code, district, local government authority,  sub village.</a:t>
            </a:r>
          </a:p>
          <a:p>
            <a:r>
              <a:rPr lang="en-IN" sz="2300" dirty="0" smtClean="0"/>
              <a:t>Others explain what type of water pump used, water quality, project funder, and management  team.</a:t>
            </a:r>
            <a:endParaRPr lang="en-IN" sz="23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 DATA CLEANING</a:t>
            </a:r>
            <a:endParaRPr lang="en-IN" dirty="0">
              <a:solidFill>
                <a:schemeClr val="tx2"/>
              </a:solidFill>
            </a:endParaRPr>
          </a:p>
        </p:txBody>
      </p:sp>
      <p:sp>
        <p:nvSpPr>
          <p:cNvPr id="3" name="Content Placeholder 2"/>
          <p:cNvSpPr>
            <a:spLocks noGrp="1"/>
          </p:cNvSpPr>
          <p:nvPr>
            <p:ph idx="1"/>
          </p:nvPr>
        </p:nvSpPr>
        <p:spPr>
          <a:xfrm>
            <a:off x="457200" y="1600200"/>
            <a:ext cx="8229600" cy="4925144"/>
          </a:xfrm>
        </p:spPr>
        <p:txBody>
          <a:bodyPr>
            <a:noAutofit/>
          </a:bodyPr>
          <a:lstStyle/>
          <a:p>
            <a:r>
              <a:rPr lang="en-IN" sz="2300" dirty="0" smtClean="0"/>
              <a:t>Problem: Few features with too many levels. </a:t>
            </a:r>
          </a:p>
          <a:p>
            <a:pPr>
              <a:buNone/>
            </a:pPr>
            <a:r>
              <a:rPr lang="en-IN" sz="2300" dirty="0" smtClean="0"/>
              <a:t>     Example: </a:t>
            </a:r>
            <a:r>
              <a:rPr lang="en-IN" sz="2300" dirty="0" err="1" smtClean="0"/>
              <a:t>subvillage</a:t>
            </a:r>
            <a:r>
              <a:rPr lang="en-IN" sz="2300" dirty="0" smtClean="0"/>
              <a:t>: 19287 levels</a:t>
            </a:r>
          </a:p>
          <a:p>
            <a:pPr>
              <a:buNone/>
            </a:pPr>
            <a:r>
              <a:rPr lang="en-IN" sz="2300" dirty="0" smtClean="0"/>
              <a:t>     Remedy : Remove</a:t>
            </a:r>
          </a:p>
          <a:p>
            <a:r>
              <a:rPr lang="en-IN" sz="2300" dirty="0" smtClean="0"/>
              <a:t>Problem: Some feature doesn’t bear any significance as per domain knowledge.</a:t>
            </a:r>
          </a:p>
          <a:p>
            <a:pPr>
              <a:buNone/>
            </a:pPr>
            <a:r>
              <a:rPr lang="en-IN" sz="2300" dirty="0" smtClean="0"/>
              <a:t>     Example: Water point name</a:t>
            </a:r>
          </a:p>
          <a:p>
            <a:pPr>
              <a:buNone/>
            </a:pPr>
            <a:r>
              <a:rPr lang="en-IN" sz="2300" dirty="0"/>
              <a:t> </a:t>
            </a:r>
            <a:r>
              <a:rPr lang="en-IN" sz="2300" dirty="0" smtClean="0"/>
              <a:t>    Remedy: Remove</a:t>
            </a:r>
            <a:endParaRPr lang="en-IN" sz="2300" dirty="0"/>
          </a:p>
          <a:p>
            <a:r>
              <a:rPr lang="en-IN" sz="2300" dirty="0" smtClean="0"/>
              <a:t>Problem : Also, variables with same info are repeated. Doesn’t add any new information</a:t>
            </a:r>
          </a:p>
          <a:p>
            <a:pPr>
              <a:buNone/>
            </a:pPr>
            <a:r>
              <a:rPr lang="en-IN" sz="2300" dirty="0"/>
              <a:t> </a:t>
            </a:r>
            <a:r>
              <a:rPr lang="en-IN" sz="2300" dirty="0" smtClean="0"/>
              <a:t>    Example: Region and region code</a:t>
            </a:r>
          </a:p>
          <a:p>
            <a:pPr>
              <a:buNone/>
            </a:pPr>
            <a:r>
              <a:rPr lang="en-IN" sz="2300" dirty="0" smtClean="0"/>
              <a:t>     Remedy: Keep any one. </a:t>
            </a:r>
          </a:p>
          <a:p>
            <a:endParaRPr lang="en-IN" sz="23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 DATA CLEANING</a:t>
            </a:r>
            <a:endParaRPr lang="en-IN" dirty="0">
              <a:solidFill>
                <a:schemeClr val="tx2"/>
              </a:solidFill>
            </a:endParaRPr>
          </a:p>
        </p:txBody>
      </p:sp>
      <p:sp>
        <p:nvSpPr>
          <p:cNvPr id="3" name="Content Placeholder 2"/>
          <p:cNvSpPr>
            <a:spLocks noGrp="1"/>
          </p:cNvSpPr>
          <p:nvPr>
            <p:ph idx="1"/>
          </p:nvPr>
        </p:nvSpPr>
        <p:spPr>
          <a:xfrm>
            <a:off x="457200" y="1600200"/>
            <a:ext cx="8229600" cy="4997152"/>
          </a:xfrm>
        </p:spPr>
        <p:txBody>
          <a:bodyPr>
            <a:normAutofit fontScale="92500" lnSpcReduction="10000"/>
          </a:bodyPr>
          <a:lstStyle/>
          <a:p>
            <a:r>
              <a:rPr lang="en-IN" sz="2300" dirty="0" smtClean="0"/>
              <a:t>Problem: Few variables with many classes are later merged into fewer levels and  defined as new variable. </a:t>
            </a:r>
          </a:p>
          <a:p>
            <a:endParaRPr lang="en-IN" sz="2300" dirty="0"/>
          </a:p>
          <a:p>
            <a:endParaRPr lang="en-IN" sz="2300" dirty="0" smtClean="0"/>
          </a:p>
          <a:p>
            <a:endParaRPr lang="en-IN" sz="2300" dirty="0"/>
          </a:p>
          <a:p>
            <a:endParaRPr lang="en-IN" sz="2300" dirty="0" smtClean="0"/>
          </a:p>
          <a:p>
            <a:endParaRPr lang="en-IN" sz="2300" dirty="0" smtClean="0"/>
          </a:p>
          <a:p>
            <a:endParaRPr lang="en-IN" sz="2300" dirty="0"/>
          </a:p>
          <a:p>
            <a:endParaRPr lang="en-IN" sz="2300" dirty="0" smtClean="0"/>
          </a:p>
          <a:p>
            <a:pPr>
              <a:buNone/>
            </a:pPr>
            <a:r>
              <a:rPr lang="en-IN" sz="2300" dirty="0" smtClean="0"/>
              <a:t>    </a:t>
            </a:r>
          </a:p>
          <a:p>
            <a:r>
              <a:rPr lang="en-IN" sz="2300" dirty="0" smtClean="0"/>
              <a:t>Remedy : Variable with more classes is retained as it contains maximum info</a:t>
            </a:r>
          </a:p>
          <a:p>
            <a:pPr>
              <a:buNone/>
            </a:pPr>
            <a:endParaRPr lang="en-IN" sz="2300" dirty="0"/>
          </a:p>
        </p:txBody>
      </p:sp>
      <p:graphicFrame>
        <p:nvGraphicFramePr>
          <p:cNvPr id="4" name="Diagram 3"/>
          <p:cNvGraphicFramePr/>
          <p:nvPr/>
        </p:nvGraphicFramePr>
        <p:xfrm>
          <a:off x="1331640" y="2420888"/>
          <a:ext cx="6192688"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 DATA CLEANING</a:t>
            </a:r>
            <a:endParaRPr lang="en-IN" dirty="0">
              <a:solidFill>
                <a:schemeClr val="tx2"/>
              </a:solidFill>
            </a:endParaRPr>
          </a:p>
        </p:txBody>
      </p:sp>
      <p:sp>
        <p:nvSpPr>
          <p:cNvPr id="3" name="Content Placeholder 2"/>
          <p:cNvSpPr>
            <a:spLocks noGrp="1"/>
          </p:cNvSpPr>
          <p:nvPr>
            <p:ph idx="1"/>
          </p:nvPr>
        </p:nvSpPr>
        <p:spPr>
          <a:xfrm>
            <a:off x="457200" y="1600200"/>
            <a:ext cx="8229600" cy="4709120"/>
          </a:xfrm>
        </p:spPr>
        <p:txBody>
          <a:bodyPr>
            <a:normAutofit lnSpcReduction="10000"/>
          </a:bodyPr>
          <a:lstStyle/>
          <a:p>
            <a:r>
              <a:rPr lang="en-IN" sz="2300" dirty="0"/>
              <a:t> </a:t>
            </a:r>
            <a:r>
              <a:rPr lang="en-IN" sz="2300" dirty="0" smtClean="0"/>
              <a:t>Time for which water point operational might crucial determining current functional status of water point</a:t>
            </a:r>
          </a:p>
          <a:p>
            <a:pPr>
              <a:buNone/>
            </a:pPr>
            <a:r>
              <a:rPr lang="en-IN" sz="2300" dirty="0" smtClean="0"/>
              <a:t>  	  ( as it gets older, more probable to need repairs)</a:t>
            </a:r>
            <a:endParaRPr lang="en-IN" sz="2300" dirty="0"/>
          </a:p>
          <a:p>
            <a:r>
              <a:rPr lang="en-IN" sz="2300" dirty="0" smtClean="0"/>
              <a:t>Dataset gives date when water point started operating and when observation taken</a:t>
            </a:r>
          </a:p>
          <a:p>
            <a:endParaRPr lang="en-IN" sz="2300" dirty="0"/>
          </a:p>
          <a:p>
            <a:r>
              <a:rPr lang="en-IN" sz="2300" dirty="0" smtClean="0"/>
              <a:t>Difference between them can give operational time</a:t>
            </a:r>
          </a:p>
          <a:p>
            <a:pPr>
              <a:buNone/>
            </a:pPr>
            <a:endParaRPr lang="en-IN" sz="2300" dirty="0" smtClean="0"/>
          </a:p>
          <a:p>
            <a:r>
              <a:rPr lang="en-IN" sz="2300" dirty="0" smtClean="0"/>
              <a:t>Two new features constructed</a:t>
            </a:r>
          </a:p>
          <a:p>
            <a:pPr marL="914400" lvl="1" indent="-514350">
              <a:buFont typeface="+mj-lt"/>
              <a:buAutoNum type="alphaUcPeriod"/>
            </a:pPr>
            <a:r>
              <a:rPr lang="en-IN" sz="2100" dirty="0" smtClean="0"/>
              <a:t>Number of days</a:t>
            </a:r>
          </a:p>
          <a:p>
            <a:pPr marL="914400" lvl="1" indent="-514350">
              <a:buFont typeface="+mj-lt"/>
              <a:buAutoNum type="alphaUcPeriod"/>
            </a:pPr>
            <a:r>
              <a:rPr lang="en-IN" sz="2100" dirty="0" smtClean="0"/>
              <a:t>Number of months since water point is operational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1258</TotalTime>
  <Words>1777</Words>
  <Application>Microsoft Office PowerPoint</Application>
  <PresentationFormat>On-screen Show (4:3)</PresentationFormat>
  <Paragraphs>263</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Franklin Gothic Book</vt:lpstr>
      <vt:lpstr>Helvetica Neue</vt:lpstr>
      <vt:lpstr>Wingdings</vt:lpstr>
      <vt:lpstr>Crop</vt:lpstr>
      <vt:lpstr>Pump It Up !</vt:lpstr>
      <vt:lpstr>Water</vt:lpstr>
      <vt:lpstr>Water</vt:lpstr>
      <vt:lpstr>PowerPoint Presentation</vt:lpstr>
      <vt:lpstr>PUMP IT UP</vt:lpstr>
      <vt:lpstr>PUMP IT UP: DATA</vt:lpstr>
      <vt:lpstr> DATA CLEANING</vt:lpstr>
      <vt:lpstr> DATA CLEANING</vt:lpstr>
      <vt:lpstr> 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 It Up</dc:title>
  <dc:creator>KAUSTUBH DAWARE</dc:creator>
  <cp:lastModifiedBy>prem</cp:lastModifiedBy>
  <cp:revision>135</cp:revision>
  <dcterms:created xsi:type="dcterms:W3CDTF">2016-12-02T11:09:24Z</dcterms:created>
  <dcterms:modified xsi:type="dcterms:W3CDTF">2016-12-03T10:25:01Z</dcterms:modified>
</cp:coreProperties>
</file>