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08" r:id="rId2"/>
    <p:sldId id="258" r:id="rId3"/>
    <p:sldId id="322" r:id="rId4"/>
    <p:sldId id="339" r:id="rId5"/>
    <p:sldId id="263" r:id="rId6"/>
    <p:sldId id="329" r:id="rId7"/>
    <p:sldId id="335" r:id="rId8"/>
    <p:sldId id="338" r:id="rId9"/>
    <p:sldId id="336" r:id="rId10"/>
    <p:sldId id="334" r:id="rId11"/>
    <p:sldId id="33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FCC40"/>
    <a:srgbClr val="E4E4E4"/>
    <a:srgbClr val="D93D7A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2F652-E04D-473C-8276-6382FF61726A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14D28-F7FD-4006-AB74-7994B002B5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14D28-F7FD-4006-AB74-7994B002B51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14D28-F7FD-4006-AB74-7994B002B51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62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15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7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6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80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31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74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18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9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5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66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37C-64F8-486F-9C93-A659C97229D5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60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0237C-64F8-486F-9C93-A659C97229D5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2487-216F-4481-8E1C-AC59E4C716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00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79712" y="836712"/>
            <a:ext cx="57606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프로토타입</a:t>
            </a:r>
            <a:endParaRPr lang="ko-KR" altLang="en-US" sz="3000" b="1" dirty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  <a:p>
            <a:pPr algn="ctr"/>
            <a:endParaRPr lang="en-US" altLang="ko-KR" sz="2300" b="1" dirty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  <a:p>
            <a:pPr algn="ctr"/>
            <a:r>
              <a:rPr lang="ko-KR" altLang="en-US" sz="2300" b="1" dirty="0" err="1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교육생명</a:t>
            </a:r>
            <a:endParaRPr lang="en-US" altLang="ko-KR" sz="2300" b="1" dirty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9792" y="2852936"/>
            <a:ext cx="4286280" cy="1993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700" dirty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프로젝트개요</a:t>
            </a:r>
            <a:endParaRPr lang="en-US" altLang="ko-KR" sz="1700" dirty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700" dirty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경쟁사정보수집</a:t>
            </a:r>
            <a:endParaRPr lang="en-US" altLang="ko-KR" sz="1700" dirty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700" dirty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사용자분석 </a:t>
            </a:r>
            <a:r>
              <a:rPr lang="en-US" altLang="ko-KR" sz="1700" dirty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(</a:t>
            </a:r>
            <a:r>
              <a:rPr lang="ko-KR" altLang="en-US" sz="1700" dirty="0" err="1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퍼소나</a:t>
            </a:r>
            <a:r>
              <a:rPr lang="en-US" altLang="ko-KR" sz="1700" dirty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/</a:t>
            </a:r>
            <a:r>
              <a:rPr lang="ko-KR" altLang="en-US" sz="1700" dirty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사용자 시나리오</a:t>
            </a:r>
            <a:r>
              <a:rPr lang="en-US" altLang="ko-KR" sz="1700" dirty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700" dirty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아이디어수집</a:t>
            </a:r>
            <a:r>
              <a:rPr lang="en-US" altLang="ko-KR" sz="1700" dirty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/</a:t>
            </a:r>
            <a:r>
              <a:rPr lang="ko-KR" altLang="en-US" sz="1700" dirty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마인드 </a:t>
            </a:r>
            <a:r>
              <a:rPr lang="ko-KR" altLang="en-US" sz="1700" dirty="0" err="1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맵핑</a:t>
            </a:r>
            <a:endParaRPr lang="en-US" altLang="ko-KR" sz="1700" dirty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700" dirty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아이디어스케치</a:t>
            </a:r>
            <a:endParaRPr lang="en-US" altLang="ko-KR" sz="1700" dirty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3768" y="256490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  <a:latin typeface="Rix밝은고딕 B" pitchFamily="18" charset="-127"/>
                <a:ea typeface="Rix밝은고딕 B" pitchFamily="18" charset="-127"/>
              </a:rPr>
              <a:t>프로토타입</a:t>
            </a:r>
            <a:r>
              <a:rPr lang="ko-KR" altLang="en-US" b="1" dirty="0">
                <a:solidFill>
                  <a:schemeClr val="bg1"/>
                </a:solidFill>
                <a:latin typeface="Rix밝은고딕 B" pitchFamily="18" charset="-127"/>
                <a:ea typeface="Rix밝은고딕 B" pitchFamily="18" charset="-127"/>
              </a:rPr>
              <a:t> 기초데이터 수집 및 스케치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7784" y="5555417"/>
            <a:ext cx="2839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프로토</a:t>
            </a:r>
            <a:r>
              <a:rPr lang="ko-KR" altLang="en-US" dirty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 타입 제작화면</a:t>
            </a:r>
            <a:endParaRPr lang="en-US" altLang="ko-KR" dirty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사용성</a:t>
            </a:r>
            <a:r>
              <a:rPr lang="ko-KR" altLang="en-US" dirty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 테스트  보고서</a:t>
            </a:r>
            <a:endParaRPr lang="ko-KR" altLang="en-US" dirty="0">
              <a:latin typeface="HY신명조" pitchFamily="18" charset="-127"/>
              <a:ea typeface="HY신명조" pitchFamily="18" charset="-127"/>
            </a:endParaRP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5195377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 err="1">
                <a:solidFill>
                  <a:schemeClr val="bg1"/>
                </a:solidFill>
                <a:ea typeface="Rix밝은고딕 B"/>
              </a:rPr>
              <a:t>프로토타입</a:t>
            </a:r>
            <a:r>
              <a:rPr lang="ko-KR" altLang="en-US" b="1" dirty="0">
                <a:solidFill>
                  <a:schemeClr val="bg1"/>
                </a:solidFill>
                <a:ea typeface="Rix밝은고딕 B"/>
              </a:rPr>
              <a:t> 제작 및 </a:t>
            </a:r>
            <a:r>
              <a:rPr lang="ko-KR" altLang="en-US" b="1" dirty="0" err="1">
                <a:solidFill>
                  <a:schemeClr val="bg1"/>
                </a:solidFill>
                <a:ea typeface="Rix밝은고딕 B"/>
              </a:rPr>
              <a:t>사용성</a:t>
            </a:r>
            <a:r>
              <a:rPr lang="ko-KR" altLang="en-US" b="1" dirty="0">
                <a:solidFill>
                  <a:schemeClr val="bg1"/>
                </a:solidFill>
                <a:ea typeface="Rix밝은고딕 B"/>
              </a:rPr>
              <a:t> 테스트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14285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사용성테스트</a:t>
            </a:r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631501"/>
              </p:ext>
            </p:extLst>
          </p:nvPr>
        </p:nvGraphicFramePr>
        <p:xfrm>
          <a:off x="251520" y="620688"/>
          <a:ext cx="8748972" cy="5021815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96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테스트페이지명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j-lt"/>
                        </a:rPr>
                        <a:t>GS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에너지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사용자 테스트 참가자명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j-lt"/>
                        </a:rPr>
                        <a:t>???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92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23942" marR="23942" marT="11971" marB="1197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52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+mj-lt"/>
                        </a:rPr>
                        <a:t>문항 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+mj-lt"/>
                        </a:rPr>
                        <a:t>점수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52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+mj-lt"/>
                          <a:ea typeface="나눔고딕"/>
                        </a:rPr>
                        <a:t>1.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+mj-lt"/>
                          <a:ea typeface="나눔고딕"/>
                        </a:rPr>
                        <a:t>전혀 그렇지 않다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+mj-lt"/>
                          <a:ea typeface="나눔고딕"/>
                        </a:rPr>
                        <a:t>. 2.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+mj-lt"/>
                          <a:ea typeface="나눔고딕"/>
                        </a:rPr>
                        <a:t>그렇지 않은 편이다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+mj-lt"/>
                          <a:ea typeface="나눔고딕"/>
                        </a:rPr>
                        <a:t>. 3.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+mj-lt"/>
                          <a:ea typeface="나눔고딕"/>
                        </a:rPr>
                        <a:t>보통이다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+mj-lt"/>
                          <a:ea typeface="나눔고딕"/>
                        </a:rPr>
                        <a:t>. 4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+mj-lt"/>
                          <a:ea typeface="나눔고딕"/>
                        </a:rPr>
                        <a:t>그러한 편이다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+mj-lt"/>
                          <a:ea typeface="나눔고딕"/>
                        </a:rPr>
                        <a:t>. 5.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+mj-lt"/>
                          <a:ea typeface="나눔고딕"/>
                        </a:rPr>
                        <a:t>매우 그렇다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+mj-lt"/>
                          <a:ea typeface="나눔고딕"/>
                        </a:rPr>
                        <a:t>. 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52"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latin typeface="+mj-lt"/>
                        </a:rPr>
                        <a:t>사용성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효율성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j-lt"/>
                        </a:rPr>
                        <a:t>UIUX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제공되는 서비스를 사용설명서 없이 사용할 수 있는가</a:t>
                      </a: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52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어느 페이지에서든 </a:t>
                      </a:r>
                      <a:r>
                        <a:rPr lang="ko-KR" altLang="en-US" sz="1000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메인으로</a:t>
                      </a: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이동이 가능한가</a:t>
                      </a: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85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내용을 찾기 위해 깊이 </a:t>
                      </a:r>
                      <a:r>
                        <a:rPr lang="ko-KR" altLang="en-US" sz="1000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찾아들어가지</a:t>
                      </a: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않아도 정보의 접근이 쉬운가</a:t>
                      </a: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852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제공되는 서비스는 성격이 일관되며 간략한 느낌을 주는가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j-lt"/>
                        </a:rPr>
                        <a:t>?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7852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메뉴항목들이 기억하기 쉽게 설계되어 있는가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j-lt"/>
                        </a:rPr>
                        <a:t>?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7852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현재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latin typeface="+mj-lt"/>
                        </a:rPr>
                        <a:t>브라우징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 하는 페이지가 어떤 페이지인지 유추할 수 있도록 페이지의 위치 또는 이름이 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명시 되어있는가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j-lt"/>
                        </a:rPr>
                        <a:t>?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7852"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심미적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디자인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색상구성이 디자인과 어울리는가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j-lt"/>
                        </a:rPr>
                        <a:t>?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7852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이미지는 크기 비율이 적절하게 제공되고 있는가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j-lt"/>
                        </a:rPr>
                        <a:t>?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7852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적용된 디자인은 전체적으로 조화로우며  디자인적인가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j-lt"/>
                        </a:rPr>
                        <a:t>?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7852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직관적으로 이해할 수 있는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latin typeface="+mj-lt"/>
                        </a:rPr>
                        <a:t>메타포를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 적용하고 있는가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j-lt"/>
                        </a:rPr>
                        <a:t>?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7852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기타</a:t>
                      </a: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이해도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페이지의 기능을 이해하기 쉬운가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j-lt"/>
                        </a:rPr>
                        <a:t>?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7852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사용된 용어는 충분히 이해하기 쉬운 용어를 사용하고 있는가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j-lt"/>
                        </a:rPr>
                        <a:t>?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7852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링크된 메뉴들은 해당 화면을 유추할 수 있도록 되어 있는가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j-lt"/>
                        </a:rPr>
                        <a:t>?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클릭의 영역은 적절한 크기로 제공되어 클릭하기 쉬운가</a:t>
                      </a: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7852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계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20100">
                <a:tc gridSpan="5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+mj-lt"/>
                        </a:rPr>
                        <a:t>사용자 테스트 총평 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+mj-lt"/>
                        </a:rPr>
                        <a:t>: 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latin typeface="+mj-lt"/>
                        </a:rPr>
                        <a:t>전체 메뉴를 찾고 싶을 때 스크롤을 다시 위로 </a:t>
                      </a:r>
                      <a:r>
                        <a:rPr lang="ko-KR" altLang="en-US" sz="1000" b="0" dirty="0" err="1">
                          <a:solidFill>
                            <a:srgbClr val="000000"/>
                          </a:solidFill>
                          <a:latin typeface="+mj-lt"/>
                        </a:rPr>
                        <a:t>올려야하는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latin typeface="+mj-lt"/>
                        </a:rPr>
                        <a:t> 번거로움이 있다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latin typeface="+mj-lt"/>
                        </a:rPr>
                        <a:t>.</a:t>
                      </a:r>
                      <a:endParaRPr lang="en-US" altLang="ko-KR" sz="900" b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14285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사용성테스트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605375"/>
              </p:ext>
            </p:extLst>
          </p:nvPr>
        </p:nvGraphicFramePr>
        <p:xfrm>
          <a:off x="179512" y="620688"/>
          <a:ext cx="8748972" cy="473226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3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테스트페이지명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GS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에너지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92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23942" marR="23942" marT="11971" marB="1197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5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+mj-lt"/>
                        </a:rPr>
                        <a:t>결과분석 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+mj-lt"/>
                        </a:rPr>
                        <a:t>점수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5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latin typeface="+mj-lt"/>
                        </a:rPr>
                        <a:t>접근성이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 충분한가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j-lt"/>
                        </a:rPr>
                        <a:t>?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000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4/ 5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5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가독성이 좋은가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j-lt"/>
                        </a:rPr>
                        <a:t>?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5/ 5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5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  <a:r>
                        <a:rPr lang="ko-KR" altLang="en-US" sz="100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이용에 대한 구체적인 설명이 없어도 쉽게 조작이 가능한가</a:t>
                      </a:r>
                      <a:r>
                        <a:rPr lang="en-US" altLang="ko-KR" sz="100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5/ 5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85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색상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j-lt"/>
                        </a:rPr>
                        <a:t> 디자인이 잘 맞는가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j-lt"/>
                        </a:rPr>
                        <a:t>?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5/ 5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85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이미지 비율이 적절한가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j-lt"/>
                        </a:rPr>
                        <a:t>?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4/ 5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785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메뉴 항목이 적절하게 배치되어 있는가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j-lt"/>
                        </a:rPr>
                        <a:t>?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4/ 5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785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어떤 페이지든 </a:t>
                      </a:r>
                      <a:r>
                        <a:rPr lang="ko-KR" altLang="en-US" sz="1000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메인으로</a:t>
                      </a: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이동할 수 있는가</a:t>
                      </a: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5/ 5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785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latin typeface="+mj-lt"/>
                        </a:rPr>
                        <a:t>어려운 용어를 사용하지 않았나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latin typeface="+mj-lt"/>
                        </a:rPr>
                        <a:t>?</a:t>
                      </a:r>
                      <a:endParaRPr lang="ko-KR" altLang="en-US" sz="1000" b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5/ 5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785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개선안 도출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개선여부</a:t>
                      </a: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기타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785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계열사가 연관성이 </a:t>
                      </a:r>
                      <a:r>
                        <a:rPr lang="ko-KR" altLang="en-US" sz="1000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큰만큼</a:t>
                      </a: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패밀리 사이트로 이동할 수 있는 버튼을 찾기 쉬운 위치에 배치한다</a:t>
                      </a: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en-US" sz="1000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785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 스크롤을 내려도 상단 네비게이션 바가 고정되게 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j-lt"/>
                        </a:rPr>
                        <a:t>.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785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SNS </a:t>
                      </a: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바로가기 </a:t>
                      </a:r>
                      <a:r>
                        <a:rPr lang="ko-KR" altLang="en-US" sz="1000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버튼를</a:t>
                      </a:r>
                      <a:r>
                        <a:rPr lang="ko-KR" alt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추가한다</a:t>
                      </a: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785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j-lt"/>
                        </a:rPr>
                        <a:t>글씨 크기를 현재보다 조금 더 작게 수정한다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j-lt"/>
                        </a:rPr>
                        <a:t>.</a:t>
                      </a: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785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23942" marR="23942" marT="11971" marB="119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844" y="214290"/>
            <a:ext cx="69294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>
                <a:solidFill>
                  <a:srgbClr val="D93D7A"/>
                </a:solidFill>
                <a:latin typeface="Rix밝은고딕 B" pitchFamily="18" charset="-127"/>
                <a:ea typeface="Rix밝은고딕 B" pitchFamily="18" charset="-127"/>
              </a:rPr>
              <a:t>프로토타입</a:t>
            </a:r>
            <a:r>
              <a:rPr lang="ko-KR" altLang="en-US" sz="2500" b="1" dirty="0">
                <a:solidFill>
                  <a:srgbClr val="D93D7A"/>
                </a:solidFill>
                <a:latin typeface="Rix밝은고딕 B" pitchFamily="18" charset="-127"/>
                <a:ea typeface="Rix밝은고딕 B" pitchFamily="18" charset="-127"/>
              </a:rPr>
              <a:t> 기초데이터 수집 및 스케치</a:t>
            </a:r>
          </a:p>
        </p:txBody>
      </p:sp>
      <p:sp>
        <p:nvSpPr>
          <p:cNvPr id="29" name="Rectangle 3"/>
          <p:cNvSpPr/>
          <p:nvPr/>
        </p:nvSpPr>
        <p:spPr>
          <a:xfrm>
            <a:off x="285720" y="1214422"/>
            <a:ext cx="8532948" cy="1716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pc="-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  <p:cxnSp>
        <p:nvCxnSpPr>
          <p:cNvPr id="31" name="Straight Connector 9"/>
          <p:cNvCxnSpPr/>
          <p:nvPr/>
        </p:nvCxnSpPr>
        <p:spPr>
          <a:xfrm>
            <a:off x="503548" y="4653136"/>
            <a:ext cx="82449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0"/>
          <p:cNvCxnSpPr/>
          <p:nvPr/>
        </p:nvCxnSpPr>
        <p:spPr>
          <a:xfrm>
            <a:off x="503548" y="6669360"/>
            <a:ext cx="81729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1"/>
          <p:cNvCxnSpPr/>
          <p:nvPr/>
        </p:nvCxnSpPr>
        <p:spPr>
          <a:xfrm>
            <a:off x="539552" y="5805264"/>
            <a:ext cx="81729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305194" y="764704"/>
            <a:ext cx="1728192" cy="33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228600" indent="-228600">
              <a:lnSpc>
                <a:spcPct val="150000"/>
              </a:lnSpc>
              <a:defRPr/>
            </a:pPr>
            <a:r>
              <a:rPr lang="ko-KR" altLang="en-US" sz="1200" b="1" spc="-100" dirty="0">
                <a:latin typeface="맑은 고딕" pitchFamily="50" charset="-127"/>
                <a:ea typeface="맑은 고딕" pitchFamily="50" charset="-127"/>
              </a:rPr>
              <a:t>프로젝트 목표 및 설명 </a:t>
            </a:r>
            <a:r>
              <a:rPr lang="en-US" altLang="ko-KR" sz="1200" b="1" spc="-10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503548" y="6033409"/>
            <a:ext cx="8319868" cy="33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228600" indent="-228600">
              <a:lnSpc>
                <a:spcPct val="150000"/>
              </a:lnSpc>
              <a:defRPr/>
            </a:pPr>
            <a:r>
              <a:rPr lang="ko-KR" altLang="en-US" sz="1200" spc="-100" dirty="0">
                <a:latin typeface="맑은 고딕" pitchFamily="50" charset="-127"/>
                <a:ea typeface="맑은 고딕" pitchFamily="50" charset="-127"/>
              </a:rPr>
              <a:t>핵심 </a:t>
            </a:r>
            <a:r>
              <a:rPr lang="ko-KR" altLang="en-US" sz="1200" spc="-100" dirty="0" err="1">
                <a:latin typeface="맑은 고딕" pitchFamily="50" charset="-127"/>
                <a:ea typeface="맑은 고딕" pitchFamily="50" charset="-127"/>
              </a:rPr>
              <a:t>타켓</a:t>
            </a:r>
            <a:r>
              <a:rPr lang="ko-KR" altLang="en-US" sz="1200" spc="-100" dirty="0">
                <a:latin typeface="맑은 고딕" pitchFamily="50" charset="-127"/>
                <a:ea typeface="맑은 고딕" pitchFamily="50" charset="-127"/>
              </a:rPr>
              <a:t> 대상자 </a:t>
            </a:r>
            <a:r>
              <a:rPr lang="en-US" altLang="ko-KR" sz="1200" spc="-1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spc="-100" dirty="0">
                <a:latin typeface="맑은 고딕" pitchFamily="50" charset="-127"/>
                <a:ea typeface="맑은 고딕" pitchFamily="50" charset="-127"/>
              </a:rPr>
              <a:t>국내외 투자자</a:t>
            </a:r>
            <a:r>
              <a:rPr lang="en-US" altLang="ko-KR" sz="1200" spc="-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spc="-100" dirty="0">
                <a:latin typeface="맑은 고딕" pitchFamily="50" charset="-127"/>
                <a:ea typeface="맑은 고딕" pitchFamily="50" charset="-127"/>
              </a:rPr>
              <a:t>에너지 상품 소비자</a:t>
            </a:r>
            <a:r>
              <a:rPr lang="en-US" altLang="ko-KR" sz="1200" spc="-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spc="-100" dirty="0">
                <a:latin typeface="맑은 고딕" pitchFamily="50" charset="-127"/>
                <a:ea typeface="맑은 고딕" pitchFamily="50" charset="-127"/>
              </a:rPr>
              <a:t>취업지원자</a:t>
            </a:r>
            <a:endParaRPr lang="en-US" altLang="ko-KR" sz="1200" spc="-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14">
            <a:extLst>
              <a:ext uri="{FF2B5EF4-FFF2-40B4-BE49-F238E27FC236}">
                <a16:creationId xmlns:a16="http://schemas.microsoft.com/office/drawing/2014/main" id="{9DA41B9A-AA9A-76B5-B549-414A47D5D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40" y="4928177"/>
            <a:ext cx="8172908" cy="612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228600" indent="-228600">
              <a:lnSpc>
                <a:spcPct val="150000"/>
              </a:lnSpc>
              <a:defRPr/>
            </a:pPr>
            <a:r>
              <a:rPr lang="ko-KR" altLang="en-US" sz="1200" spc="-100" dirty="0">
                <a:latin typeface="맑은 고딕" pitchFamily="50" charset="-127"/>
                <a:ea typeface="맑은 고딕" pitchFamily="50" charset="-127"/>
              </a:rPr>
              <a:t>기대효과 </a:t>
            </a:r>
            <a:r>
              <a:rPr lang="en-US" altLang="ko-KR" sz="1200" spc="-100" dirty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1200" spc="-100" dirty="0">
                <a:latin typeface="맑은 고딕" pitchFamily="50" charset="-127"/>
                <a:ea typeface="맑은 고딕" pitchFamily="50" charset="-127"/>
              </a:rPr>
              <a:t>회사와 브랜드에 대한 정체성을 사용자가 효과적으로 인식 가능</a:t>
            </a:r>
            <a:r>
              <a:rPr lang="en-US" altLang="ko-KR" sz="1200" spc="-1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spc="-100" dirty="0">
                <a:latin typeface="맑은 고딕" pitchFamily="50" charset="-127"/>
                <a:ea typeface="맑은 고딕" pitchFamily="50" charset="-127"/>
              </a:rPr>
              <a:t>전문성과 신뢰감 있는 이미지를 줄 수 있음</a:t>
            </a:r>
            <a:r>
              <a:rPr lang="en-US" altLang="ko-KR" sz="1200" spc="-1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spc="-100" dirty="0">
                <a:latin typeface="맑은 고딕" pitchFamily="50" charset="-127"/>
                <a:ea typeface="맑은 고딕" pitchFamily="50" charset="-127"/>
              </a:rPr>
              <a:t>깔끔하고</a:t>
            </a:r>
            <a:endParaRPr lang="en-US" altLang="ko-KR" sz="1200" spc="-1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defRPr/>
            </a:pPr>
            <a:r>
              <a:rPr lang="ko-KR" altLang="en-US" sz="1200" spc="-100" dirty="0">
                <a:latin typeface="맑은 고딕" pitchFamily="50" charset="-127"/>
                <a:ea typeface="맑은 고딕" pitchFamily="50" charset="-127"/>
              </a:rPr>
              <a:t>세련된 디자인으로 브랜드에 관심을 갖고 있거나 채용지원을 </a:t>
            </a:r>
            <a:r>
              <a:rPr lang="ko-KR" altLang="en-US" sz="1200" spc="-100" dirty="0" err="1">
                <a:latin typeface="맑은 고딕" pitchFamily="50" charset="-127"/>
                <a:ea typeface="맑은 고딕" pitchFamily="50" charset="-127"/>
              </a:rPr>
              <a:t>염두하는</a:t>
            </a:r>
            <a:r>
              <a:rPr lang="ko-KR" altLang="en-US" sz="1200" spc="-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spc="-100" dirty="0">
                <a:latin typeface="맑은 고딕" pitchFamily="50" charset="-127"/>
                <a:ea typeface="맑은 고딕" pitchFamily="50" charset="-127"/>
              </a:rPr>
              <a:t>20~30</a:t>
            </a:r>
            <a:r>
              <a:rPr lang="ko-KR" altLang="en-US" sz="1200" spc="-100" dirty="0">
                <a:latin typeface="맑은 고딕" pitchFamily="50" charset="-127"/>
                <a:ea typeface="맑은 고딕" pitchFamily="50" charset="-127"/>
              </a:rPr>
              <a:t>대 젊은 층에게도 어필</a:t>
            </a:r>
            <a:r>
              <a:rPr lang="en-US" altLang="ko-KR" sz="1200" spc="-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Text Box 14">
            <a:extLst>
              <a:ext uri="{FF2B5EF4-FFF2-40B4-BE49-F238E27FC236}">
                <a16:creationId xmlns:a16="http://schemas.microsoft.com/office/drawing/2014/main" id="{88C88E20-4CCB-6A0C-AA6F-CAFF02BA0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48" y="3044384"/>
            <a:ext cx="8134060" cy="147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228600" indent="-228600">
              <a:lnSpc>
                <a:spcPct val="150000"/>
              </a:lnSpc>
              <a:defRPr/>
            </a:pPr>
            <a:r>
              <a:rPr lang="ko-KR" altLang="en-US" sz="1200" spc="-100" dirty="0">
                <a:latin typeface="맑은 고딕" pitchFamily="50" charset="-127"/>
                <a:ea typeface="맑은 고딕" pitchFamily="50" charset="-127"/>
              </a:rPr>
              <a:t>장점 </a:t>
            </a:r>
            <a:r>
              <a:rPr lang="en-US" altLang="ko-KR" sz="1200" spc="-100" dirty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marL="228600" indent="-228600">
              <a:lnSpc>
                <a:spcPct val="150000"/>
              </a:lnSpc>
              <a:defRPr/>
            </a:pPr>
            <a:r>
              <a:rPr lang="en-US" altLang="ko-KR" sz="1200" spc="-100" dirty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1200" spc="-100" dirty="0">
                <a:latin typeface="맑은 고딕" pitchFamily="50" charset="-127"/>
              </a:rPr>
              <a:t>제공하고자 하는 정보와 텍스트가 한 화면에 몽땅 몰려 있던 기존 사이트에서 화면 별 텍스트를 줄이고 연관 이미지를 추가해 영역을 구분</a:t>
            </a:r>
            <a:r>
              <a:rPr lang="en-US" altLang="ko-KR" sz="1200" spc="-100" dirty="0">
                <a:latin typeface="맑은 고딕" pitchFamily="50" charset="-127"/>
              </a:rPr>
              <a:t>, </a:t>
            </a:r>
            <a:r>
              <a:rPr lang="ko-KR" altLang="en-US" sz="1200" spc="-100" dirty="0">
                <a:latin typeface="맑은 고딕" pitchFamily="50" charset="-127"/>
              </a:rPr>
              <a:t>눈에 잘 띄도록 수정</a:t>
            </a:r>
            <a:r>
              <a:rPr lang="en-US" altLang="ko-KR" sz="1200" spc="-100" dirty="0">
                <a:latin typeface="맑은 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  <a:defRPr/>
            </a:pPr>
            <a:r>
              <a:rPr lang="ko-KR" altLang="en-US" sz="1200" spc="-100" dirty="0">
                <a:latin typeface="맑은 고딕" pitchFamily="50" charset="-127"/>
              </a:rPr>
              <a:t>  </a:t>
            </a:r>
            <a:r>
              <a:rPr lang="en-US" altLang="ko-KR" sz="1200" spc="-100" dirty="0">
                <a:latin typeface="맑은 고딕" pitchFamily="50" charset="-127"/>
              </a:rPr>
              <a:t>- </a:t>
            </a:r>
            <a:r>
              <a:rPr lang="ko-KR" altLang="en-US" sz="1200" spc="-100" dirty="0">
                <a:latin typeface="맑은 고딕" pitchFamily="50" charset="-127"/>
              </a:rPr>
              <a:t>네비게이션에서 중요 정보 콘텐츠를 화면 상에 끌어내 정보전달 용이</a:t>
            </a:r>
            <a:r>
              <a:rPr lang="en-US" altLang="ko-KR" sz="1200" spc="-100" dirty="0">
                <a:latin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defRPr/>
            </a:pPr>
            <a:r>
              <a:rPr lang="ko-KR" altLang="en-US" sz="1200" spc="-100" dirty="0">
                <a:latin typeface="맑은 고딕" pitchFamily="50" charset="-127"/>
              </a:rPr>
              <a:t>  </a:t>
            </a:r>
            <a:r>
              <a:rPr lang="en-US" altLang="ko-KR" sz="1200" spc="-100" dirty="0">
                <a:latin typeface="맑은 고딕" pitchFamily="50" charset="-127"/>
              </a:rPr>
              <a:t>- </a:t>
            </a:r>
            <a:r>
              <a:rPr lang="ko-KR" altLang="en-US" sz="1200" spc="-100" dirty="0">
                <a:latin typeface="맑은 고딕" pitchFamily="50" charset="-127"/>
              </a:rPr>
              <a:t>밋밋한 감이 있던 웹사이트에 동적인 기능을 추가해 </a:t>
            </a:r>
            <a:r>
              <a:rPr lang="en-US" altLang="ko-KR" sz="1200" spc="-100" dirty="0">
                <a:latin typeface="맑은 고딕" pitchFamily="50" charset="-127"/>
              </a:rPr>
              <a:t>‘</a:t>
            </a:r>
            <a:r>
              <a:rPr lang="ko-KR" altLang="en-US" sz="1200" spc="-100" dirty="0">
                <a:latin typeface="맑은 고딕" pitchFamily="50" charset="-127"/>
              </a:rPr>
              <a:t>에너지</a:t>
            </a:r>
            <a:r>
              <a:rPr lang="en-US" altLang="ko-KR" sz="1200" spc="-100" dirty="0">
                <a:latin typeface="맑은 고딕" pitchFamily="50" charset="-127"/>
              </a:rPr>
              <a:t>’</a:t>
            </a:r>
            <a:r>
              <a:rPr lang="ko-KR" altLang="en-US" sz="1200" spc="-100" dirty="0">
                <a:latin typeface="맑은 고딕" pitchFamily="50" charset="-127"/>
              </a:rPr>
              <a:t>라는 기업 정체성에 맞는 활력과 생동감을 더함</a:t>
            </a:r>
            <a:r>
              <a:rPr lang="en-US" altLang="ko-KR" sz="1200" spc="-100" dirty="0">
                <a:latin typeface="맑은 고딕" pitchFamily="50" charset="-127"/>
              </a:rPr>
              <a:t>.</a:t>
            </a:r>
            <a:r>
              <a:rPr lang="en-US" altLang="ko-KR" sz="1200" spc="-1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14">
                <a:extLst>
                  <a:ext uri="{FF2B5EF4-FFF2-40B4-BE49-F238E27FC236}">
                    <a16:creationId xmlns:a16="http://schemas.microsoft.com/office/drawing/2014/main" id="{06FB134B-3F0A-3A74-AFEC-6E52E8188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121" y="1394732"/>
                <a:ext cx="8319868" cy="13455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spc="-100" dirty="0">
                    <a:latin typeface="+mj-lt"/>
                  </a:rPr>
                  <a:t>환경</a:t>
                </a:r>
                <a:r>
                  <a:rPr lang="en-US" altLang="ko-KR" sz="1400" spc="-100" dirty="0">
                    <a:latin typeface="+mj-lt"/>
                  </a:rPr>
                  <a:t>/</a:t>
                </a:r>
                <a:r>
                  <a:rPr lang="ko-KR" altLang="en-US" sz="1400" spc="-100" dirty="0">
                    <a:latin typeface="+mj-lt"/>
                  </a:rPr>
                  <a:t>에너지를 향한 글로벌 기업과 세계인들의 관심이 나날이 높아져만 가는 추세에</a:t>
                </a:r>
                <a:r>
                  <a:rPr lang="en-US" altLang="ko-KR" sz="1400" spc="-100" dirty="0">
                    <a:latin typeface="+mj-lt"/>
                  </a:rPr>
                  <a:t>, GS</a:t>
                </a:r>
                <a:r>
                  <a:rPr lang="ko-KR" altLang="en-US" sz="1400" spc="-100" dirty="0">
                    <a:latin typeface="+mj-lt"/>
                  </a:rPr>
                  <a:t>에너지는 타사 웹사이트와 비교했을 때 특색 없고 단순하게 느껴졌다</a:t>
                </a:r>
                <a:r>
                  <a:rPr lang="en-US" altLang="ko-KR" sz="1400" spc="-100" dirty="0">
                    <a:latin typeface="+mj-lt"/>
                  </a:rPr>
                  <a:t>. </a:t>
                </a:r>
                <a:r>
                  <a:rPr lang="ko-KR" altLang="en-US" sz="1400" spc="-100" dirty="0">
                    <a:latin typeface="+mj-lt"/>
                  </a:rPr>
                  <a:t>기존 웹페이지를 트렌드에 맞춰 새롭게 </a:t>
                </a:r>
                <a:r>
                  <a:rPr lang="ko-KR" altLang="en-US" sz="1400" spc="-100" dirty="0" err="1">
                    <a:latin typeface="+mj-lt"/>
                  </a:rPr>
                  <a:t>리뉴얼해</a:t>
                </a:r>
                <a:r>
                  <a:rPr lang="en-US" altLang="ko-KR" sz="1400" spc="-100" dirty="0">
                    <a:latin typeface="+mj-lt"/>
                  </a:rPr>
                  <a:t>,</a:t>
                </a:r>
                <a:r>
                  <a:rPr lang="ko-KR" altLang="en-US" sz="1400" spc="-100" dirty="0">
                    <a:latin typeface="+mj-lt"/>
                  </a:rPr>
                  <a:t> 타겟층에게 세련되면서도 보다 전문성 있는 브랜드 이미지를 구축</a:t>
                </a:r>
                <a14:m>
                  <m:oMath xmlns:m="http://schemas.openxmlformats.org/officeDocument/2006/math">
                    <m:r>
                      <a:rPr lang="ko-KR" altLang="en-US" sz="1400" i="1" spc="-100" smtClean="0">
                        <a:latin typeface="Cambria Math" panose="02040503050406030204" pitchFamily="18" charset="0"/>
                      </a:rPr>
                      <m:t>〮</m:t>
                    </m:r>
                  </m:oMath>
                </a14:m>
                <a:r>
                  <a:rPr lang="ko-KR" altLang="en-US" sz="1400" spc="-100" dirty="0">
                    <a:latin typeface="+mj-lt"/>
                  </a:rPr>
                  <a:t>어필하고</a:t>
                </a:r>
                <a:r>
                  <a:rPr lang="en-US" altLang="ko-KR" sz="1400" spc="-100" dirty="0">
                    <a:latin typeface="+mj-lt"/>
                  </a:rPr>
                  <a:t>, </a:t>
                </a:r>
                <a:r>
                  <a:rPr lang="ko-KR" altLang="en-US" sz="1400" spc="-100" dirty="0">
                    <a:latin typeface="+mj-lt"/>
                  </a:rPr>
                  <a:t>사용자가 콘텐츠에 유입되거나 정보를 찾기 쉽도록 기능을 보완한다</a:t>
                </a:r>
                <a:r>
                  <a:rPr lang="en-US" altLang="ko-KR" sz="1400" spc="-100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 Box 14">
                <a:extLst>
                  <a:ext uri="{FF2B5EF4-FFF2-40B4-BE49-F238E27FC236}">
                    <a16:creationId xmlns:a16="http://schemas.microsoft.com/office/drawing/2014/main" id="{06FB134B-3F0A-3A74-AFEC-6E52E818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121" y="1394732"/>
                <a:ext cx="8319868" cy="1345562"/>
              </a:xfrm>
              <a:prstGeom prst="rect">
                <a:avLst/>
              </a:prstGeom>
              <a:blipFill>
                <a:blip r:embed="rId2"/>
                <a:stretch>
                  <a:fillRect l="-220" r="-147" b="-31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4"/>
          <p:cNvSpPr/>
          <p:nvPr/>
        </p:nvSpPr>
        <p:spPr>
          <a:xfrm>
            <a:off x="2369490" y="583649"/>
            <a:ext cx="6417108" cy="685111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종합 의견</a:t>
            </a:r>
            <a:endParaRPr lang="en-US" altLang="ko-KR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307724" y="1923911"/>
            <a:ext cx="0" cy="4453962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796136" y="1923911"/>
            <a:ext cx="0" cy="4453962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9202" y="1870606"/>
            <a:ext cx="1836738" cy="990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/>
          <a:p>
            <a:pPr defTabSz="873125">
              <a:lnSpc>
                <a:spcPct val="110000"/>
              </a:lnSpc>
            </a:pP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회사명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: AJ 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에너지 </a:t>
            </a:r>
            <a:r>
              <a:rPr lang="en-US" altLang="ko-KR" sz="1200" dirty="0">
                <a:solidFill>
                  <a:srgbClr val="808000"/>
                </a:solidFill>
                <a:latin typeface="나눔고딕" pitchFamily="50" charset="-127"/>
                <a:ea typeface="나눔고딕" pitchFamily="50" charset="-127"/>
              </a:rPr>
              <a:t>http://www.ajenergy.co.kr/</a:t>
            </a:r>
            <a:endParaRPr lang="en-US" altLang="ko-KR" sz="1200" b="0" dirty="0">
              <a:solidFill>
                <a:srgbClr val="808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2379955" y="1982085"/>
            <a:ext cx="1106488" cy="35995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581025"/>
            <a:r>
              <a:rPr lang="en-US" altLang="ko-KR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379955" y="2667450"/>
            <a:ext cx="1106488" cy="35995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581025"/>
            <a:r>
              <a:rPr lang="en-US" altLang="ko-KR"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UI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2379955" y="3519821"/>
            <a:ext cx="1106488" cy="35995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581025"/>
            <a:r>
              <a:rPr lang="en-US" altLang="ko-KR"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Visual</a:t>
            </a: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2379955" y="4411895"/>
            <a:ext cx="1106488" cy="35995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581025"/>
            <a:r>
              <a:rPr lang="en-US" altLang="ko-KR" sz="8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Theme &amp; Massage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2379955" y="5140605"/>
            <a:ext cx="1106488" cy="35995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581025"/>
            <a:r>
              <a:rPr lang="en-US" altLang="ko-KR"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Support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478506" y="1900705"/>
            <a:ext cx="2285826" cy="58537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en-US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연계성이 높고 소개 컨텐트로써 성실한가</a:t>
            </a:r>
            <a:r>
              <a:rPr lang="en-US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en-US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서비스에 적당한 컨텐트인가</a:t>
            </a:r>
            <a:r>
              <a:rPr lang="en-US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en-US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차별화 된 컨텐트는 만족스러운가</a:t>
            </a:r>
            <a:r>
              <a:rPr lang="en-US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478506" y="2597578"/>
            <a:ext cx="2357834" cy="51090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사용성이 높은 UI구조인가?</a:t>
            </a: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분류체계의 명확성을 가지고 있는가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네비게이션은 효율적인 구조인가?</a:t>
            </a:r>
            <a:endParaRPr lang="ko-KR" altLang="en-US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478506" y="3247299"/>
            <a:ext cx="2357834" cy="99104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디자인은 세련되었는가?</a:t>
            </a: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브랜드의 이미지가 잘 적용된 색상인가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동적요소가 있는가?</a:t>
            </a:r>
          </a:p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주요 요소가 눈에 띄이는가?</a:t>
            </a: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적절한 가독성을 제공하고 있는가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이벤트 및 홍보 영역이 있는가?</a:t>
            </a:r>
            <a:endParaRPr lang="ko-KR" altLang="en-US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3478506" y="4358637"/>
            <a:ext cx="2357834" cy="58537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주제 및 사이트 컨셉이 명확한가?</a:t>
            </a:r>
          </a:p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말하고자 하는 요소 파악이 분명한가?</a:t>
            </a:r>
          </a:p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메시지를 전달하기 위한 메뉴가 존재하는가?</a:t>
            </a:r>
            <a:endParaRPr lang="ko-KR" altLang="en-US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3478506" y="5075870"/>
            <a:ext cx="2285826" cy="58537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고객지원 요소는 충분한가?</a:t>
            </a:r>
          </a:p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고객지원 정보의 접근성은?</a:t>
            </a:r>
          </a:p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정보의 비교 및 습득이 용이한가?</a:t>
            </a:r>
            <a:endParaRPr lang="ko-KR" altLang="en-US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Group 260"/>
          <p:cNvGrpSpPr/>
          <p:nvPr/>
        </p:nvGrpSpPr>
        <p:grpSpPr>
          <a:xfrm>
            <a:off x="435740" y="1496381"/>
            <a:ext cx="8288872" cy="260857"/>
            <a:chOff x="435740" y="1496381"/>
            <a:chExt cx="8288872" cy="281963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435740" y="1496381"/>
              <a:ext cx="1876645" cy="266143"/>
            </a:xfrm>
            <a:prstGeom prst="rect">
              <a:avLst/>
            </a:prstGeom>
            <a:solidFill>
              <a:srgbClr val="DDDDDD"/>
            </a:solidFill>
            <a:ln w="9525" algn="ctr">
              <a:noFill/>
              <a:prstDash val="dash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ko-KR" altLang="en-US" sz="10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분석 대상</a:t>
              </a: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2361938" y="1496381"/>
              <a:ext cx="3434198" cy="281963"/>
            </a:xfrm>
            <a:prstGeom prst="rect">
              <a:avLst/>
            </a:prstGeom>
            <a:solidFill>
              <a:srgbClr val="DDDDDD"/>
            </a:solidFill>
            <a:ln w="9525" algn="ctr">
              <a:noFill/>
              <a:prstDash val="dash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ko-KR" altLang="en-US" sz="1000" b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분석 기준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5844208" y="1496381"/>
              <a:ext cx="2880404" cy="266143"/>
            </a:xfrm>
            <a:prstGeom prst="rect">
              <a:avLst/>
            </a:prstGeom>
            <a:solidFill>
              <a:srgbClr val="DDDDDD"/>
            </a:solidFill>
            <a:ln w="9525" algn="ctr">
              <a:noFill/>
              <a:prstDash val="dash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ko-KR" altLang="en-US" sz="10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주요 내용 및 평가 방법</a:t>
              </a:r>
            </a:p>
          </p:txBody>
        </p:sp>
      </p:grpSp>
      <p:grpSp>
        <p:nvGrpSpPr>
          <p:cNvPr id="3" name="Group 253"/>
          <p:cNvGrpSpPr/>
          <p:nvPr/>
        </p:nvGrpSpPr>
        <p:grpSpPr>
          <a:xfrm>
            <a:off x="2361538" y="2502017"/>
            <a:ext cx="6310083" cy="2439151"/>
            <a:chOff x="2339752" y="2540213"/>
            <a:chExt cx="6363674" cy="2129965"/>
          </a:xfrm>
        </p:grpSpPr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350642" y="2540213"/>
              <a:ext cx="6352784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2350642" y="3126001"/>
              <a:ext cx="6352784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2339752" y="4084538"/>
              <a:ext cx="6352784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2350642" y="4670178"/>
              <a:ext cx="6352784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95" name="Rectangle 20"/>
          <p:cNvSpPr>
            <a:spLocks noChangeArrowheads="1"/>
          </p:cNvSpPr>
          <p:nvPr/>
        </p:nvSpPr>
        <p:spPr bwMode="auto">
          <a:xfrm>
            <a:off x="5860642" y="3747460"/>
            <a:ext cx="134937" cy="999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6" name="Rectangle 21"/>
          <p:cNvSpPr>
            <a:spLocks noChangeArrowheads="1"/>
          </p:cNvSpPr>
          <p:nvPr/>
        </p:nvSpPr>
        <p:spPr bwMode="auto">
          <a:xfrm>
            <a:off x="5993992" y="3747460"/>
            <a:ext cx="134937" cy="999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7" name="Rectangle 22"/>
          <p:cNvSpPr>
            <a:spLocks noChangeArrowheads="1"/>
          </p:cNvSpPr>
          <p:nvPr/>
        </p:nvSpPr>
        <p:spPr bwMode="auto">
          <a:xfrm>
            <a:off x="6127342" y="3747460"/>
            <a:ext cx="134937" cy="99987"/>
          </a:xfrm>
          <a:prstGeom prst="rect">
            <a:avLst/>
          </a:prstGeom>
          <a:solidFill>
            <a:srgbClr val="4F81BD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8" name="Rectangle 23"/>
          <p:cNvSpPr>
            <a:spLocks noChangeArrowheads="1"/>
          </p:cNvSpPr>
          <p:nvPr/>
        </p:nvSpPr>
        <p:spPr bwMode="auto">
          <a:xfrm>
            <a:off x="6260692" y="3747460"/>
            <a:ext cx="134937" cy="99987"/>
          </a:xfrm>
          <a:prstGeom prst="rect">
            <a:avLst/>
          </a:prstGeom>
          <a:solidFill>
            <a:srgbClr val="4F81BD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9" name="Rectangle 24"/>
          <p:cNvSpPr>
            <a:spLocks noChangeArrowheads="1"/>
          </p:cNvSpPr>
          <p:nvPr/>
        </p:nvSpPr>
        <p:spPr bwMode="auto">
          <a:xfrm>
            <a:off x="6395629" y="3747460"/>
            <a:ext cx="134938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2" name="직사각형 14"/>
          <p:cNvSpPr/>
          <p:nvPr/>
        </p:nvSpPr>
        <p:spPr>
          <a:xfrm>
            <a:off x="371683" y="580445"/>
            <a:ext cx="1934195" cy="6883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ko-KR" altLang="en-US" sz="800" b="1" spc="-17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Rectangle 20"/>
          <p:cNvSpPr>
            <a:spLocks noChangeArrowheads="1"/>
          </p:cNvSpPr>
          <p:nvPr/>
        </p:nvSpPr>
        <p:spPr bwMode="auto">
          <a:xfrm>
            <a:off x="5860642" y="3909448"/>
            <a:ext cx="134937" cy="999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64" name="Rectangle 21"/>
          <p:cNvSpPr>
            <a:spLocks noChangeArrowheads="1"/>
          </p:cNvSpPr>
          <p:nvPr/>
        </p:nvSpPr>
        <p:spPr bwMode="auto">
          <a:xfrm>
            <a:off x="5993992" y="3909448"/>
            <a:ext cx="134937" cy="999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70" name="Rectangle 22"/>
          <p:cNvSpPr>
            <a:spLocks noChangeArrowheads="1"/>
          </p:cNvSpPr>
          <p:nvPr/>
        </p:nvSpPr>
        <p:spPr bwMode="auto">
          <a:xfrm>
            <a:off x="6127342" y="3909448"/>
            <a:ext cx="134937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76" name="Rectangle 23"/>
          <p:cNvSpPr>
            <a:spLocks noChangeArrowheads="1"/>
          </p:cNvSpPr>
          <p:nvPr/>
        </p:nvSpPr>
        <p:spPr bwMode="auto">
          <a:xfrm>
            <a:off x="6260692" y="3909448"/>
            <a:ext cx="134937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2" name="Rectangle 24"/>
          <p:cNvSpPr>
            <a:spLocks noChangeArrowheads="1"/>
          </p:cNvSpPr>
          <p:nvPr/>
        </p:nvSpPr>
        <p:spPr bwMode="auto">
          <a:xfrm>
            <a:off x="6395629" y="3909448"/>
            <a:ext cx="134938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8" name="Rectangle 20"/>
          <p:cNvSpPr>
            <a:spLocks noChangeArrowheads="1"/>
          </p:cNvSpPr>
          <p:nvPr/>
        </p:nvSpPr>
        <p:spPr bwMode="auto">
          <a:xfrm>
            <a:off x="5860642" y="4075266"/>
            <a:ext cx="134937" cy="999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4" name="Rectangle 21"/>
          <p:cNvSpPr>
            <a:spLocks noChangeArrowheads="1"/>
          </p:cNvSpPr>
          <p:nvPr/>
        </p:nvSpPr>
        <p:spPr bwMode="auto">
          <a:xfrm>
            <a:off x="5993992" y="4075266"/>
            <a:ext cx="134937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00" name="Rectangle 22"/>
          <p:cNvSpPr>
            <a:spLocks noChangeArrowheads="1"/>
          </p:cNvSpPr>
          <p:nvPr/>
        </p:nvSpPr>
        <p:spPr bwMode="auto">
          <a:xfrm>
            <a:off x="6127342" y="4075266"/>
            <a:ext cx="134937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06" name="Rectangle 23"/>
          <p:cNvSpPr>
            <a:spLocks noChangeArrowheads="1"/>
          </p:cNvSpPr>
          <p:nvPr/>
        </p:nvSpPr>
        <p:spPr bwMode="auto">
          <a:xfrm>
            <a:off x="6260692" y="4075266"/>
            <a:ext cx="134937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12" name="Rectangle 24"/>
          <p:cNvSpPr>
            <a:spLocks noChangeArrowheads="1"/>
          </p:cNvSpPr>
          <p:nvPr/>
        </p:nvSpPr>
        <p:spPr bwMode="auto">
          <a:xfrm>
            <a:off x="6395629" y="4075266"/>
            <a:ext cx="134938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pSp>
        <p:nvGrpSpPr>
          <p:cNvPr id="4" name="Group 267"/>
          <p:cNvGrpSpPr/>
          <p:nvPr/>
        </p:nvGrpSpPr>
        <p:grpSpPr>
          <a:xfrm>
            <a:off x="5860642" y="3253839"/>
            <a:ext cx="2747605" cy="784039"/>
            <a:chOff x="5860642" y="3253839"/>
            <a:chExt cx="2747605" cy="784039"/>
          </a:xfrm>
        </p:grpSpPr>
        <p:sp>
          <p:nvSpPr>
            <p:cNvPr id="189" name="Rectangle 20"/>
            <p:cNvSpPr>
              <a:spLocks noChangeArrowheads="1"/>
            </p:cNvSpPr>
            <p:nvPr/>
          </p:nvSpPr>
          <p:spPr bwMode="auto">
            <a:xfrm>
              <a:off x="5860642" y="3581642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0" name="Rectangle 21"/>
            <p:cNvSpPr>
              <a:spLocks noChangeArrowheads="1"/>
            </p:cNvSpPr>
            <p:nvPr/>
          </p:nvSpPr>
          <p:spPr bwMode="auto">
            <a:xfrm>
              <a:off x="5993992" y="3581642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1" name="Rectangle 22"/>
            <p:cNvSpPr>
              <a:spLocks noChangeArrowheads="1"/>
            </p:cNvSpPr>
            <p:nvPr/>
          </p:nvSpPr>
          <p:spPr bwMode="auto">
            <a:xfrm>
              <a:off x="6127342" y="3581642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2" name="Rectangle 23"/>
            <p:cNvSpPr>
              <a:spLocks noChangeArrowheads="1"/>
            </p:cNvSpPr>
            <p:nvPr/>
          </p:nvSpPr>
          <p:spPr bwMode="auto">
            <a:xfrm>
              <a:off x="6260692" y="3581642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3" name="Rectangle 24"/>
            <p:cNvSpPr>
              <a:spLocks noChangeArrowheads="1"/>
            </p:cNvSpPr>
            <p:nvPr/>
          </p:nvSpPr>
          <p:spPr bwMode="auto">
            <a:xfrm>
              <a:off x="6395629" y="3581642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56" name="Rectangle 25"/>
            <p:cNvSpPr>
              <a:spLocks noChangeArrowheads="1"/>
            </p:cNvSpPr>
            <p:nvPr/>
          </p:nvSpPr>
          <p:spPr bwMode="auto">
            <a:xfrm>
              <a:off x="6551935" y="3366925"/>
              <a:ext cx="2056312" cy="67095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트렌드에 맞춘 디자인</a:t>
              </a:r>
              <a:r>
                <a:rPr lang="en-US" altLang="ko-KR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붉은색 브랜드</a:t>
              </a:r>
              <a:endParaRPr lang="en-US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로고와 </a:t>
              </a:r>
              <a:r>
                <a:rPr lang="ko-KR" altLang="en-US" sz="800" dirty="0" err="1">
                  <a:latin typeface="나눔고딕" pitchFamily="50" charset="-127"/>
                  <a:ea typeface="나눔고딕" pitchFamily="50" charset="-127"/>
                </a:rPr>
                <a:t>웹페이지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 이미지 색상을 어울리게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적용했다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.</a:t>
              </a:r>
            </a:p>
            <a:p>
              <a:pPr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이벤트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홍보 영역은 없다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.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8" name="Rectangle 20"/>
            <p:cNvSpPr>
              <a:spLocks noChangeArrowheads="1"/>
            </p:cNvSpPr>
            <p:nvPr/>
          </p:nvSpPr>
          <p:spPr bwMode="auto">
            <a:xfrm>
              <a:off x="5860642" y="3253839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24" name="Rectangle 21"/>
            <p:cNvSpPr>
              <a:spLocks noChangeArrowheads="1"/>
            </p:cNvSpPr>
            <p:nvPr/>
          </p:nvSpPr>
          <p:spPr bwMode="auto">
            <a:xfrm>
              <a:off x="5993992" y="3253839"/>
              <a:ext cx="134937" cy="99987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30" name="Rectangle 22"/>
            <p:cNvSpPr>
              <a:spLocks noChangeArrowheads="1"/>
            </p:cNvSpPr>
            <p:nvPr/>
          </p:nvSpPr>
          <p:spPr bwMode="auto">
            <a:xfrm>
              <a:off x="6127342" y="3253839"/>
              <a:ext cx="134937" cy="99987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36" name="Rectangle 23"/>
            <p:cNvSpPr>
              <a:spLocks noChangeArrowheads="1"/>
            </p:cNvSpPr>
            <p:nvPr/>
          </p:nvSpPr>
          <p:spPr bwMode="auto">
            <a:xfrm>
              <a:off x="6260692" y="3253839"/>
              <a:ext cx="134937" cy="99987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42" name="Rectangle 24"/>
            <p:cNvSpPr>
              <a:spLocks noChangeArrowheads="1"/>
            </p:cNvSpPr>
            <p:nvPr/>
          </p:nvSpPr>
          <p:spPr bwMode="auto">
            <a:xfrm>
              <a:off x="6395629" y="3253839"/>
              <a:ext cx="134938" cy="99987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48" name="Rectangle 20"/>
            <p:cNvSpPr>
              <a:spLocks noChangeArrowheads="1"/>
            </p:cNvSpPr>
            <p:nvPr/>
          </p:nvSpPr>
          <p:spPr bwMode="auto">
            <a:xfrm>
              <a:off x="5860642" y="3419657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60" name="Rectangle 21"/>
            <p:cNvSpPr>
              <a:spLocks noChangeArrowheads="1"/>
            </p:cNvSpPr>
            <p:nvPr/>
          </p:nvSpPr>
          <p:spPr bwMode="auto">
            <a:xfrm>
              <a:off x="5993992" y="3419657"/>
              <a:ext cx="134937" cy="99987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65" name="Rectangle 22"/>
            <p:cNvSpPr>
              <a:spLocks noChangeArrowheads="1"/>
            </p:cNvSpPr>
            <p:nvPr/>
          </p:nvSpPr>
          <p:spPr bwMode="auto">
            <a:xfrm>
              <a:off x="6127342" y="3419657"/>
              <a:ext cx="134937" cy="99987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66" name="Rectangle 23"/>
            <p:cNvSpPr>
              <a:spLocks noChangeArrowheads="1"/>
            </p:cNvSpPr>
            <p:nvPr/>
          </p:nvSpPr>
          <p:spPr bwMode="auto">
            <a:xfrm>
              <a:off x="6260692" y="3419657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67" name="Rectangle 24"/>
            <p:cNvSpPr>
              <a:spLocks noChangeArrowheads="1"/>
            </p:cNvSpPr>
            <p:nvPr/>
          </p:nvSpPr>
          <p:spPr bwMode="auto">
            <a:xfrm>
              <a:off x="6395629" y="3419657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22" name="Group 268"/>
          <p:cNvGrpSpPr/>
          <p:nvPr/>
        </p:nvGrpSpPr>
        <p:grpSpPr>
          <a:xfrm>
            <a:off x="5860642" y="2591873"/>
            <a:ext cx="2783324" cy="510909"/>
            <a:chOff x="5860642" y="3230228"/>
            <a:chExt cx="2783324" cy="510909"/>
          </a:xfrm>
        </p:grpSpPr>
        <p:sp>
          <p:nvSpPr>
            <p:cNvPr id="270" name="Rectangle 20"/>
            <p:cNvSpPr>
              <a:spLocks noChangeArrowheads="1"/>
            </p:cNvSpPr>
            <p:nvPr/>
          </p:nvSpPr>
          <p:spPr bwMode="auto">
            <a:xfrm>
              <a:off x="5860642" y="3581642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1" name="Rectangle 21"/>
            <p:cNvSpPr>
              <a:spLocks noChangeArrowheads="1"/>
            </p:cNvSpPr>
            <p:nvPr/>
          </p:nvSpPr>
          <p:spPr bwMode="auto">
            <a:xfrm>
              <a:off x="5993992" y="3581642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2" name="Rectangle 22"/>
            <p:cNvSpPr>
              <a:spLocks noChangeArrowheads="1"/>
            </p:cNvSpPr>
            <p:nvPr/>
          </p:nvSpPr>
          <p:spPr bwMode="auto">
            <a:xfrm>
              <a:off x="6127342" y="3581642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3" name="Rectangle 23"/>
            <p:cNvSpPr>
              <a:spLocks noChangeArrowheads="1"/>
            </p:cNvSpPr>
            <p:nvPr/>
          </p:nvSpPr>
          <p:spPr bwMode="auto">
            <a:xfrm>
              <a:off x="6260692" y="3581642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4" name="Rectangle 24"/>
            <p:cNvSpPr>
              <a:spLocks noChangeArrowheads="1"/>
            </p:cNvSpPr>
            <p:nvPr/>
          </p:nvSpPr>
          <p:spPr bwMode="auto">
            <a:xfrm>
              <a:off x="6395629" y="3581642"/>
              <a:ext cx="134938" cy="99987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75" name="Rectangle 25"/>
            <p:cNvSpPr>
              <a:spLocks noChangeArrowheads="1"/>
            </p:cNvSpPr>
            <p:nvPr/>
          </p:nvSpPr>
          <p:spPr bwMode="auto">
            <a:xfrm>
              <a:off x="6516216" y="3230228"/>
              <a:ext cx="2127750" cy="510909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한</a:t>
              </a:r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화면이지만 애니메이션 효과를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더</a:t>
              </a:r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해 </a:t>
              </a:r>
              <a:endParaRPr lang="en-US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l"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클릭 시 옆으로 이동할 수 있게 하며 간편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,</a:t>
              </a:r>
            </a:p>
            <a:p>
              <a:pPr algn="l"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깔끔한 구조를 만들었다</a:t>
              </a:r>
              <a:r>
                <a:rPr lang="en-US" altLang="ko-KR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단순한 감이 있다</a:t>
              </a:r>
              <a:r>
                <a:rPr lang="en-US" altLang="ko-KR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</a:p>
          </p:txBody>
        </p:sp>
        <p:sp>
          <p:nvSpPr>
            <p:cNvPr id="276" name="Rectangle 20"/>
            <p:cNvSpPr>
              <a:spLocks noChangeArrowheads="1"/>
            </p:cNvSpPr>
            <p:nvPr/>
          </p:nvSpPr>
          <p:spPr bwMode="auto">
            <a:xfrm>
              <a:off x="5860642" y="3253839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7" name="Rectangle 21"/>
            <p:cNvSpPr>
              <a:spLocks noChangeArrowheads="1"/>
            </p:cNvSpPr>
            <p:nvPr/>
          </p:nvSpPr>
          <p:spPr bwMode="auto">
            <a:xfrm>
              <a:off x="5993992" y="3253839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8" name="Rectangle 22"/>
            <p:cNvSpPr>
              <a:spLocks noChangeArrowheads="1"/>
            </p:cNvSpPr>
            <p:nvPr/>
          </p:nvSpPr>
          <p:spPr bwMode="auto">
            <a:xfrm>
              <a:off x="6127342" y="3253839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9" name="Rectangle 23"/>
            <p:cNvSpPr>
              <a:spLocks noChangeArrowheads="1"/>
            </p:cNvSpPr>
            <p:nvPr/>
          </p:nvSpPr>
          <p:spPr bwMode="auto">
            <a:xfrm>
              <a:off x="6260692" y="3253839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0" name="Rectangle 24"/>
            <p:cNvSpPr>
              <a:spLocks noChangeArrowheads="1"/>
            </p:cNvSpPr>
            <p:nvPr/>
          </p:nvSpPr>
          <p:spPr bwMode="auto">
            <a:xfrm>
              <a:off x="6395629" y="3253839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1" name="Rectangle 20"/>
            <p:cNvSpPr>
              <a:spLocks noChangeArrowheads="1"/>
            </p:cNvSpPr>
            <p:nvPr/>
          </p:nvSpPr>
          <p:spPr bwMode="auto">
            <a:xfrm>
              <a:off x="5860642" y="3419657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2" name="Rectangle 21"/>
            <p:cNvSpPr>
              <a:spLocks noChangeArrowheads="1"/>
            </p:cNvSpPr>
            <p:nvPr/>
          </p:nvSpPr>
          <p:spPr bwMode="auto">
            <a:xfrm>
              <a:off x="5993992" y="3419657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3" name="Rectangle 22"/>
            <p:cNvSpPr>
              <a:spLocks noChangeArrowheads="1"/>
            </p:cNvSpPr>
            <p:nvPr/>
          </p:nvSpPr>
          <p:spPr bwMode="auto">
            <a:xfrm>
              <a:off x="6127342" y="3419657"/>
              <a:ext cx="134937" cy="99987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4" name="Rectangle 23"/>
            <p:cNvSpPr>
              <a:spLocks noChangeArrowheads="1"/>
            </p:cNvSpPr>
            <p:nvPr/>
          </p:nvSpPr>
          <p:spPr bwMode="auto">
            <a:xfrm>
              <a:off x="6260692" y="3419657"/>
              <a:ext cx="134937" cy="99987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5" name="Rectangle 24"/>
            <p:cNvSpPr>
              <a:spLocks noChangeArrowheads="1"/>
            </p:cNvSpPr>
            <p:nvPr/>
          </p:nvSpPr>
          <p:spPr bwMode="auto">
            <a:xfrm>
              <a:off x="6395629" y="3419657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23" name="Group 285"/>
          <p:cNvGrpSpPr/>
          <p:nvPr/>
        </p:nvGrpSpPr>
        <p:grpSpPr>
          <a:xfrm>
            <a:off x="5860642" y="1919012"/>
            <a:ext cx="2640448" cy="451402"/>
            <a:chOff x="5860642" y="3230227"/>
            <a:chExt cx="2640448" cy="451402"/>
          </a:xfrm>
        </p:grpSpPr>
        <p:sp>
          <p:nvSpPr>
            <p:cNvPr id="287" name="Rectangle 20"/>
            <p:cNvSpPr>
              <a:spLocks noChangeArrowheads="1"/>
            </p:cNvSpPr>
            <p:nvPr/>
          </p:nvSpPr>
          <p:spPr bwMode="auto">
            <a:xfrm>
              <a:off x="5860642" y="3581642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8" name="Rectangle 21"/>
            <p:cNvSpPr>
              <a:spLocks noChangeArrowheads="1"/>
            </p:cNvSpPr>
            <p:nvPr/>
          </p:nvSpPr>
          <p:spPr bwMode="auto">
            <a:xfrm>
              <a:off x="5993992" y="3581642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9" name="Rectangle 22"/>
            <p:cNvSpPr>
              <a:spLocks noChangeArrowheads="1"/>
            </p:cNvSpPr>
            <p:nvPr/>
          </p:nvSpPr>
          <p:spPr bwMode="auto">
            <a:xfrm>
              <a:off x="6127342" y="3581642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0" name="Rectangle 23"/>
            <p:cNvSpPr>
              <a:spLocks noChangeArrowheads="1"/>
            </p:cNvSpPr>
            <p:nvPr/>
          </p:nvSpPr>
          <p:spPr bwMode="auto">
            <a:xfrm>
              <a:off x="6260692" y="3581642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1" name="Rectangle 24"/>
            <p:cNvSpPr>
              <a:spLocks noChangeArrowheads="1"/>
            </p:cNvSpPr>
            <p:nvPr/>
          </p:nvSpPr>
          <p:spPr bwMode="auto">
            <a:xfrm>
              <a:off x="6395629" y="3581642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2" name="Rectangle 25"/>
            <p:cNvSpPr>
              <a:spLocks noChangeArrowheads="1"/>
            </p:cNvSpPr>
            <p:nvPr/>
          </p:nvSpPr>
          <p:spPr bwMode="auto">
            <a:xfrm>
              <a:off x="6516216" y="3230227"/>
              <a:ext cx="1984874" cy="35086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소비자에게 제공하고 싶은 사업 콘텐츠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algn="l"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정보가 적절하게 배치되어 있다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.</a:t>
              </a:r>
            </a:p>
          </p:txBody>
        </p:sp>
        <p:sp>
          <p:nvSpPr>
            <p:cNvPr id="293" name="Rectangle 20"/>
            <p:cNvSpPr>
              <a:spLocks noChangeArrowheads="1"/>
            </p:cNvSpPr>
            <p:nvPr/>
          </p:nvSpPr>
          <p:spPr bwMode="auto">
            <a:xfrm>
              <a:off x="5860642" y="3253839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4" name="Rectangle 21"/>
            <p:cNvSpPr>
              <a:spLocks noChangeArrowheads="1"/>
            </p:cNvSpPr>
            <p:nvPr/>
          </p:nvSpPr>
          <p:spPr bwMode="auto">
            <a:xfrm>
              <a:off x="5993992" y="3253839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5" name="Rectangle 22"/>
            <p:cNvSpPr>
              <a:spLocks noChangeArrowheads="1"/>
            </p:cNvSpPr>
            <p:nvPr/>
          </p:nvSpPr>
          <p:spPr bwMode="auto">
            <a:xfrm>
              <a:off x="6127342" y="3253839"/>
              <a:ext cx="134937" cy="99987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6" name="Rectangle 23"/>
            <p:cNvSpPr>
              <a:spLocks noChangeArrowheads="1"/>
            </p:cNvSpPr>
            <p:nvPr/>
          </p:nvSpPr>
          <p:spPr bwMode="auto">
            <a:xfrm>
              <a:off x="6260692" y="3253839"/>
              <a:ext cx="134937" cy="99987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7" name="Rectangle 24"/>
            <p:cNvSpPr>
              <a:spLocks noChangeArrowheads="1"/>
            </p:cNvSpPr>
            <p:nvPr/>
          </p:nvSpPr>
          <p:spPr bwMode="auto">
            <a:xfrm>
              <a:off x="6395629" y="3253839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8" name="Rectangle 20"/>
            <p:cNvSpPr>
              <a:spLocks noChangeArrowheads="1"/>
            </p:cNvSpPr>
            <p:nvPr/>
          </p:nvSpPr>
          <p:spPr bwMode="auto">
            <a:xfrm>
              <a:off x="5860642" y="3419657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9" name="Rectangle 21"/>
            <p:cNvSpPr>
              <a:spLocks noChangeArrowheads="1"/>
            </p:cNvSpPr>
            <p:nvPr/>
          </p:nvSpPr>
          <p:spPr bwMode="auto">
            <a:xfrm>
              <a:off x="5993992" y="3419657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0" name="Rectangle 22"/>
            <p:cNvSpPr>
              <a:spLocks noChangeArrowheads="1"/>
            </p:cNvSpPr>
            <p:nvPr/>
          </p:nvSpPr>
          <p:spPr bwMode="auto">
            <a:xfrm>
              <a:off x="6127342" y="3419657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1" name="Rectangle 23"/>
            <p:cNvSpPr>
              <a:spLocks noChangeArrowheads="1"/>
            </p:cNvSpPr>
            <p:nvPr/>
          </p:nvSpPr>
          <p:spPr bwMode="auto">
            <a:xfrm>
              <a:off x="6260692" y="3419657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25" name="Group 355"/>
          <p:cNvGrpSpPr/>
          <p:nvPr/>
        </p:nvGrpSpPr>
        <p:grpSpPr>
          <a:xfrm>
            <a:off x="5860642" y="4335384"/>
            <a:ext cx="2640448" cy="451402"/>
            <a:chOff x="5860642" y="3230227"/>
            <a:chExt cx="2640448" cy="451402"/>
          </a:xfrm>
        </p:grpSpPr>
        <p:sp>
          <p:nvSpPr>
            <p:cNvPr id="357" name="Rectangle 20"/>
            <p:cNvSpPr>
              <a:spLocks noChangeArrowheads="1"/>
            </p:cNvSpPr>
            <p:nvPr/>
          </p:nvSpPr>
          <p:spPr bwMode="auto">
            <a:xfrm>
              <a:off x="5860642" y="3581642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8" name="Rectangle 21"/>
            <p:cNvSpPr>
              <a:spLocks noChangeArrowheads="1"/>
            </p:cNvSpPr>
            <p:nvPr/>
          </p:nvSpPr>
          <p:spPr bwMode="auto">
            <a:xfrm>
              <a:off x="5993992" y="3581642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9" name="Rectangle 22"/>
            <p:cNvSpPr>
              <a:spLocks noChangeArrowheads="1"/>
            </p:cNvSpPr>
            <p:nvPr/>
          </p:nvSpPr>
          <p:spPr bwMode="auto">
            <a:xfrm>
              <a:off x="6127342" y="3581642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0" name="Rectangle 23"/>
            <p:cNvSpPr>
              <a:spLocks noChangeArrowheads="1"/>
            </p:cNvSpPr>
            <p:nvPr/>
          </p:nvSpPr>
          <p:spPr bwMode="auto">
            <a:xfrm>
              <a:off x="6260692" y="3581642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1" name="Rectangle 24"/>
            <p:cNvSpPr>
              <a:spLocks noChangeArrowheads="1"/>
            </p:cNvSpPr>
            <p:nvPr/>
          </p:nvSpPr>
          <p:spPr bwMode="auto">
            <a:xfrm>
              <a:off x="6395629" y="3581642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2" name="Rectangle 25"/>
            <p:cNvSpPr>
              <a:spLocks noChangeArrowheads="1"/>
            </p:cNvSpPr>
            <p:nvPr/>
          </p:nvSpPr>
          <p:spPr bwMode="auto">
            <a:xfrm>
              <a:off x="6516216" y="3230227"/>
              <a:ext cx="1984874" cy="40011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defTabSz="581025">
                <a:spcBef>
                  <a:spcPct val="50000"/>
                </a:spcBef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본사의 에너지 개발 사업에 어울리는 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algn="l" defTabSz="581025">
                <a:spcBef>
                  <a:spcPct val="50000"/>
                </a:spcBef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이미지와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소개 </a:t>
              </a:r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문구를 사용했다</a:t>
              </a:r>
              <a:r>
                <a:rPr lang="en-US" altLang="ko-KR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</a:p>
          </p:txBody>
        </p:sp>
        <p:sp>
          <p:nvSpPr>
            <p:cNvPr id="363" name="Rectangle 20"/>
            <p:cNvSpPr>
              <a:spLocks noChangeArrowheads="1"/>
            </p:cNvSpPr>
            <p:nvPr/>
          </p:nvSpPr>
          <p:spPr bwMode="auto">
            <a:xfrm>
              <a:off x="5860642" y="3253839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4" name="Rectangle 21"/>
            <p:cNvSpPr>
              <a:spLocks noChangeArrowheads="1"/>
            </p:cNvSpPr>
            <p:nvPr/>
          </p:nvSpPr>
          <p:spPr bwMode="auto">
            <a:xfrm>
              <a:off x="5993992" y="3253839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5" name="Rectangle 22"/>
            <p:cNvSpPr>
              <a:spLocks noChangeArrowheads="1"/>
            </p:cNvSpPr>
            <p:nvPr/>
          </p:nvSpPr>
          <p:spPr bwMode="auto">
            <a:xfrm>
              <a:off x="6127342" y="3253839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6" name="Rectangle 23"/>
            <p:cNvSpPr>
              <a:spLocks noChangeArrowheads="1"/>
            </p:cNvSpPr>
            <p:nvPr/>
          </p:nvSpPr>
          <p:spPr bwMode="auto">
            <a:xfrm>
              <a:off x="6260692" y="3253839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7" name="Rectangle 24"/>
            <p:cNvSpPr>
              <a:spLocks noChangeArrowheads="1"/>
            </p:cNvSpPr>
            <p:nvPr/>
          </p:nvSpPr>
          <p:spPr bwMode="auto">
            <a:xfrm>
              <a:off x="6395629" y="3253839"/>
              <a:ext cx="134938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8" name="Rectangle 20"/>
            <p:cNvSpPr>
              <a:spLocks noChangeArrowheads="1"/>
            </p:cNvSpPr>
            <p:nvPr/>
          </p:nvSpPr>
          <p:spPr bwMode="auto">
            <a:xfrm>
              <a:off x="5860642" y="3419657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9" name="Rectangle 21"/>
            <p:cNvSpPr>
              <a:spLocks noChangeArrowheads="1"/>
            </p:cNvSpPr>
            <p:nvPr/>
          </p:nvSpPr>
          <p:spPr bwMode="auto">
            <a:xfrm>
              <a:off x="5993992" y="3419657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0" name="Rectangle 22"/>
            <p:cNvSpPr>
              <a:spLocks noChangeArrowheads="1"/>
            </p:cNvSpPr>
            <p:nvPr/>
          </p:nvSpPr>
          <p:spPr bwMode="auto">
            <a:xfrm>
              <a:off x="6127342" y="3419657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1" name="Rectangle 23"/>
            <p:cNvSpPr>
              <a:spLocks noChangeArrowheads="1"/>
            </p:cNvSpPr>
            <p:nvPr/>
          </p:nvSpPr>
          <p:spPr bwMode="auto">
            <a:xfrm>
              <a:off x="6260692" y="3419657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2" name="Rectangle 24"/>
            <p:cNvSpPr>
              <a:spLocks noChangeArrowheads="1"/>
            </p:cNvSpPr>
            <p:nvPr/>
          </p:nvSpPr>
          <p:spPr bwMode="auto">
            <a:xfrm>
              <a:off x="6395629" y="3419657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26" name="Group 372"/>
          <p:cNvGrpSpPr/>
          <p:nvPr/>
        </p:nvGrpSpPr>
        <p:grpSpPr>
          <a:xfrm>
            <a:off x="5860642" y="5060004"/>
            <a:ext cx="2640448" cy="461665"/>
            <a:chOff x="5860642" y="3230228"/>
            <a:chExt cx="2640448" cy="461665"/>
          </a:xfrm>
        </p:grpSpPr>
        <p:sp>
          <p:nvSpPr>
            <p:cNvPr id="374" name="Rectangle 20"/>
            <p:cNvSpPr>
              <a:spLocks noChangeArrowheads="1"/>
            </p:cNvSpPr>
            <p:nvPr/>
          </p:nvSpPr>
          <p:spPr bwMode="auto">
            <a:xfrm>
              <a:off x="5860642" y="3581642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5" name="Rectangle 21"/>
            <p:cNvSpPr>
              <a:spLocks noChangeArrowheads="1"/>
            </p:cNvSpPr>
            <p:nvPr/>
          </p:nvSpPr>
          <p:spPr bwMode="auto">
            <a:xfrm>
              <a:off x="5993992" y="3581642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6" name="Rectangle 22"/>
            <p:cNvSpPr>
              <a:spLocks noChangeArrowheads="1"/>
            </p:cNvSpPr>
            <p:nvPr/>
          </p:nvSpPr>
          <p:spPr bwMode="auto">
            <a:xfrm>
              <a:off x="6127342" y="3581642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7" name="Rectangle 23"/>
            <p:cNvSpPr>
              <a:spLocks noChangeArrowheads="1"/>
            </p:cNvSpPr>
            <p:nvPr/>
          </p:nvSpPr>
          <p:spPr bwMode="auto">
            <a:xfrm>
              <a:off x="6260692" y="3581642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8" name="Rectangle 24"/>
            <p:cNvSpPr>
              <a:spLocks noChangeArrowheads="1"/>
            </p:cNvSpPr>
            <p:nvPr/>
          </p:nvSpPr>
          <p:spPr bwMode="auto">
            <a:xfrm>
              <a:off x="6395629" y="3581642"/>
              <a:ext cx="134938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" name="Rectangle 25"/>
            <p:cNvSpPr>
              <a:spLocks noChangeArrowheads="1"/>
            </p:cNvSpPr>
            <p:nvPr/>
          </p:nvSpPr>
          <p:spPr bwMode="auto">
            <a:xfrm>
              <a:off x="6516216" y="3230228"/>
              <a:ext cx="1984874" cy="46166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defTabSz="581025"/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네비게이션에 공지사항 게시판과 문의</a:t>
              </a:r>
              <a:endParaRPr lang="en-US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l" defTabSz="581025"/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칸을 만들어놓았다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개개인이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1:1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로 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algn="l" defTabSz="581025"/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문의해야하는 구조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80" name="Rectangle 20"/>
            <p:cNvSpPr>
              <a:spLocks noChangeArrowheads="1"/>
            </p:cNvSpPr>
            <p:nvPr/>
          </p:nvSpPr>
          <p:spPr bwMode="auto">
            <a:xfrm>
              <a:off x="5860642" y="3253839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1" name="Rectangle 21"/>
            <p:cNvSpPr>
              <a:spLocks noChangeArrowheads="1"/>
            </p:cNvSpPr>
            <p:nvPr/>
          </p:nvSpPr>
          <p:spPr bwMode="auto">
            <a:xfrm>
              <a:off x="5993992" y="3253839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2" name="Rectangle 22"/>
            <p:cNvSpPr>
              <a:spLocks noChangeArrowheads="1"/>
            </p:cNvSpPr>
            <p:nvPr/>
          </p:nvSpPr>
          <p:spPr bwMode="auto">
            <a:xfrm>
              <a:off x="6127342" y="3253839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3" name="Rectangle 23"/>
            <p:cNvSpPr>
              <a:spLocks noChangeArrowheads="1"/>
            </p:cNvSpPr>
            <p:nvPr/>
          </p:nvSpPr>
          <p:spPr bwMode="auto">
            <a:xfrm>
              <a:off x="6260692" y="3253839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4" name="Rectangle 24"/>
            <p:cNvSpPr>
              <a:spLocks noChangeArrowheads="1"/>
            </p:cNvSpPr>
            <p:nvPr/>
          </p:nvSpPr>
          <p:spPr bwMode="auto">
            <a:xfrm>
              <a:off x="6395629" y="3253839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5" name="Rectangle 20"/>
            <p:cNvSpPr>
              <a:spLocks noChangeArrowheads="1"/>
            </p:cNvSpPr>
            <p:nvPr/>
          </p:nvSpPr>
          <p:spPr bwMode="auto">
            <a:xfrm>
              <a:off x="5860642" y="3419657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6" name="Rectangle 21"/>
            <p:cNvSpPr>
              <a:spLocks noChangeArrowheads="1"/>
            </p:cNvSpPr>
            <p:nvPr/>
          </p:nvSpPr>
          <p:spPr bwMode="auto">
            <a:xfrm>
              <a:off x="5993992" y="3419657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7" name="Rectangle 22"/>
            <p:cNvSpPr>
              <a:spLocks noChangeArrowheads="1"/>
            </p:cNvSpPr>
            <p:nvPr/>
          </p:nvSpPr>
          <p:spPr bwMode="auto">
            <a:xfrm>
              <a:off x="6127342" y="3419657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8" name="Rectangle 23"/>
            <p:cNvSpPr>
              <a:spLocks noChangeArrowheads="1"/>
            </p:cNvSpPr>
            <p:nvPr/>
          </p:nvSpPr>
          <p:spPr bwMode="auto">
            <a:xfrm>
              <a:off x="6260692" y="3419657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9" name="Rectangle 24"/>
            <p:cNvSpPr>
              <a:spLocks noChangeArrowheads="1"/>
            </p:cNvSpPr>
            <p:nvPr/>
          </p:nvSpPr>
          <p:spPr bwMode="auto">
            <a:xfrm>
              <a:off x="6395629" y="3419657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357158" y="14285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경쟁사정보수집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DA1417A-8518-5D6D-F546-DE682C749F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6" y="725605"/>
            <a:ext cx="1554390" cy="468660"/>
          </a:xfrm>
          <a:prstGeom prst="rect">
            <a:avLst/>
          </a:prstGeom>
        </p:spPr>
      </p:pic>
      <p:sp>
        <p:nvSpPr>
          <p:cNvPr id="24" name="Rectangle 24">
            <a:extLst>
              <a:ext uri="{FF2B5EF4-FFF2-40B4-BE49-F238E27FC236}">
                <a16:creationId xmlns:a16="http://schemas.microsoft.com/office/drawing/2014/main" id="{81953BE9-FDE9-34E0-3401-D207E957D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982" y="2274225"/>
            <a:ext cx="134938" cy="999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3A24F0E6-2ED3-4541-B9DF-C8A25F46D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650" y="2276259"/>
            <a:ext cx="134938" cy="999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7EFFFDAC-C1A6-B7CC-457F-25A7679C7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929" y="2616448"/>
            <a:ext cx="134938" cy="999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292B7D68-D137-F50D-6935-A3E424F5C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115" y="2616448"/>
            <a:ext cx="134938" cy="999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847E6698-16F9-8747-A6F5-97D9100DF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115" y="3423159"/>
            <a:ext cx="134938" cy="999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7E044CFD-45D2-A2D5-8FDC-DF23DCAAA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275" y="3914450"/>
            <a:ext cx="134938" cy="999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3C0917EA-4426-B8F1-33B7-2EEB91A74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8452" y="3912776"/>
            <a:ext cx="134938" cy="999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EDD06F17-3571-F482-537C-55623307E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5629" y="3908339"/>
            <a:ext cx="134938" cy="999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A81331C6-3362-12D0-AE1F-5D8886A54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3197" y="3582606"/>
            <a:ext cx="134938" cy="999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81CA0DE5-820A-10A4-F55B-550550F6A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256" y="3582694"/>
            <a:ext cx="134938" cy="999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41" name="Rectangle 24">
            <a:extLst>
              <a:ext uri="{FF2B5EF4-FFF2-40B4-BE49-F238E27FC236}">
                <a16:creationId xmlns:a16="http://schemas.microsoft.com/office/drawing/2014/main" id="{3B4B7832-27EA-BD7D-DE47-70A1C1B9A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136" y="3583152"/>
            <a:ext cx="134938" cy="999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42" name="Rectangle 24">
            <a:extLst>
              <a:ext uri="{FF2B5EF4-FFF2-40B4-BE49-F238E27FC236}">
                <a16:creationId xmlns:a16="http://schemas.microsoft.com/office/drawing/2014/main" id="{E2DD2E50-99B6-A615-0811-25A4EF137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8053" y="2105658"/>
            <a:ext cx="134938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C8BEA8-D515-CF57-874F-995D83DFBEA0}"/>
              </a:ext>
            </a:extLst>
          </p:cNvPr>
          <p:cNvSpPr txBox="1"/>
          <p:nvPr/>
        </p:nvSpPr>
        <p:spPr>
          <a:xfrm>
            <a:off x="3002043" y="602126"/>
            <a:ext cx="5641923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이미지마다 적당한 동적 요소를 적용해 사용자의 흥미를 유도</a:t>
            </a:r>
            <a:r>
              <a:rPr lang="ko-KR" altLang="en-US" sz="8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한다</a:t>
            </a:r>
            <a:r>
              <a:rPr lang="en-US" altLang="ko-KR" sz="8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클릭하면 화면이 옆으로 이동해 콘텐츠 겸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메인이미지를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보여주는 구조라 </a:t>
            </a:r>
            <a:r>
              <a:rPr lang="ko-KR" altLang="en-US" sz="8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자칫 불편할 수 있는데</a:t>
            </a:r>
            <a:r>
              <a:rPr lang="en-US" altLang="ko-KR" sz="8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8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하단에 원하는 콘텐츠 이미지로 이동할 수 있는 버튼이 있어 효율적이다</a:t>
            </a:r>
            <a:r>
              <a:rPr lang="en-US" altLang="ko-KR" sz="8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8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배치가 깔끔하고 직관적인 느낌을 주지만 단순한 감이 있어 조금 아쉽다</a:t>
            </a:r>
            <a:r>
              <a:rPr lang="en-US" altLang="ko-KR" sz="8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4"/>
          <p:cNvSpPr/>
          <p:nvPr/>
        </p:nvSpPr>
        <p:spPr>
          <a:xfrm>
            <a:off x="2369490" y="583649"/>
            <a:ext cx="6417108" cy="685111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종합 의견</a:t>
            </a:r>
            <a:endParaRPr lang="en-US" altLang="ko-KR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307724" y="1923911"/>
            <a:ext cx="0" cy="4453962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796136" y="1923911"/>
            <a:ext cx="0" cy="4453962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9202" y="1870606"/>
            <a:ext cx="1836738" cy="990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/>
          <a:p>
            <a:pPr defTabSz="873125">
              <a:lnSpc>
                <a:spcPct val="110000"/>
              </a:lnSpc>
            </a:pP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회사명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:SK E&amp;S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>
                <a:solidFill>
                  <a:srgbClr val="808000"/>
                </a:solidFill>
                <a:latin typeface="나눔고딕" pitchFamily="50" charset="-127"/>
                <a:ea typeface="나눔고딕" pitchFamily="50" charset="-127"/>
              </a:rPr>
              <a:t>https://www.skens.com/sk/main/index.do</a:t>
            </a:r>
            <a:endParaRPr lang="en-US" altLang="ko-KR" sz="1200" b="0" dirty="0">
              <a:solidFill>
                <a:srgbClr val="808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2379955" y="1982085"/>
            <a:ext cx="1106488" cy="35995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581025"/>
            <a:r>
              <a:rPr lang="en-US" altLang="ko-KR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379955" y="2667450"/>
            <a:ext cx="1106488" cy="35995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581025"/>
            <a:r>
              <a:rPr lang="en-US" altLang="ko-KR"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UI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2379955" y="3519821"/>
            <a:ext cx="1106488" cy="35995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581025"/>
            <a:r>
              <a:rPr lang="en-US" altLang="ko-KR"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Visual</a:t>
            </a: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2379955" y="4411895"/>
            <a:ext cx="1106488" cy="35995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581025"/>
            <a:r>
              <a:rPr lang="en-US" altLang="ko-KR" sz="8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Theme &amp; Massage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2379955" y="5140605"/>
            <a:ext cx="1106488" cy="35995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581025"/>
            <a:r>
              <a:rPr lang="en-US" altLang="ko-KR"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Support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478506" y="1900705"/>
            <a:ext cx="2285826" cy="58537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en-US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연계성이 높고 소개 컨텐트로써 성실한가</a:t>
            </a:r>
            <a:r>
              <a:rPr lang="en-US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en-US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서비스에 적당한 컨텐트인가</a:t>
            </a:r>
            <a:r>
              <a:rPr lang="en-US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en-US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차별화 된 컨텐트는 만족스러운가</a:t>
            </a:r>
            <a:r>
              <a:rPr lang="en-US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478506" y="2597578"/>
            <a:ext cx="2357834" cy="51090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사용성이 높은 UI구조인가?</a:t>
            </a: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분류체계의 명확성을 가지고 있는가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네비게이션은 효율적인 구조인가?</a:t>
            </a:r>
            <a:endParaRPr lang="ko-KR" altLang="en-US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478506" y="3247299"/>
            <a:ext cx="2357834" cy="99104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디자인은 세련되었는가?</a:t>
            </a: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브랜드의 이미지가 잘 적용된 색상인가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동적요소가 있는가?</a:t>
            </a:r>
          </a:p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주요 요소가 눈에 띄이는가?</a:t>
            </a: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적절한 가독성을 제공하고 있는가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이벤트 및 홍보 영역이 있는가?</a:t>
            </a:r>
            <a:endParaRPr lang="ko-KR" altLang="en-US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3478506" y="4358637"/>
            <a:ext cx="2357834" cy="58537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주제 및 사이트 컨셉이 명확한가?</a:t>
            </a:r>
          </a:p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말하고자 하는 요소 파악이 분명한가?</a:t>
            </a:r>
          </a:p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메시지를 전달하기 위한 메뉴가 존재하는가?</a:t>
            </a:r>
            <a:endParaRPr lang="ko-KR" altLang="en-US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3478506" y="5075870"/>
            <a:ext cx="2285826" cy="58537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고객지원 요소는 충분한가?</a:t>
            </a:r>
          </a:p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고객지원 정보의 접근성은?</a:t>
            </a:r>
          </a:p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정보의 비교 및 습득이 용이한가?</a:t>
            </a:r>
            <a:endParaRPr lang="ko-KR" altLang="en-US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Group 260"/>
          <p:cNvGrpSpPr/>
          <p:nvPr/>
        </p:nvGrpSpPr>
        <p:grpSpPr>
          <a:xfrm>
            <a:off x="435740" y="1496381"/>
            <a:ext cx="8288872" cy="260857"/>
            <a:chOff x="435740" y="1496381"/>
            <a:chExt cx="8288872" cy="281963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435740" y="1496381"/>
              <a:ext cx="1876645" cy="266143"/>
            </a:xfrm>
            <a:prstGeom prst="rect">
              <a:avLst/>
            </a:prstGeom>
            <a:solidFill>
              <a:srgbClr val="DDDDDD"/>
            </a:solidFill>
            <a:ln w="9525" algn="ctr">
              <a:noFill/>
              <a:prstDash val="dash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ko-KR" altLang="en-US" sz="10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분석 대상</a:t>
              </a: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2361938" y="1496381"/>
              <a:ext cx="3434198" cy="281963"/>
            </a:xfrm>
            <a:prstGeom prst="rect">
              <a:avLst/>
            </a:prstGeom>
            <a:solidFill>
              <a:srgbClr val="DDDDDD"/>
            </a:solidFill>
            <a:ln w="9525" algn="ctr">
              <a:noFill/>
              <a:prstDash val="dash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ko-KR" altLang="en-US" sz="1000" b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분석 기준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5844208" y="1496381"/>
              <a:ext cx="2880404" cy="266143"/>
            </a:xfrm>
            <a:prstGeom prst="rect">
              <a:avLst/>
            </a:prstGeom>
            <a:solidFill>
              <a:srgbClr val="DDDDDD"/>
            </a:solidFill>
            <a:ln w="9525" algn="ctr">
              <a:noFill/>
              <a:prstDash val="dash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ko-KR" altLang="en-US" sz="10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주요 내용 및 평가 방법</a:t>
              </a:r>
            </a:p>
          </p:txBody>
        </p:sp>
      </p:grpSp>
      <p:grpSp>
        <p:nvGrpSpPr>
          <p:cNvPr id="3" name="Group 253"/>
          <p:cNvGrpSpPr/>
          <p:nvPr/>
        </p:nvGrpSpPr>
        <p:grpSpPr>
          <a:xfrm>
            <a:off x="2361538" y="2502017"/>
            <a:ext cx="6310083" cy="2439151"/>
            <a:chOff x="2339752" y="2540213"/>
            <a:chExt cx="6363674" cy="2129965"/>
          </a:xfrm>
        </p:grpSpPr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350642" y="2540213"/>
              <a:ext cx="6352784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2350642" y="3126001"/>
              <a:ext cx="6352784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2339752" y="4084538"/>
              <a:ext cx="6352784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2350642" y="4670178"/>
              <a:ext cx="6352784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95" name="Rectangle 20"/>
          <p:cNvSpPr>
            <a:spLocks noChangeArrowheads="1"/>
          </p:cNvSpPr>
          <p:nvPr/>
        </p:nvSpPr>
        <p:spPr bwMode="auto">
          <a:xfrm>
            <a:off x="5860642" y="3747460"/>
            <a:ext cx="134937" cy="999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6" name="Rectangle 21"/>
          <p:cNvSpPr>
            <a:spLocks noChangeArrowheads="1"/>
          </p:cNvSpPr>
          <p:nvPr/>
        </p:nvSpPr>
        <p:spPr bwMode="auto">
          <a:xfrm>
            <a:off x="5993992" y="3747460"/>
            <a:ext cx="134937" cy="999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7" name="Rectangle 22"/>
          <p:cNvSpPr>
            <a:spLocks noChangeArrowheads="1"/>
          </p:cNvSpPr>
          <p:nvPr/>
        </p:nvSpPr>
        <p:spPr bwMode="auto">
          <a:xfrm>
            <a:off x="6127342" y="3747460"/>
            <a:ext cx="134937" cy="99987"/>
          </a:xfrm>
          <a:prstGeom prst="rect">
            <a:avLst/>
          </a:prstGeom>
          <a:solidFill>
            <a:srgbClr val="4F81BD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8" name="Rectangle 23"/>
          <p:cNvSpPr>
            <a:spLocks noChangeArrowheads="1"/>
          </p:cNvSpPr>
          <p:nvPr/>
        </p:nvSpPr>
        <p:spPr bwMode="auto">
          <a:xfrm>
            <a:off x="6001149" y="3584590"/>
            <a:ext cx="134937" cy="99987"/>
          </a:xfrm>
          <a:prstGeom prst="rect">
            <a:avLst/>
          </a:prstGeom>
          <a:solidFill>
            <a:srgbClr val="4F81BD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9" name="Rectangle 24"/>
          <p:cNvSpPr>
            <a:spLocks noChangeArrowheads="1"/>
          </p:cNvSpPr>
          <p:nvPr/>
        </p:nvSpPr>
        <p:spPr bwMode="auto">
          <a:xfrm>
            <a:off x="6395629" y="3747460"/>
            <a:ext cx="134938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2" name="직사각형 14"/>
          <p:cNvSpPr/>
          <p:nvPr/>
        </p:nvSpPr>
        <p:spPr>
          <a:xfrm>
            <a:off x="371683" y="580445"/>
            <a:ext cx="1934195" cy="6883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ko-KR" altLang="en-US" sz="800" b="1" spc="-17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Rectangle 20"/>
          <p:cNvSpPr>
            <a:spLocks noChangeArrowheads="1"/>
          </p:cNvSpPr>
          <p:nvPr/>
        </p:nvSpPr>
        <p:spPr bwMode="auto">
          <a:xfrm>
            <a:off x="5860642" y="3909448"/>
            <a:ext cx="134937" cy="999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64" name="Rectangle 21"/>
          <p:cNvSpPr>
            <a:spLocks noChangeArrowheads="1"/>
          </p:cNvSpPr>
          <p:nvPr/>
        </p:nvSpPr>
        <p:spPr bwMode="auto">
          <a:xfrm>
            <a:off x="5993992" y="3909448"/>
            <a:ext cx="134937" cy="999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70" name="Rectangle 22"/>
          <p:cNvSpPr>
            <a:spLocks noChangeArrowheads="1"/>
          </p:cNvSpPr>
          <p:nvPr/>
        </p:nvSpPr>
        <p:spPr bwMode="auto">
          <a:xfrm>
            <a:off x="6127342" y="3909448"/>
            <a:ext cx="134937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76" name="Rectangle 23"/>
          <p:cNvSpPr>
            <a:spLocks noChangeArrowheads="1"/>
          </p:cNvSpPr>
          <p:nvPr/>
        </p:nvSpPr>
        <p:spPr bwMode="auto">
          <a:xfrm>
            <a:off x="6260692" y="3909448"/>
            <a:ext cx="134937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2" name="Rectangle 24"/>
          <p:cNvSpPr>
            <a:spLocks noChangeArrowheads="1"/>
          </p:cNvSpPr>
          <p:nvPr/>
        </p:nvSpPr>
        <p:spPr bwMode="auto">
          <a:xfrm>
            <a:off x="6395629" y="3909448"/>
            <a:ext cx="134938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8" name="Rectangle 20"/>
          <p:cNvSpPr>
            <a:spLocks noChangeArrowheads="1"/>
          </p:cNvSpPr>
          <p:nvPr/>
        </p:nvSpPr>
        <p:spPr bwMode="auto">
          <a:xfrm>
            <a:off x="5860642" y="4075266"/>
            <a:ext cx="134937" cy="999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4" name="Rectangle 21"/>
          <p:cNvSpPr>
            <a:spLocks noChangeArrowheads="1"/>
          </p:cNvSpPr>
          <p:nvPr/>
        </p:nvSpPr>
        <p:spPr bwMode="auto">
          <a:xfrm>
            <a:off x="5993992" y="4075266"/>
            <a:ext cx="134937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00" name="Rectangle 22"/>
          <p:cNvSpPr>
            <a:spLocks noChangeArrowheads="1"/>
          </p:cNvSpPr>
          <p:nvPr/>
        </p:nvSpPr>
        <p:spPr bwMode="auto">
          <a:xfrm>
            <a:off x="6127342" y="4075266"/>
            <a:ext cx="134937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06" name="Rectangle 23"/>
          <p:cNvSpPr>
            <a:spLocks noChangeArrowheads="1"/>
          </p:cNvSpPr>
          <p:nvPr/>
        </p:nvSpPr>
        <p:spPr bwMode="auto">
          <a:xfrm>
            <a:off x="6260692" y="4075266"/>
            <a:ext cx="134937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12" name="Rectangle 24"/>
          <p:cNvSpPr>
            <a:spLocks noChangeArrowheads="1"/>
          </p:cNvSpPr>
          <p:nvPr/>
        </p:nvSpPr>
        <p:spPr bwMode="auto">
          <a:xfrm>
            <a:off x="6395629" y="4075266"/>
            <a:ext cx="134938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pSp>
        <p:nvGrpSpPr>
          <p:cNvPr id="4" name="Group 267"/>
          <p:cNvGrpSpPr/>
          <p:nvPr/>
        </p:nvGrpSpPr>
        <p:grpSpPr>
          <a:xfrm>
            <a:off x="5860642" y="3230228"/>
            <a:ext cx="2711886" cy="1151084"/>
            <a:chOff x="5860642" y="3230228"/>
            <a:chExt cx="2711886" cy="1151084"/>
          </a:xfrm>
        </p:grpSpPr>
        <p:sp>
          <p:nvSpPr>
            <p:cNvPr id="189" name="Rectangle 20"/>
            <p:cNvSpPr>
              <a:spLocks noChangeArrowheads="1"/>
            </p:cNvSpPr>
            <p:nvPr/>
          </p:nvSpPr>
          <p:spPr bwMode="auto">
            <a:xfrm>
              <a:off x="5860642" y="3581642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0" name="Rectangle 21"/>
            <p:cNvSpPr>
              <a:spLocks noChangeArrowheads="1"/>
            </p:cNvSpPr>
            <p:nvPr/>
          </p:nvSpPr>
          <p:spPr bwMode="auto">
            <a:xfrm>
              <a:off x="5993992" y="3581642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1" name="Rectangle 22"/>
            <p:cNvSpPr>
              <a:spLocks noChangeArrowheads="1"/>
            </p:cNvSpPr>
            <p:nvPr/>
          </p:nvSpPr>
          <p:spPr bwMode="auto">
            <a:xfrm>
              <a:off x="6127342" y="3581642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2" name="Rectangle 23"/>
            <p:cNvSpPr>
              <a:spLocks noChangeArrowheads="1"/>
            </p:cNvSpPr>
            <p:nvPr/>
          </p:nvSpPr>
          <p:spPr bwMode="auto">
            <a:xfrm>
              <a:off x="6260692" y="3581642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3" name="Rectangle 24"/>
            <p:cNvSpPr>
              <a:spLocks noChangeArrowheads="1"/>
            </p:cNvSpPr>
            <p:nvPr/>
          </p:nvSpPr>
          <p:spPr bwMode="auto">
            <a:xfrm>
              <a:off x="6395629" y="3581642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56" name="Rectangle 25"/>
            <p:cNvSpPr>
              <a:spLocks noChangeArrowheads="1"/>
            </p:cNvSpPr>
            <p:nvPr/>
          </p:nvSpPr>
          <p:spPr bwMode="auto">
            <a:xfrm>
              <a:off x="6516216" y="3230228"/>
              <a:ext cx="2056312" cy="1151084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사업 분야에 연관된 일러스트를 활용해</a:t>
              </a:r>
              <a:endParaRPr lang="en-US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친근하고 부드러운 느낌을 준다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.</a:t>
              </a:r>
            </a:p>
            <a:p>
              <a:pPr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스크롤 움직일 때마다 동적 요소가 가미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,</a:t>
              </a:r>
            </a:p>
            <a:p>
              <a:pPr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생동감이 있지만 번잡스러운 느낌을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준다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맨 하단에 회사 홍보 기사 콘텐츠를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보여주고 있다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.</a:t>
              </a:r>
            </a:p>
            <a:p>
              <a:pPr defTabSz="581025">
                <a:lnSpc>
                  <a:spcPct val="80000"/>
                </a:lnSpc>
                <a:spcBef>
                  <a:spcPct val="50000"/>
                </a:spcBef>
              </a:pPr>
              <a:endParaRPr lang="en-US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8" name="Rectangle 20"/>
            <p:cNvSpPr>
              <a:spLocks noChangeArrowheads="1"/>
            </p:cNvSpPr>
            <p:nvPr/>
          </p:nvSpPr>
          <p:spPr bwMode="auto">
            <a:xfrm>
              <a:off x="5860642" y="3253839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24" name="Rectangle 21"/>
            <p:cNvSpPr>
              <a:spLocks noChangeArrowheads="1"/>
            </p:cNvSpPr>
            <p:nvPr/>
          </p:nvSpPr>
          <p:spPr bwMode="auto">
            <a:xfrm>
              <a:off x="5993992" y="3253839"/>
              <a:ext cx="134937" cy="99987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30" name="Rectangle 22"/>
            <p:cNvSpPr>
              <a:spLocks noChangeArrowheads="1"/>
            </p:cNvSpPr>
            <p:nvPr/>
          </p:nvSpPr>
          <p:spPr bwMode="auto">
            <a:xfrm>
              <a:off x="6127342" y="3253839"/>
              <a:ext cx="134937" cy="99987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36" name="Rectangle 23"/>
            <p:cNvSpPr>
              <a:spLocks noChangeArrowheads="1"/>
            </p:cNvSpPr>
            <p:nvPr/>
          </p:nvSpPr>
          <p:spPr bwMode="auto">
            <a:xfrm>
              <a:off x="6260692" y="3253839"/>
              <a:ext cx="134937" cy="99987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42" name="Rectangle 24"/>
            <p:cNvSpPr>
              <a:spLocks noChangeArrowheads="1"/>
            </p:cNvSpPr>
            <p:nvPr/>
          </p:nvSpPr>
          <p:spPr bwMode="auto">
            <a:xfrm>
              <a:off x="6395629" y="3253839"/>
              <a:ext cx="134938" cy="99987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48" name="Rectangle 20"/>
            <p:cNvSpPr>
              <a:spLocks noChangeArrowheads="1"/>
            </p:cNvSpPr>
            <p:nvPr/>
          </p:nvSpPr>
          <p:spPr bwMode="auto">
            <a:xfrm>
              <a:off x="5860642" y="3419657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60" name="Rectangle 21"/>
            <p:cNvSpPr>
              <a:spLocks noChangeArrowheads="1"/>
            </p:cNvSpPr>
            <p:nvPr/>
          </p:nvSpPr>
          <p:spPr bwMode="auto">
            <a:xfrm>
              <a:off x="5993992" y="3419657"/>
              <a:ext cx="134937" cy="99987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65" name="Rectangle 22"/>
            <p:cNvSpPr>
              <a:spLocks noChangeArrowheads="1"/>
            </p:cNvSpPr>
            <p:nvPr/>
          </p:nvSpPr>
          <p:spPr bwMode="auto">
            <a:xfrm>
              <a:off x="6127342" y="3419657"/>
              <a:ext cx="134937" cy="99987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66" name="Rectangle 23"/>
            <p:cNvSpPr>
              <a:spLocks noChangeArrowheads="1"/>
            </p:cNvSpPr>
            <p:nvPr/>
          </p:nvSpPr>
          <p:spPr bwMode="auto">
            <a:xfrm>
              <a:off x="6260692" y="3419657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67" name="Rectangle 24"/>
            <p:cNvSpPr>
              <a:spLocks noChangeArrowheads="1"/>
            </p:cNvSpPr>
            <p:nvPr/>
          </p:nvSpPr>
          <p:spPr bwMode="auto">
            <a:xfrm>
              <a:off x="6395629" y="3419657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22" name="Group 268"/>
          <p:cNvGrpSpPr/>
          <p:nvPr/>
        </p:nvGrpSpPr>
        <p:grpSpPr>
          <a:xfrm>
            <a:off x="5860642" y="2591873"/>
            <a:ext cx="2783324" cy="510909"/>
            <a:chOff x="5860642" y="3230228"/>
            <a:chExt cx="2783324" cy="510909"/>
          </a:xfrm>
        </p:grpSpPr>
        <p:sp>
          <p:nvSpPr>
            <p:cNvPr id="270" name="Rectangle 20"/>
            <p:cNvSpPr>
              <a:spLocks noChangeArrowheads="1"/>
            </p:cNvSpPr>
            <p:nvPr/>
          </p:nvSpPr>
          <p:spPr bwMode="auto">
            <a:xfrm>
              <a:off x="5860642" y="3581642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1" name="Rectangle 21"/>
            <p:cNvSpPr>
              <a:spLocks noChangeArrowheads="1"/>
            </p:cNvSpPr>
            <p:nvPr/>
          </p:nvSpPr>
          <p:spPr bwMode="auto">
            <a:xfrm>
              <a:off x="5993992" y="3581642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2" name="Rectangle 22"/>
            <p:cNvSpPr>
              <a:spLocks noChangeArrowheads="1"/>
            </p:cNvSpPr>
            <p:nvPr/>
          </p:nvSpPr>
          <p:spPr bwMode="auto">
            <a:xfrm>
              <a:off x="6127342" y="3581642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3" name="Rectangle 23"/>
            <p:cNvSpPr>
              <a:spLocks noChangeArrowheads="1"/>
            </p:cNvSpPr>
            <p:nvPr/>
          </p:nvSpPr>
          <p:spPr bwMode="auto">
            <a:xfrm>
              <a:off x="6260692" y="3581642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5" name="Rectangle 25"/>
            <p:cNvSpPr>
              <a:spLocks noChangeArrowheads="1"/>
            </p:cNvSpPr>
            <p:nvPr/>
          </p:nvSpPr>
          <p:spPr bwMode="auto">
            <a:xfrm>
              <a:off x="6516216" y="3230228"/>
              <a:ext cx="2127750" cy="510909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회사를 소개하는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대형 </a:t>
              </a:r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이미지가 여러 </a:t>
              </a:r>
              <a:endParaRPr lang="en-US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l"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페이지를 연달아 차지해 스크롤이 불편하며</a:t>
              </a:r>
              <a:r>
                <a:rPr lang="en-US" altLang="ko-KR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l"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반복적이고 불필요한 느낌을 준다</a:t>
              </a:r>
              <a:r>
                <a:rPr lang="en-US" altLang="ko-KR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</a:p>
          </p:txBody>
        </p:sp>
        <p:sp>
          <p:nvSpPr>
            <p:cNvPr id="276" name="Rectangle 20"/>
            <p:cNvSpPr>
              <a:spLocks noChangeArrowheads="1"/>
            </p:cNvSpPr>
            <p:nvPr/>
          </p:nvSpPr>
          <p:spPr bwMode="auto">
            <a:xfrm>
              <a:off x="5860642" y="3253839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7" name="Rectangle 21"/>
            <p:cNvSpPr>
              <a:spLocks noChangeArrowheads="1"/>
            </p:cNvSpPr>
            <p:nvPr/>
          </p:nvSpPr>
          <p:spPr bwMode="auto">
            <a:xfrm>
              <a:off x="5993992" y="3253839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8" name="Rectangle 22"/>
            <p:cNvSpPr>
              <a:spLocks noChangeArrowheads="1"/>
            </p:cNvSpPr>
            <p:nvPr/>
          </p:nvSpPr>
          <p:spPr bwMode="auto">
            <a:xfrm>
              <a:off x="6127342" y="3253839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9" name="Rectangle 23"/>
            <p:cNvSpPr>
              <a:spLocks noChangeArrowheads="1"/>
            </p:cNvSpPr>
            <p:nvPr/>
          </p:nvSpPr>
          <p:spPr bwMode="auto">
            <a:xfrm>
              <a:off x="6260692" y="3253839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0" name="Rectangle 24"/>
            <p:cNvSpPr>
              <a:spLocks noChangeArrowheads="1"/>
            </p:cNvSpPr>
            <p:nvPr/>
          </p:nvSpPr>
          <p:spPr bwMode="auto">
            <a:xfrm>
              <a:off x="6395629" y="3253839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1" name="Rectangle 20"/>
            <p:cNvSpPr>
              <a:spLocks noChangeArrowheads="1"/>
            </p:cNvSpPr>
            <p:nvPr/>
          </p:nvSpPr>
          <p:spPr bwMode="auto">
            <a:xfrm>
              <a:off x="5860642" y="3419657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2" name="Rectangle 21"/>
            <p:cNvSpPr>
              <a:spLocks noChangeArrowheads="1"/>
            </p:cNvSpPr>
            <p:nvPr/>
          </p:nvSpPr>
          <p:spPr bwMode="auto">
            <a:xfrm>
              <a:off x="5993992" y="3419657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3" name="Rectangle 22"/>
            <p:cNvSpPr>
              <a:spLocks noChangeArrowheads="1"/>
            </p:cNvSpPr>
            <p:nvPr/>
          </p:nvSpPr>
          <p:spPr bwMode="auto">
            <a:xfrm>
              <a:off x="6127342" y="3419657"/>
              <a:ext cx="134937" cy="99987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4" name="Rectangle 23"/>
            <p:cNvSpPr>
              <a:spLocks noChangeArrowheads="1"/>
            </p:cNvSpPr>
            <p:nvPr/>
          </p:nvSpPr>
          <p:spPr bwMode="auto">
            <a:xfrm>
              <a:off x="6260692" y="3419657"/>
              <a:ext cx="134937" cy="99987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5" name="Rectangle 24"/>
            <p:cNvSpPr>
              <a:spLocks noChangeArrowheads="1"/>
            </p:cNvSpPr>
            <p:nvPr/>
          </p:nvSpPr>
          <p:spPr bwMode="auto">
            <a:xfrm>
              <a:off x="6395629" y="3419657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23" name="Group 285"/>
          <p:cNvGrpSpPr/>
          <p:nvPr/>
        </p:nvGrpSpPr>
        <p:grpSpPr>
          <a:xfrm>
            <a:off x="5860642" y="1919012"/>
            <a:ext cx="2671798" cy="510909"/>
            <a:chOff x="5860642" y="3230227"/>
            <a:chExt cx="2671798" cy="510909"/>
          </a:xfrm>
        </p:grpSpPr>
        <p:sp>
          <p:nvSpPr>
            <p:cNvPr id="287" name="Rectangle 20"/>
            <p:cNvSpPr>
              <a:spLocks noChangeArrowheads="1"/>
            </p:cNvSpPr>
            <p:nvPr/>
          </p:nvSpPr>
          <p:spPr bwMode="auto">
            <a:xfrm>
              <a:off x="5860642" y="3581642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8" name="Rectangle 21"/>
            <p:cNvSpPr>
              <a:spLocks noChangeArrowheads="1"/>
            </p:cNvSpPr>
            <p:nvPr/>
          </p:nvSpPr>
          <p:spPr bwMode="auto">
            <a:xfrm>
              <a:off x="5993992" y="3581642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9" name="Rectangle 22"/>
            <p:cNvSpPr>
              <a:spLocks noChangeArrowheads="1"/>
            </p:cNvSpPr>
            <p:nvPr/>
          </p:nvSpPr>
          <p:spPr bwMode="auto">
            <a:xfrm>
              <a:off x="6127342" y="3581642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0" name="Rectangle 23"/>
            <p:cNvSpPr>
              <a:spLocks noChangeArrowheads="1"/>
            </p:cNvSpPr>
            <p:nvPr/>
          </p:nvSpPr>
          <p:spPr bwMode="auto">
            <a:xfrm>
              <a:off x="6260692" y="3581642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1" name="Rectangle 24"/>
            <p:cNvSpPr>
              <a:spLocks noChangeArrowheads="1"/>
            </p:cNvSpPr>
            <p:nvPr/>
          </p:nvSpPr>
          <p:spPr bwMode="auto">
            <a:xfrm>
              <a:off x="6395629" y="3581642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2" name="Rectangle 25"/>
            <p:cNvSpPr>
              <a:spLocks noChangeArrowheads="1"/>
            </p:cNvSpPr>
            <p:nvPr/>
          </p:nvSpPr>
          <p:spPr bwMode="auto">
            <a:xfrm>
              <a:off x="6547566" y="3230227"/>
              <a:ext cx="1984874" cy="510909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네비게이션에 콘텐츠가 많이 있지만 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웹 화면 상에서는 소개 문구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800" dirty="0" err="1">
                  <a:latin typeface="나눔고딕" pitchFamily="50" charset="-127"/>
                  <a:ea typeface="나눔고딕" pitchFamily="50" charset="-127"/>
                </a:rPr>
                <a:t>경영소개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,</a:t>
              </a:r>
            </a:p>
            <a:p>
              <a:pPr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미디어 링크만 </a:t>
              </a:r>
              <a:r>
                <a:rPr lang="ko-KR" altLang="en-US" sz="800" dirty="0" err="1">
                  <a:latin typeface="나눔고딕" pitchFamily="50" charset="-127"/>
                  <a:ea typeface="나눔고딕" pitchFamily="50" charset="-127"/>
                </a:rPr>
                <a:t>게시해놓았다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93" name="Rectangle 20"/>
            <p:cNvSpPr>
              <a:spLocks noChangeArrowheads="1"/>
            </p:cNvSpPr>
            <p:nvPr/>
          </p:nvSpPr>
          <p:spPr bwMode="auto">
            <a:xfrm>
              <a:off x="5860642" y="3253839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4" name="Rectangle 21"/>
            <p:cNvSpPr>
              <a:spLocks noChangeArrowheads="1"/>
            </p:cNvSpPr>
            <p:nvPr/>
          </p:nvSpPr>
          <p:spPr bwMode="auto">
            <a:xfrm>
              <a:off x="5993992" y="3253839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5" name="Rectangle 22"/>
            <p:cNvSpPr>
              <a:spLocks noChangeArrowheads="1"/>
            </p:cNvSpPr>
            <p:nvPr/>
          </p:nvSpPr>
          <p:spPr bwMode="auto">
            <a:xfrm>
              <a:off x="6127342" y="3253839"/>
              <a:ext cx="134937" cy="99987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6" name="Rectangle 23"/>
            <p:cNvSpPr>
              <a:spLocks noChangeArrowheads="1"/>
            </p:cNvSpPr>
            <p:nvPr/>
          </p:nvSpPr>
          <p:spPr bwMode="auto">
            <a:xfrm>
              <a:off x="6260692" y="3253838"/>
              <a:ext cx="134937" cy="99987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7" name="Rectangle 24"/>
            <p:cNvSpPr>
              <a:spLocks noChangeArrowheads="1"/>
            </p:cNvSpPr>
            <p:nvPr/>
          </p:nvSpPr>
          <p:spPr bwMode="auto">
            <a:xfrm>
              <a:off x="6395629" y="3253839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8" name="Rectangle 20"/>
            <p:cNvSpPr>
              <a:spLocks noChangeArrowheads="1"/>
            </p:cNvSpPr>
            <p:nvPr/>
          </p:nvSpPr>
          <p:spPr bwMode="auto">
            <a:xfrm>
              <a:off x="5860642" y="3419657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9" name="Rectangle 21"/>
            <p:cNvSpPr>
              <a:spLocks noChangeArrowheads="1"/>
            </p:cNvSpPr>
            <p:nvPr/>
          </p:nvSpPr>
          <p:spPr bwMode="auto">
            <a:xfrm>
              <a:off x="5993992" y="3419657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0" name="Rectangle 22"/>
            <p:cNvSpPr>
              <a:spLocks noChangeArrowheads="1"/>
            </p:cNvSpPr>
            <p:nvPr/>
          </p:nvSpPr>
          <p:spPr bwMode="auto">
            <a:xfrm>
              <a:off x="6127342" y="3419657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1" name="Rectangle 23"/>
            <p:cNvSpPr>
              <a:spLocks noChangeArrowheads="1"/>
            </p:cNvSpPr>
            <p:nvPr/>
          </p:nvSpPr>
          <p:spPr bwMode="auto">
            <a:xfrm>
              <a:off x="6260692" y="3419657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2" name="Rectangle 24"/>
            <p:cNvSpPr>
              <a:spLocks noChangeArrowheads="1"/>
            </p:cNvSpPr>
            <p:nvPr/>
          </p:nvSpPr>
          <p:spPr bwMode="auto">
            <a:xfrm>
              <a:off x="6395629" y="3419657"/>
              <a:ext cx="134938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25" name="Group 355"/>
          <p:cNvGrpSpPr/>
          <p:nvPr/>
        </p:nvGrpSpPr>
        <p:grpSpPr>
          <a:xfrm>
            <a:off x="5860642" y="4335384"/>
            <a:ext cx="2640448" cy="451402"/>
            <a:chOff x="5860642" y="3230227"/>
            <a:chExt cx="2640448" cy="451402"/>
          </a:xfrm>
        </p:grpSpPr>
        <p:sp>
          <p:nvSpPr>
            <p:cNvPr id="357" name="Rectangle 20"/>
            <p:cNvSpPr>
              <a:spLocks noChangeArrowheads="1"/>
            </p:cNvSpPr>
            <p:nvPr/>
          </p:nvSpPr>
          <p:spPr bwMode="auto">
            <a:xfrm>
              <a:off x="5860642" y="3581642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8" name="Rectangle 21"/>
            <p:cNvSpPr>
              <a:spLocks noChangeArrowheads="1"/>
            </p:cNvSpPr>
            <p:nvPr/>
          </p:nvSpPr>
          <p:spPr bwMode="auto">
            <a:xfrm>
              <a:off x="5993992" y="3581642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9" name="Rectangle 22"/>
            <p:cNvSpPr>
              <a:spLocks noChangeArrowheads="1"/>
            </p:cNvSpPr>
            <p:nvPr/>
          </p:nvSpPr>
          <p:spPr bwMode="auto">
            <a:xfrm>
              <a:off x="6127342" y="3581642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0" name="Rectangle 23"/>
            <p:cNvSpPr>
              <a:spLocks noChangeArrowheads="1"/>
            </p:cNvSpPr>
            <p:nvPr/>
          </p:nvSpPr>
          <p:spPr bwMode="auto">
            <a:xfrm>
              <a:off x="6260692" y="3581642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61" name="Rectangle 24"/>
            <p:cNvSpPr>
              <a:spLocks noChangeArrowheads="1"/>
            </p:cNvSpPr>
            <p:nvPr/>
          </p:nvSpPr>
          <p:spPr bwMode="auto">
            <a:xfrm>
              <a:off x="6395629" y="3581642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2" name="Rectangle 25"/>
            <p:cNvSpPr>
              <a:spLocks noChangeArrowheads="1"/>
            </p:cNvSpPr>
            <p:nvPr/>
          </p:nvSpPr>
          <p:spPr bwMode="auto">
            <a:xfrm>
              <a:off x="6516216" y="3230227"/>
              <a:ext cx="1984874" cy="40011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defTabSz="581025">
                <a:spcBef>
                  <a:spcPct val="50000"/>
                </a:spcBef>
              </a:pPr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회사 홍보에 목적을 크게 둔 것 같으며</a:t>
              </a:r>
              <a:r>
                <a:rPr lang="en-US" altLang="ko-KR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,</a:t>
              </a:r>
            </a:p>
            <a:p>
              <a:pPr algn="l" defTabSz="581025">
                <a:spcBef>
                  <a:spcPct val="50000"/>
                </a:spcBef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전반적인 컨셉이 조화롭고 어울린다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altLang="ko-KR" sz="8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3" name="Rectangle 20"/>
            <p:cNvSpPr>
              <a:spLocks noChangeArrowheads="1"/>
            </p:cNvSpPr>
            <p:nvPr/>
          </p:nvSpPr>
          <p:spPr bwMode="auto">
            <a:xfrm>
              <a:off x="5860642" y="3253839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4" name="Rectangle 21"/>
            <p:cNvSpPr>
              <a:spLocks noChangeArrowheads="1"/>
            </p:cNvSpPr>
            <p:nvPr/>
          </p:nvSpPr>
          <p:spPr bwMode="auto">
            <a:xfrm>
              <a:off x="5993992" y="3253839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5" name="Rectangle 22"/>
            <p:cNvSpPr>
              <a:spLocks noChangeArrowheads="1"/>
            </p:cNvSpPr>
            <p:nvPr/>
          </p:nvSpPr>
          <p:spPr bwMode="auto">
            <a:xfrm>
              <a:off x="6127342" y="3253839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6" name="Rectangle 23"/>
            <p:cNvSpPr>
              <a:spLocks noChangeArrowheads="1"/>
            </p:cNvSpPr>
            <p:nvPr/>
          </p:nvSpPr>
          <p:spPr bwMode="auto">
            <a:xfrm>
              <a:off x="6260692" y="3253839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7" name="Rectangle 24"/>
            <p:cNvSpPr>
              <a:spLocks noChangeArrowheads="1"/>
            </p:cNvSpPr>
            <p:nvPr/>
          </p:nvSpPr>
          <p:spPr bwMode="auto">
            <a:xfrm>
              <a:off x="6395629" y="3253839"/>
              <a:ext cx="134938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68" name="Rectangle 20"/>
            <p:cNvSpPr>
              <a:spLocks noChangeArrowheads="1"/>
            </p:cNvSpPr>
            <p:nvPr/>
          </p:nvSpPr>
          <p:spPr bwMode="auto">
            <a:xfrm>
              <a:off x="5860642" y="3419657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9" name="Rectangle 21"/>
            <p:cNvSpPr>
              <a:spLocks noChangeArrowheads="1"/>
            </p:cNvSpPr>
            <p:nvPr/>
          </p:nvSpPr>
          <p:spPr bwMode="auto">
            <a:xfrm>
              <a:off x="5993992" y="3419657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0" name="Rectangle 22"/>
            <p:cNvSpPr>
              <a:spLocks noChangeArrowheads="1"/>
            </p:cNvSpPr>
            <p:nvPr/>
          </p:nvSpPr>
          <p:spPr bwMode="auto">
            <a:xfrm>
              <a:off x="6127342" y="3419657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1" name="Rectangle 23"/>
            <p:cNvSpPr>
              <a:spLocks noChangeArrowheads="1"/>
            </p:cNvSpPr>
            <p:nvPr/>
          </p:nvSpPr>
          <p:spPr bwMode="auto">
            <a:xfrm>
              <a:off x="6260692" y="3419657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2" name="Rectangle 24"/>
            <p:cNvSpPr>
              <a:spLocks noChangeArrowheads="1"/>
            </p:cNvSpPr>
            <p:nvPr/>
          </p:nvSpPr>
          <p:spPr bwMode="auto">
            <a:xfrm>
              <a:off x="6395629" y="3419657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26" name="Group 372"/>
          <p:cNvGrpSpPr/>
          <p:nvPr/>
        </p:nvGrpSpPr>
        <p:grpSpPr>
          <a:xfrm>
            <a:off x="5860642" y="5060004"/>
            <a:ext cx="2640448" cy="584775"/>
            <a:chOff x="5860642" y="3230228"/>
            <a:chExt cx="2640448" cy="584775"/>
          </a:xfrm>
        </p:grpSpPr>
        <p:sp>
          <p:nvSpPr>
            <p:cNvPr id="374" name="Rectangle 20"/>
            <p:cNvSpPr>
              <a:spLocks noChangeArrowheads="1"/>
            </p:cNvSpPr>
            <p:nvPr/>
          </p:nvSpPr>
          <p:spPr bwMode="auto">
            <a:xfrm>
              <a:off x="5860642" y="3581642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5" name="Rectangle 21"/>
            <p:cNvSpPr>
              <a:spLocks noChangeArrowheads="1"/>
            </p:cNvSpPr>
            <p:nvPr/>
          </p:nvSpPr>
          <p:spPr bwMode="auto">
            <a:xfrm>
              <a:off x="5993992" y="3581642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6" name="Rectangle 22"/>
            <p:cNvSpPr>
              <a:spLocks noChangeArrowheads="1"/>
            </p:cNvSpPr>
            <p:nvPr/>
          </p:nvSpPr>
          <p:spPr bwMode="auto">
            <a:xfrm>
              <a:off x="6127342" y="3581642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7" name="Rectangle 23"/>
            <p:cNvSpPr>
              <a:spLocks noChangeArrowheads="1"/>
            </p:cNvSpPr>
            <p:nvPr/>
          </p:nvSpPr>
          <p:spPr bwMode="auto">
            <a:xfrm>
              <a:off x="6260692" y="3581642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79" name="Rectangle 25"/>
            <p:cNvSpPr>
              <a:spLocks noChangeArrowheads="1"/>
            </p:cNvSpPr>
            <p:nvPr/>
          </p:nvSpPr>
          <p:spPr bwMode="auto">
            <a:xfrm>
              <a:off x="6516216" y="3230228"/>
              <a:ext cx="1984874" cy="584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defTabSz="581025"/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네이버포스트와 유튜브 등 외부 사이트와 연결해 다른 방면으로 접근할 수 있게 했다</a:t>
              </a:r>
              <a:r>
                <a:rPr lang="en-US" altLang="ko-KR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하지만 주된 목적은 </a:t>
              </a:r>
              <a:r>
                <a:rPr lang="ko-KR" altLang="en-US" sz="800" b="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홍보고</a:t>
              </a:r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사이트 내에서 고객이 직접 </a:t>
              </a:r>
              <a:r>
                <a:rPr lang="ko-KR" altLang="en-US" sz="800" b="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컨택하는</a:t>
              </a:r>
              <a:r>
                <a:rPr lang="ko-KR" altLang="en-US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건 어렵다</a:t>
              </a:r>
              <a:r>
                <a:rPr lang="en-US" altLang="ko-KR" sz="800" b="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</a:p>
          </p:txBody>
        </p:sp>
        <p:sp>
          <p:nvSpPr>
            <p:cNvPr id="380" name="Rectangle 20"/>
            <p:cNvSpPr>
              <a:spLocks noChangeArrowheads="1"/>
            </p:cNvSpPr>
            <p:nvPr/>
          </p:nvSpPr>
          <p:spPr bwMode="auto">
            <a:xfrm>
              <a:off x="5860642" y="3253839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1" name="Rectangle 21"/>
            <p:cNvSpPr>
              <a:spLocks noChangeArrowheads="1"/>
            </p:cNvSpPr>
            <p:nvPr/>
          </p:nvSpPr>
          <p:spPr bwMode="auto">
            <a:xfrm>
              <a:off x="5993992" y="3253839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2" name="Rectangle 22"/>
            <p:cNvSpPr>
              <a:spLocks noChangeArrowheads="1"/>
            </p:cNvSpPr>
            <p:nvPr/>
          </p:nvSpPr>
          <p:spPr bwMode="auto">
            <a:xfrm>
              <a:off x="6127342" y="3253839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3" name="Rectangle 23"/>
            <p:cNvSpPr>
              <a:spLocks noChangeArrowheads="1"/>
            </p:cNvSpPr>
            <p:nvPr/>
          </p:nvSpPr>
          <p:spPr bwMode="auto">
            <a:xfrm>
              <a:off x="6260692" y="3253839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4" name="Rectangle 24"/>
            <p:cNvSpPr>
              <a:spLocks noChangeArrowheads="1"/>
            </p:cNvSpPr>
            <p:nvPr/>
          </p:nvSpPr>
          <p:spPr bwMode="auto">
            <a:xfrm>
              <a:off x="6395629" y="3253839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5" name="Rectangle 20"/>
            <p:cNvSpPr>
              <a:spLocks noChangeArrowheads="1"/>
            </p:cNvSpPr>
            <p:nvPr/>
          </p:nvSpPr>
          <p:spPr bwMode="auto">
            <a:xfrm>
              <a:off x="5860642" y="3419657"/>
              <a:ext cx="134937" cy="9998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6" name="Rectangle 21"/>
            <p:cNvSpPr>
              <a:spLocks noChangeArrowheads="1"/>
            </p:cNvSpPr>
            <p:nvPr/>
          </p:nvSpPr>
          <p:spPr bwMode="auto">
            <a:xfrm>
              <a:off x="5993992" y="3419657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7" name="Rectangle 22"/>
            <p:cNvSpPr>
              <a:spLocks noChangeArrowheads="1"/>
            </p:cNvSpPr>
            <p:nvPr/>
          </p:nvSpPr>
          <p:spPr bwMode="auto">
            <a:xfrm>
              <a:off x="6127342" y="3419657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8" name="Rectangle 23"/>
            <p:cNvSpPr>
              <a:spLocks noChangeArrowheads="1"/>
            </p:cNvSpPr>
            <p:nvPr/>
          </p:nvSpPr>
          <p:spPr bwMode="auto">
            <a:xfrm>
              <a:off x="6260692" y="3419657"/>
              <a:ext cx="134937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9" name="Rectangle 24"/>
            <p:cNvSpPr>
              <a:spLocks noChangeArrowheads="1"/>
            </p:cNvSpPr>
            <p:nvPr/>
          </p:nvSpPr>
          <p:spPr bwMode="auto">
            <a:xfrm>
              <a:off x="6395629" y="3419657"/>
              <a:ext cx="134938" cy="999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357158" y="14285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경쟁사정보수집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C5A6FA9-3E8F-BD8D-AA7F-13D4DBF0A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30" y="589346"/>
            <a:ext cx="1072063" cy="679414"/>
          </a:xfrm>
          <a:prstGeom prst="rect">
            <a:avLst/>
          </a:prstGeom>
        </p:spPr>
      </p:pic>
      <p:sp>
        <p:nvSpPr>
          <p:cNvPr id="27" name="Rectangle 24">
            <a:extLst>
              <a:ext uri="{FF2B5EF4-FFF2-40B4-BE49-F238E27FC236}">
                <a16:creationId xmlns:a16="http://schemas.microsoft.com/office/drawing/2014/main" id="{EFA83328-AB09-9A7D-C94E-2E5C8CE7A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407" y="5411418"/>
            <a:ext cx="129986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E0547F2B-0FF7-1627-7C68-2BFA5A619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931" y="4525380"/>
            <a:ext cx="134938" cy="999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028F19B3-8692-52F6-AC8E-D76A1348B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692" y="3420394"/>
            <a:ext cx="134938" cy="999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CAD1BE54-CFB5-9A37-EDC8-E9DE04382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373" y="4075671"/>
            <a:ext cx="134938" cy="999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0D1350DE-8454-E664-2F89-9CD0E4F20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7" y="4076689"/>
            <a:ext cx="134938" cy="999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91D36A01-36BB-197D-5C0A-E5E287FDF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579" y="5246655"/>
            <a:ext cx="134938" cy="999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42" name="Rectangle 23">
            <a:extLst>
              <a:ext uri="{FF2B5EF4-FFF2-40B4-BE49-F238E27FC236}">
                <a16:creationId xmlns:a16="http://schemas.microsoft.com/office/drawing/2014/main" id="{8C2E7A83-28F4-54E7-5251-963127A72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8295" y="3747459"/>
            <a:ext cx="134937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80712AAE-EF08-D968-1FE5-74E213912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368" y="3585301"/>
            <a:ext cx="134938" cy="999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44" name="Rectangle 24">
            <a:extLst>
              <a:ext uri="{FF2B5EF4-FFF2-40B4-BE49-F238E27FC236}">
                <a16:creationId xmlns:a16="http://schemas.microsoft.com/office/drawing/2014/main" id="{B3931954-A896-8127-9248-6074347D1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253" y="3585300"/>
            <a:ext cx="134938" cy="999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45" name="Rectangle 24">
            <a:extLst>
              <a:ext uri="{FF2B5EF4-FFF2-40B4-BE49-F238E27FC236}">
                <a16:creationId xmlns:a16="http://schemas.microsoft.com/office/drawing/2014/main" id="{FC13CB87-E681-C13F-8B7D-EAF518B41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940" y="3579959"/>
            <a:ext cx="134938" cy="999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46" name="Rectangle 24">
            <a:extLst>
              <a:ext uri="{FF2B5EF4-FFF2-40B4-BE49-F238E27FC236}">
                <a16:creationId xmlns:a16="http://schemas.microsoft.com/office/drawing/2014/main" id="{9686D50F-27F5-1371-E5FD-6E992CB44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639" y="1942621"/>
            <a:ext cx="134938" cy="999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48" name="Rectangle 24">
            <a:extLst>
              <a:ext uri="{FF2B5EF4-FFF2-40B4-BE49-F238E27FC236}">
                <a16:creationId xmlns:a16="http://schemas.microsoft.com/office/drawing/2014/main" id="{A4E00F1B-80A3-0113-A955-04CAC2D9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931" y="2942613"/>
            <a:ext cx="134938" cy="99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5C86C3-9DF9-43C2-0CEA-74DA8057A4FF}"/>
              </a:ext>
            </a:extLst>
          </p:cNvPr>
          <p:cNvSpPr txBox="1"/>
          <p:nvPr/>
        </p:nvSpPr>
        <p:spPr>
          <a:xfrm>
            <a:off x="3002043" y="602126"/>
            <a:ext cx="5722569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스크롤을 움직일 때마다 동적 효과가 작용해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애니매이션을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보는 것 같은 느낌을 주며 귀여운 일러스트 디자인으로 조화를 이룬다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.</a:t>
            </a:r>
            <a:r>
              <a:rPr kumimoji="0" lang="en-US" altLang="ko-KR" sz="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하지만 효과가 너무 많이 가미되어 스크롤 이동에서 피로감을 주고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,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각 화면 당 주요 콘텐츠가 </a:t>
            </a:r>
            <a:r>
              <a:rPr lang="ko-KR" altLang="en-US" sz="8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정보보다는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불필요한 홍보 문구에만 치중되어 구성이 단순하고 콘텐츠 정보 영양가가 없다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.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 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04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596" y="1214422"/>
            <a:ext cx="1472594" cy="19288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2100" spc="-17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143108" y="1214422"/>
            <a:ext cx="2212868" cy="11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rtlCol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나이 </a:t>
            </a:r>
            <a:r>
              <a:rPr lang="en-US" altLang="ko-KR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>
              <a:lnSpc>
                <a:spcPct val="120000"/>
              </a:lnSpc>
            </a:pPr>
            <a:r>
              <a:rPr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성별 </a:t>
            </a:r>
            <a:r>
              <a:rPr lang="en-US" altLang="ko-KR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>
              <a:lnSpc>
                <a:spcPct val="120000"/>
              </a:lnSpc>
            </a:pPr>
            <a:r>
              <a:rPr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직업 </a:t>
            </a:r>
            <a:r>
              <a:rPr lang="en-US" altLang="ko-KR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투자자</a:t>
            </a:r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>
              <a:lnSpc>
                <a:spcPct val="120000"/>
              </a:lnSpc>
            </a:pPr>
            <a:r>
              <a:rPr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성격 </a:t>
            </a:r>
            <a:r>
              <a:rPr lang="en-US" altLang="ko-KR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해외</a:t>
            </a:r>
            <a:r>
              <a:rPr lang="en-US" altLang="ko-KR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거주</a:t>
            </a:r>
            <a:r>
              <a:rPr lang="en-US" altLang="ko-KR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꼼꼼하고 신중한 성격</a:t>
            </a:r>
            <a:r>
              <a:rPr lang="en-US" altLang="ko-KR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사회</a:t>
            </a:r>
            <a:r>
              <a:rPr lang="en-US" altLang="ko-KR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경제 글로벌 이슈에 밝고 인터넷 뉴스를 자주 찾아본다</a:t>
            </a:r>
            <a:r>
              <a:rPr lang="en-US" altLang="ko-KR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aphicFrame>
        <p:nvGraphicFramePr>
          <p:cNvPr id="8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236800"/>
              </p:ext>
            </p:extLst>
          </p:nvPr>
        </p:nvGraphicFramePr>
        <p:xfrm>
          <a:off x="2051720" y="3284984"/>
          <a:ext cx="6912769" cy="3446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78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동기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시나리오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기능</a:t>
                      </a:r>
                      <a:r>
                        <a:rPr lang="en-US" altLang="ko-KR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lang="ko-KR" altLang="en-US" sz="1000" b="1" spc="-8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콘텐츠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이용 행태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043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사업분야를 구체적으로 알고 싶어 웹페이지 방문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접속하자마자 상단 네비게이션에서 비즈니스 카테고리 발견</a:t>
                      </a:r>
                      <a:r>
                        <a:rPr lang="en-US" altLang="ko-KR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lang="ko-KR" altLang="en-US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스크롤을 내리면 바로 보이는 비지니스 이미지를 클릭함</a:t>
                      </a:r>
                      <a:r>
                        <a:rPr lang="en-US" altLang="ko-KR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ko-KR" altLang="en-US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영문 전용 버튼</a:t>
                      </a:r>
                      <a:r>
                        <a:rPr lang="en-US" altLang="ko-KR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ko-KR" altLang="en-US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사업분야를 </a:t>
                      </a:r>
                      <a:r>
                        <a:rPr lang="ko-KR" altLang="en-US" sz="900" b="0" spc="-8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이미지화한</a:t>
                      </a:r>
                      <a:r>
                        <a:rPr lang="ko-KR" altLang="en-US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 콘텐츠 노출</a:t>
                      </a:r>
                      <a:r>
                        <a:rPr lang="en-US" altLang="ko-KR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. </a:t>
                      </a:r>
                      <a:r>
                        <a:rPr lang="ko-KR" altLang="en-US" sz="900" b="0" spc="-8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클릭시</a:t>
                      </a:r>
                      <a:r>
                        <a:rPr lang="ko-KR" altLang="en-US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 상세설명</a:t>
                      </a:r>
                      <a:r>
                        <a:rPr lang="en-US" altLang="ko-KR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/</a:t>
                      </a:r>
                      <a:r>
                        <a:rPr lang="ko-KR" altLang="en-US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소개 페이지로 이동</a:t>
                      </a:r>
                      <a:r>
                        <a:rPr lang="en-US" altLang="ko-KR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lang="ko-KR" altLang="en-US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en-US" altLang="ko-KR" sz="9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ko-KR" altLang="en-US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각 비즈니스 페이지마다 해당 분야 패밀리 사이트 링크 제공</a:t>
                      </a:r>
                      <a:endParaRPr lang="en-US" altLang="ko-KR" sz="9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ko-KR" altLang="en-US" sz="9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영어가 익숙한 사용자도 사이트 이용과 이해가 가능하고</a:t>
                      </a:r>
                      <a:r>
                        <a:rPr lang="en-US" altLang="ko-KR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lang="ko-KR" altLang="en-US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 웹페이지를 통해 기업을 자세히 파악할 수 있음</a:t>
                      </a:r>
                      <a:r>
                        <a:rPr lang="en-US" altLang="ko-KR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ko-KR" altLang="en-US" sz="9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043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기업 방향성과 잠재력을 알고 싶음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투자가치가 있는 회사인지 알아보기 위해</a:t>
                      </a:r>
                      <a:r>
                        <a:rPr lang="en-US" altLang="ko-KR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사이트를 방문함</a:t>
                      </a:r>
                      <a:r>
                        <a:rPr lang="en-US" altLang="ko-KR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  <a:endParaRPr lang="ko-KR" altLang="en-US" sz="9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-</a:t>
                      </a:r>
                      <a:r>
                        <a:rPr lang="ko-KR" altLang="en-US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메인 이미지나 소개 문구 </a:t>
                      </a:r>
                      <a:r>
                        <a:rPr lang="ko-KR" altLang="en-US" sz="900" b="0" spc="-8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클릭시</a:t>
                      </a:r>
                      <a:r>
                        <a:rPr lang="ko-KR" altLang="en-US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회사 소개 페이지로 곧장 이동할 수 있도록 함</a:t>
                      </a:r>
                      <a:r>
                        <a:rPr lang="en-US" altLang="ko-KR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-</a:t>
                      </a:r>
                      <a:r>
                        <a:rPr lang="ko-KR" altLang="en-US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기업 소식과 최신 기사를 볼 수 있는 콘텐츠 제공</a:t>
                      </a:r>
                      <a:r>
                        <a:rPr lang="en-US" altLang="ko-KR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  <a:endParaRPr lang="ko-KR" altLang="en-US" sz="9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900" b="0" spc="-8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메인페이지에</a:t>
                      </a:r>
                      <a:r>
                        <a:rPr lang="ko-KR" altLang="en-US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중요 정보를 내포한 콘텐츠를 간략하게  노출</a:t>
                      </a:r>
                      <a:r>
                        <a:rPr lang="en-US" altLang="ko-KR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  <a:r>
                        <a:rPr lang="ko-KR" altLang="en-US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해 이용자가 목적에 따라 쉽게 찾아갈 수 있음</a:t>
                      </a:r>
                      <a:r>
                        <a:rPr lang="en-US" altLang="ko-KR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lang="ko-KR" altLang="en-US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뉴스 페이지를 통해 기업 최신 정보를 한번에 알 수 있음</a:t>
                      </a:r>
                      <a:r>
                        <a:rPr lang="en-US" altLang="ko-KR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47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회사와 직접 </a:t>
                      </a:r>
                      <a:r>
                        <a:rPr lang="ko-KR" altLang="en-US" sz="900" b="0" spc="-8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컨택을</a:t>
                      </a:r>
                      <a:r>
                        <a:rPr lang="ko-KR" altLang="en-US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취하고 싶음</a:t>
                      </a:r>
                      <a:endParaRPr lang="en-US" altLang="ko-KR" sz="9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검색을 통해 웹페이지를 방문</a:t>
                      </a:r>
                      <a:r>
                        <a:rPr lang="en-US" altLang="ko-KR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상단에 곧장 보이는 </a:t>
                      </a:r>
                      <a:r>
                        <a:rPr lang="ko-KR" altLang="en-US" sz="900" b="0" spc="-8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컨택</a:t>
                      </a:r>
                      <a:r>
                        <a:rPr lang="ko-KR" altLang="en-US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페이지를 클릭함</a:t>
                      </a:r>
                      <a:r>
                        <a:rPr lang="en-US" altLang="ko-KR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-</a:t>
                      </a:r>
                      <a:r>
                        <a:rPr lang="ko-KR" altLang="en-US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주소 및 지도 이미지</a:t>
                      </a:r>
                      <a:r>
                        <a:rPr lang="en-US" altLang="ko-KR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이메일</a:t>
                      </a:r>
                      <a:r>
                        <a:rPr lang="en-US" altLang="ko-KR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전화</a:t>
                      </a:r>
                      <a:r>
                        <a:rPr lang="en-US" altLang="ko-KR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팩스 번호 등을 한 페이지에 제공</a:t>
                      </a:r>
                      <a:r>
                        <a:rPr lang="en-US" altLang="ko-KR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900" b="0" spc="-8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컨택이</a:t>
                      </a:r>
                      <a:r>
                        <a:rPr lang="ko-KR" altLang="en-US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목적인 이용자가 빠르게 필요한 정보를 찾아볼 수 있음</a:t>
                      </a:r>
                      <a:r>
                        <a:rPr lang="en-US" altLang="ko-KR" sz="9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594004"/>
              </p:ext>
            </p:extLst>
          </p:nvPr>
        </p:nvGraphicFramePr>
        <p:xfrm>
          <a:off x="4929190" y="476324"/>
          <a:ext cx="3963290" cy="2397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141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사용자 니즈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defRPr/>
                      </a:pPr>
                      <a:endParaRPr lang="en-US" altLang="ko-KR" sz="10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관심 가는 분야가 있을지 기업의 사업분야를  자세히 알고 싶어한다</a:t>
                      </a:r>
                      <a:r>
                        <a:rPr lang="en-US" altLang="ko-KR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투자 가치가 어느 정도 있는 기업인지 파악하는 것이 목적이며</a:t>
                      </a:r>
                      <a:r>
                        <a:rPr lang="en-US" altLang="ko-KR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</a:t>
                      </a: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연관 정보와 기업 최신 동향을 한번에 빠르게 찾아볼 수 있는 것을 원한다</a:t>
                      </a:r>
                      <a:r>
                        <a:rPr lang="en-US" altLang="ko-KR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algn="just">
                        <a:lnSpc>
                          <a:spcPct val="120000"/>
                        </a:lnSpc>
                        <a:defRPr/>
                      </a:pPr>
                      <a:endParaRPr lang="en-US" altLang="ko-KR" sz="10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20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Business Goal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블루 계열의 차분한 컬러 콘셉트를 적용해 신뢰도 높고 스마트한 분위기를 표현</a:t>
                      </a:r>
                      <a:r>
                        <a:rPr lang="en-US" altLang="ko-KR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기존 페이지와 달리 한 화면 당 들어가는 정보와 텍스트를 축소해 집중도를 높이고 사용자가 필요한 정보를 쉽고 빠르게 찾을 수 있게 함</a:t>
                      </a:r>
                      <a:r>
                        <a:rPr lang="en-US" altLang="ko-KR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lang="ko-KR" altLang="en-US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콘텐츠 주제에 적절한 이미지를 배치해 클릭을 유도함</a:t>
                      </a:r>
                      <a:r>
                        <a:rPr lang="en-US" altLang="ko-KR" sz="1000" b="0" spc="-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1520" y="7647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홍길동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428596" y="3214686"/>
            <a:ext cx="1500198" cy="2107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rtlCol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상황설명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>
              <a:lnSpc>
                <a:spcPct val="120000"/>
              </a:lnSpc>
            </a:pP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>
              <a:lnSpc>
                <a:spcPct val="1200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</a:rPr>
              <a:t>최근 친환경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</a:rPr>
              <a:t>신재생 에너지 등 에너지 사업에 관심을 가지게 됨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</a:rPr>
              <a:t>투자할 민간 에너지 기업을 찾기 위해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</a:rPr>
              <a:t>웹 서핑을 하다가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</a:rPr>
              <a:t>우연히 해당 기업의 최근 대규모 글로벌 사업기사를 보고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</a:rPr>
              <a:t>사이트를 방문한다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7158" y="14285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사용자정보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DC91AE-26EB-E563-03DE-75DC28701C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0" t="24342" r="29822"/>
          <a:stretch/>
        </p:blipFill>
        <p:spPr>
          <a:xfrm>
            <a:off x="442398" y="1214422"/>
            <a:ext cx="1472594" cy="19485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14285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아이디어도출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692696"/>
            <a:ext cx="318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정보구조</a:t>
            </a:r>
            <a:r>
              <a:rPr lang="en-US" altLang="ko-KR" dirty="0"/>
              <a:t>(</a:t>
            </a:r>
            <a:r>
              <a:rPr lang="ko-KR" altLang="en-US" dirty="0" err="1"/>
              <a:t>사이트맵</a:t>
            </a:r>
            <a:r>
              <a:rPr lang="en-US" altLang="ko-KR" dirty="0"/>
              <a:t>/</a:t>
            </a:r>
            <a:r>
              <a:rPr lang="ko-KR" altLang="en-US" dirty="0" err="1"/>
              <a:t>메인화면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07AF1BD-5BC9-1A24-E63B-F78D058AF5C4}"/>
              </a:ext>
            </a:extLst>
          </p:cNvPr>
          <p:cNvSpPr/>
          <p:nvPr/>
        </p:nvSpPr>
        <p:spPr>
          <a:xfrm>
            <a:off x="3515185" y="1268760"/>
            <a:ext cx="1681584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</a:t>
            </a:r>
            <a:r>
              <a:rPr lang="en-US" altLang="ko-KR" dirty="0"/>
              <a:t> </a:t>
            </a:r>
          </a:p>
          <a:p>
            <a:pPr algn="ctr"/>
            <a:r>
              <a:rPr lang="ko-KR" altLang="en-US" dirty="0"/>
              <a:t>개발 회사 사이트</a:t>
            </a:r>
            <a:endParaRPr lang="en-US" altLang="ko-KR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D188F-3335-5146-EA76-EC01E4D71639}"/>
              </a:ext>
            </a:extLst>
          </p:cNvPr>
          <p:cNvCxnSpPr>
            <a:cxnSpLocks/>
          </p:cNvCxnSpPr>
          <p:nvPr/>
        </p:nvCxnSpPr>
        <p:spPr>
          <a:xfrm>
            <a:off x="4427984" y="285293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C351D9E-8565-A1F8-EC12-3FD7CE5BDBA5}"/>
              </a:ext>
            </a:extLst>
          </p:cNvPr>
          <p:cNvCxnSpPr/>
          <p:nvPr/>
        </p:nvCxnSpPr>
        <p:spPr>
          <a:xfrm>
            <a:off x="827584" y="3068960"/>
            <a:ext cx="5760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E4CAD19-C77B-8946-E70D-1C790F422091}"/>
              </a:ext>
            </a:extLst>
          </p:cNvPr>
          <p:cNvCxnSpPr>
            <a:cxnSpLocks/>
          </p:cNvCxnSpPr>
          <p:nvPr/>
        </p:nvCxnSpPr>
        <p:spPr>
          <a:xfrm>
            <a:off x="827584" y="306896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B329F04-F67E-C228-DAEE-B9B2AAA206E2}"/>
              </a:ext>
            </a:extLst>
          </p:cNvPr>
          <p:cNvCxnSpPr/>
          <p:nvPr/>
        </p:nvCxnSpPr>
        <p:spPr>
          <a:xfrm>
            <a:off x="2771800" y="3068960"/>
            <a:ext cx="0" cy="355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B566EC5-FC24-CA48-2D86-A00C2E2EEED0}"/>
              </a:ext>
            </a:extLst>
          </p:cNvPr>
          <p:cNvCxnSpPr/>
          <p:nvPr/>
        </p:nvCxnSpPr>
        <p:spPr>
          <a:xfrm>
            <a:off x="6588224" y="30647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62F3F44-7110-31BF-5CC5-CB4FEF5C17CC}"/>
              </a:ext>
            </a:extLst>
          </p:cNvPr>
          <p:cNvCxnSpPr>
            <a:stCxn id="2" idx="6"/>
          </p:cNvCxnSpPr>
          <p:nvPr/>
        </p:nvCxnSpPr>
        <p:spPr>
          <a:xfrm>
            <a:off x="5196769" y="2060848"/>
            <a:ext cx="13194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B51F8F5-DB1C-3A1C-8555-3F7585662EAD}"/>
              </a:ext>
            </a:extLst>
          </p:cNvPr>
          <p:cNvCxnSpPr>
            <a:cxnSpLocks/>
          </p:cNvCxnSpPr>
          <p:nvPr/>
        </p:nvCxnSpPr>
        <p:spPr>
          <a:xfrm>
            <a:off x="6516216" y="1786703"/>
            <a:ext cx="0" cy="814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93B24D8-10EC-F7AE-8F33-ADB4D64E9DD8}"/>
              </a:ext>
            </a:extLst>
          </p:cNvPr>
          <p:cNvCxnSpPr/>
          <p:nvPr/>
        </p:nvCxnSpPr>
        <p:spPr>
          <a:xfrm>
            <a:off x="6516216" y="1786703"/>
            <a:ext cx="504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7A2D7B7-A1C2-ECE9-1E8D-A96BBBC72112}"/>
              </a:ext>
            </a:extLst>
          </p:cNvPr>
          <p:cNvCxnSpPr>
            <a:endCxn id="10" idx="1"/>
          </p:cNvCxnSpPr>
          <p:nvPr/>
        </p:nvCxnSpPr>
        <p:spPr>
          <a:xfrm>
            <a:off x="6516216" y="2584458"/>
            <a:ext cx="4320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B9CBE01-AFF5-ABA3-2B16-8FD51D8DC4BB}"/>
              </a:ext>
            </a:extLst>
          </p:cNvPr>
          <p:cNvSpPr/>
          <p:nvPr/>
        </p:nvSpPr>
        <p:spPr>
          <a:xfrm>
            <a:off x="6948264" y="1497762"/>
            <a:ext cx="136815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Contact us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75CE5E-0335-1618-1023-CCA5DE15DB31}"/>
              </a:ext>
            </a:extLst>
          </p:cNvPr>
          <p:cNvSpPr/>
          <p:nvPr/>
        </p:nvSpPr>
        <p:spPr>
          <a:xfrm>
            <a:off x="6948263" y="2332430"/>
            <a:ext cx="136815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ENG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473EE47-203C-A196-B769-09C283BD710C}"/>
              </a:ext>
            </a:extLst>
          </p:cNvPr>
          <p:cNvSpPr/>
          <p:nvPr/>
        </p:nvSpPr>
        <p:spPr>
          <a:xfrm>
            <a:off x="3854731" y="3401715"/>
            <a:ext cx="159582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media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6B2AC77-1F8E-72A8-E2FE-A10108CBFDF3}"/>
              </a:ext>
            </a:extLst>
          </p:cNvPr>
          <p:cNvSpPr/>
          <p:nvPr/>
        </p:nvSpPr>
        <p:spPr>
          <a:xfrm>
            <a:off x="2006223" y="3420946"/>
            <a:ext cx="16518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business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DDAB019-0487-D8B5-43D9-54AD9D56E569}"/>
              </a:ext>
            </a:extLst>
          </p:cNvPr>
          <p:cNvSpPr/>
          <p:nvPr/>
        </p:nvSpPr>
        <p:spPr>
          <a:xfrm>
            <a:off x="149981" y="3420946"/>
            <a:ext cx="1651869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company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DD65F48-F950-7CC2-4466-ACA899190058}"/>
              </a:ext>
            </a:extLst>
          </p:cNvPr>
          <p:cNvSpPr/>
          <p:nvPr/>
        </p:nvSpPr>
        <p:spPr>
          <a:xfrm>
            <a:off x="186574" y="4049453"/>
            <a:ext cx="1603166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회사소개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901AD4-AC06-6F3C-3A23-0B2D42A0556C}"/>
              </a:ext>
            </a:extLst>
          </p:cNvPr>
          <p:cNvSpPr/>
          <p:nvPr/>
        </p:nvSpPr>
        <p:spPr>
          <a:xfrm>
            <a:off x="2054430" y="4047143"/>
            <a:ext cx="1603166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석유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화학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5C31BDF-D281-BF76-935C-01906DFDC1C0}"/>
              </a:ext>
            </a:extLst>
          </p:cNvPr>
          <p:cNvSpPr/>
          <p:nvPr/>
        </p:nvSpPr>
        <p:spPr>
          <a:xfrm>
            <a:off x="2054430" y="4682230"/>
            <a:ext cx="1603166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전력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집단에너지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3E163D8-CB29-F726-BCBA-C59760D23E7A}"/>
              </a:ext>
            </a:extLst>
          </p:cNvPr>
          <p:cNvSpPr/>
          <p:nvPr/>
        </p:nvSpPr>
        <p:spPr>
          <a:xfrm>
            <a:off x="2054430" y="5313047"/>
            <a:ext cx="1603166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가스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9651469-A7C7-A9FE-EF2F-9D8D17689A29}"/>
              </a:ext>
            </a:extLst>
          </p:cNvPr>
          <p:cNvSpPr/>
          <p:nvPr/>
        </p:nvSpPr>
        <p:spPr>
          <a:xfrm>
            <a:off x="2054430" y="5943864"/>
            <a:ext cx="1603166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자원개발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F2A4839-FF2F-5ADB-A5AB-B34F6A6BC8F3}"/>
              </a:ext>
            </a:extLst>
          </p:cNvPr>
          <p:cNvSpPr/>
          <p:nvPr/>
        </p:nvSpPr>
        <p:spPr>
          <a:xfrm>
            <a:off x="180009" y="4704190"/>
            <a:ext cx="1603166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Contact us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B9AA34B-10A2-FDE7-9CDF-36161EDD0409}"/>
              </a:ext>
            </a:extLst>
          </p:cNvPr>
          <p:cNvSpPr/>
          <p:nvPr/>
        </p:nvSpPr>
        <p:spPr>
          <a:xfrm>
            <a:off x="3854731" y="4026594"/>
            <a:ext cx="1603166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재무정보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C113FFC-54F6-C41E-7713-EB0A5BBB41E2}"/>
              </a:ext>
            </a:extLst>
          </p:cNvPr>
          <p:cNvSpPr/>
          <p:nvPr/>
        </p:nvSpPr>
        <p:spPr>
          <a:xfrm>
            <a:off x="3854731" y="4647717"/>
            <a:ext cx="1603166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49C22C4-CE03-0FB9-CD01-A5351421A0A4}"/>
              </a:ext>
            </a:extLst>
          </p:cNvPr>
          <p:cNvSpPr/>
          <p:nvPr/>
        </p:nvSpPr>
        <p:spPr>
          <a:xfrm>
            <a:off x="3843068" y="5290188"/>
            <a:ext cx="1603166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보도자료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5E9F4F5-1F64-4070-A0B9-3A3474984B81}"/>
              </a:ext>
            </a:extLst>
          </p:cNvPr>
          <p:cNvSpPr/>
          <p:nvPr/>
        </p:nvSpPr>
        <p:spPr>
          <a:xfrm>
            <a:off x="5677875" y="4068762"/>
            <a:ext cx="1603166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인재상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C20B64F-8F54-E996-3A1F-3D1177C99F79}"/>
              </a:ext>
            </a:extLst>
          </p:cNvPr>
          <p:cNvSpPr/>
          <p:nvPr/>
        </p:nvSpPr>
        <p:spPr>
          <a:xfrm>
            <a:off x="5700476" y="4694658"/>
            <a:ext cx="1603166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복지제도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D887E1C-1CEC-C63D-34B0-0664FA8B6090}"/>
              </a:ext>
            </a:extLst>
          </p:cNvPr>
          <p:cNvSpPr/>
          <p:nvPr/>
        </p:nvSpPr>
        <p:spPr>
          <a:xfrm>
            <a:off x="5700476" y="5320554"/>
            <a:ext cx="1603166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채용가이드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8E1F982-AC66-BCE8-7FC0-38F9B0989504}"/>
              </a:ext>
            </a:extLst>
          </p:cNvPr>
          <p:cNvSpPr/>
          <p:nvPr/>
        </p:nvSpPr>
        <p:spPr>
          <a:xfrm>
            <a:off x="5714633" y="5943864"/>
            <a:ext cx="1603166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업무소개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7B1686F-8469-6A53-2DB4-459D14418FF0}"/>
              </a:ext>
            </a:extLst>
          </p:cNvPr>
          <p:cNvCxnSpPr>
            <a:cxnSpLocks/>
          </p:cNvCxnSpPr>
          <p:nvPr/>
        </p:nvCxnSpPr>
        <p:spPr>
          <a:xfrm>
            <a:off x="7214814" y="3645024"/>
            <a:ext cx="2727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0AD23C9-EA46-505B-C424-3D2DA492DB72}"/>
              </a:ext>
            </a:extLst>
          </p:cNvPr>
          <p:cNvSpPr/>
          <p:nvPr/>
        </p:nvSpPr>
        <p:spPr>
          <a:xfrm>
            <a:off x="7467164" y="3404897"/>
            <a:ext cx="145074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채용사이트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D814339-D95C-65D5-FEF4-474D4E9960DD}"/>
              </a:ext>
            </a:extLst>
          </p:cNvPr>
          <p:cNvSpPr/>
          <p:nvPr/>
        </p:nvSpPr>
        <p:spPr>
          <a:xfrm>
            <a:off x="5674696" y="3405253"/>
            <a:ext cx="1595821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careers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411761" y="0"/>
            <a:ext cx="41764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7158" y="142852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아이디어스케치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6858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화면레이아웃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6588225" y="0"/>
            <a:ext cx="2555775" cy="6858000"/>
          </a:xfrm>
          <a:prstGeom prst="rect">
            <a:avLst/>
          </a:prstGeom>
          <a:solidFill>
            <a:srgbClr val="FFC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▶ 모든 페이지에서 로고 클릭 시  메인 페이지로 이동</a:t>
            </a:r>
            <a:endParaRPr lang="en-US" altLang="ko-KR" sz="1300" b="1" dirty="0">
              <a:solidFill>
                <a:schemeClr val="tx1"/>
              </a:solidFill>
              <a:latin typeface="나눔스퀘어_ac Bold" pitchFamily="50" charset="-127"/>
              <a:ea typeface="나눔스퀘어_ac Bold"/>
            </a:endParaRPr>
          </a:p>
          <a:p>
            <a:endParaRPr lang="en-US" altLang="ko-KR" sz="1300" b="1" dirty="0">
              <a:solidFill>
                <a:schemeClr val="tx1"/>
              </a:solidFill>
              <a:latin typeface="나눔스퀘어_ac Bold" pitchFamily="50" charset="-127"/>
              <a:ea typeface="나눔스퀘어_ac Bold"/>
            </a:endParaRPr>
          </a:p>
          <a:p>
            <a:r>
              <a:rPr lang="ko-KR" altLang="en-US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▶ 각 네비게이션에 마우스 오버하면 카테고리 출현</a:t>
            </a:r>
            <a:endParaRPr lang="en-US" altLang="ko-KR" sz="1300" b="1" dirty="0">
              <a:solidFill>
                <a:schemeClr val="tx1"/>
              </a:solidFill>
              <a:latin typeface="나눔스퀘어_ac Bold" pitchFamily="50" charset="-127"/>
              <a:ea typeface="나눔스퀘어_ac Bold"/>
            </a:endParaRPr>
          </a:p>
          <a:p>
            <a:endParaRPr lang="en-US" altLang="ko-KR" sz="1300" b="1" dirty="0">
              <a:solidFill>
                <a:schemeClr val="tx1"/>
              </a:solidFill>
              <a:latin typeface="나눔스퀘어_ac Bold" pitchFamily="50" charset="-127"/>
              <a:ea typeface="나눔스퀘어_ac Bold"/>
            </a:endParaRPr>
          </a:p>
          <a:p>
            <a:r>
              <a:rPr lang="ko-KR" altLang="en-US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▶</a:t>
            </a:r>
            <a:r>
              <a:rPr lang="en-US" altLang="ko-KR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상단 </a:t>
            </a:r>
            <a:r>
              <a:rPr lang="ko-KR" altLang="en-US" sz="1300" b="1" dirty="0" err="1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더보기</a:t>
            </a:r>
            <a:r>
              <a:rPr lang="ko-KR" altLang="en-US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 버튼 </a:t>
            </a:r>
            <a:r>
              <a:rPr lang="ko-KR" altLang="en-US" sz="1300" b="1" dirty="0" err="1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클릭시</a:t>
            </a:r>
            <a:r>
              <a:rPr lang="ko-KR" altLang="en-US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 전체 카테고리 페이지</a:t>
            </a:r>
            <a:endParaRPr lang="en-US" altLang="ko-KR" sz="1300" b="1" dirty="0">
              <a:solidFill>
                <a:schemeClr val="tx1"/>
              </a:solidFill>
              <a:latin typeface="나눔스퀘어_ac Bold" pitchFamily="50" charset="-127"/>
              <a:ea typeface="나눔스퀘어_ac Bold"/>
            </a:endParaRPr>
          </a:p>
          <a:p>
            <a:endParaRPr lang="en-US" altLang="ko-KR" sz="1300" b="1" dirty="0">
              <a:solidFill>
                <a:schemeClr val="tx1"/>
              </a:solidFill>
              <a:latin typeface="나눔스퀘어_ac Bold" pitchFamily="50" charset="-127"/>
              <a:ea typeface="나눔스퀘어_ac Bold"/>
            </a:endParaRPr>
          </a:p>
          <a:p>
            <a:r>
              <a:rPr lang="ko-KR" altLang="en-US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▶메인 이미지와 회사 홍보 문구가 </a:t>
            </a:r>
            <a:r>
              <a:rPr lang="en-US" altLang="ko-KR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2</a:t>
            </a:r>
            <a:r>
              <a:rPr lang="ko-KR" altLang="en-US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초마다 자동 반복 교체</a:t>
            </a:r>
            <a:r>
              <a:rPr lang="en-US" altLang="ko-KR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(</a:t>
            </a:r>
            <a:r>
              <a:rPr lang="ko-KR" altLang="en-US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총 </a:t>
            </a:r>
            <a:r>
              <a:rPr lang="en-US" altLang="ko-KR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3</a:t>
            </a:r>
            <a:r>
              <a:rPr lang="ko-KR" altLang="en-US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개</a:t>
            </a:r>
            <a:r>
              <a:rPr lang="en-US" altLang="ko-KR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)</a:t>
            </a:r>
          </a:p>
          <a:p>
            <a:endParaRPr lang="en-US" altLang="ko-KR" sz="1300" b="1" dirty="0">
              <a:solidFill>
                <a:schemeClr val="tx1"/>
              </a:solidFill>
              <a:latin typeface="나눔스퀘어_ac Bold" pitchFamily="50" charset="-127"/>
              <a:ea typeface="나눔스퀘어_ac Bold"/>
            </a:endParaRPr>
          </a:p>
          <a:p>
            <a:r>
              <a:rPr lang="ko-KR" altLang="en-US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▶ 콘텐츠</a:t>
            </a:r>
            <a:r>
              <a:rPr lang="en-US" altLang="ko-KR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1 </a:t>
            </a:r>
            <a:r>
              <a:rPr lang="ko-KR" altLang="en-US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비즈니스 </a:t>
            </a:r>
            <a:r>
              <a:rPr lang="en-US" altLang="ko-KR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:</a:t>
            </a:r>
            <a:r>
              <a:rPr lang="ko-KR" altLang="en-US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 각각의 이미지 클릭하면 해당 페이지로 이동</a:t>
            </a:r>
            <a:endParaRPr lang="en-US" altLang="ko-KR" sz="1300" b="1" dirty="0">
              <a:solidFill>
                <a:schemeClr val="tx1"/>
              </a:solidFill>
              <a:latin typeface="나눔스퀘어_ac Bold" pitchFamily="50" charset="-127"/>
              <a:ea typeface="나눔스퀘어_ac Bold"/>
            </a:endParaRPr>
          </a:p>
          <a:p>
            <a:endParaRPr lang="en-US" altLang="ko-KR" sz="1300" b="1" dirty="0">
              <a:solidFill>
                <a:schemeClr val="tx1"/>
              </a:solidFill>
              <a:latin typeface="나눔스퀘어_ac Bold" pitchFamily="50" charset="-127"/>
              <a:ea typeface="나눔스퀘어_ac Bold"/>
            </a:endParaRPr>
          </a:p>
          <a:p>
            <a:r>
              <a:rPr lang="ko-KR" altLang="en-US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▶ 콘텐츠</a:t>
            </a:r>
            <a:r>
              <a:rPr lang="en-US" altLang="ko-KR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2 </a:t>
            </a:r>
            <a:r>
              <a:rPr lang="ko-KR" altLang="en-US" sz="1300" b="1" dirty="0" err="1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어바웃에너지</a:t>
            </a:r>
            <a:r>
              <a:rPr lang="ko-KR" altLang="en-US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 </a:t>
            </a:r>
            <a:r>
              <a:rPr lang="en-US" altLang="ko-KR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: </a:t>
            </a:r>
            <a:r>
              <a:rPr lang="ko-KR" altLang="en-US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화살표 명시</a:t>
            </a:r>
            <a:r>
              <a:rPr lang="en-US" altLang="ko-KR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, </a:t>
            </a:r>
            <a:r>
              <a:rPr lang="ko-KR" altLang="en-US" sz="1300" b="1" dirty="0" err="1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클릭시</a:t>
            </a:r>
            <a:r>
              <a:rPr lang="ko-KR" altLang="en-US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 이미지와 문구 교체</a:t>
            </a:r>
            <a:r>
              <a:rPr lang="en-US" altLang="ko-KR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/ </a:t>
            </a:r>
            <a:r>
              <a:rPr lang="ko-KR" altLang="en-US" sz="1300" b="1" dirty="0" err="1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더보기</a:t>
            </a:r>
            <a:r>
              <a:rPr lang="ko-KR" altLang="en-US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 </a:t>
            </a:r>
            <a:r>
              <a:rPr lang="ko-KR" altLang="en-US" sz="1300" b="1" dirty="0" err="1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클릭시</a:t>
            </a:r>
            <a:r>
              <a:rPr lang="ko-KR" altLang="en-US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 해당 페이지로 이동</a:t>
            </a:r>
            <a:endParaRPr lang="en-US" altLang="ko-KR" sz="1300" b="1" dirty="0">
              <a:solidFill>
                <a:schemeClr val="tx1"/>
              </a:solidFill>
              <a:latin typeface="나눔스퀘어_ac Bold" pitchFamily="50" charset="-127"/>
              <a:ea typeface="나눔스퀘어_ac Bold"/>
            </a:endParaRPr>
          </a:p>
          <a:p>
            <a:endParaRPr lang="en-US" altLang="ko-KR" sz="1300" b="1" dirty="0">
              <a:solidFill>
                <a:schemeClr val="tx1"/>
              </a:solidFill>
              <a:latin typeface="나눔스퀘어_ac Bold" pitchFamily="50" charset="-127"/>
              <a:ea typeface="나눔스퀘어_ac Bold"/>
            </a:endParaRPr>
          </a:p>
          <a:p>
            <a:r>
              <a:rPr lang="ko-KR" altLang="en-US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▶ 콘텐츠</a:t>
            </a:r>
            <a:r>
              <a:rPr lang="en-US" altLang="ko-KR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3 :</a:t>
            </a:r>
            <a:r>
              <a:rPr lang="ko-KR" altLang="en-US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 뉴스 칸의 최근 </a:t>
            </a:r>
            <a:r>
              <a:rPr lang="en-US" altLang="ko-KR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1</a:t>
            </a:r>
            <a:r>
              <a:rPr lang="ko-KR" altLang="en-US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달 이내 게시물은 제목 반복적으로 위아래 이동</a:t>
            </a:r>
            <a:endParaRPr lang="en-US" altLang="ko-KR" sz="1300" b="1" dirty="0">
              <a:solidFill>
                <a:schemeClr val="tx1"/>
              </a:solidFill>
              <a:latin typeface="나눔스퀘어_ac Bold" pitchFamily="50" charset="-127"/>
              <a:ea typeface="나눔스퀘어_ac Bold"/>
            </a:endParaRPr>
          </a:p>
          <a:p>
            <a:endParaRPr lang="en-US" altLang="ko-KR" sz="1300" b="1" dirty="0">
              <a:solidFill>
                <a:schemeClr val="tx1"/>
              </a:solidFill>
              <a:latin typeface="나눔스퀘어_ac Bold" pitchFamily="50" charset="-127"/>
              <a:ea typeface="나눔스퀘어_ac Bold"/>
            </a:endParaRPr>
          </a:p>
          <a:p>
            <a:r>
              <a:rPr lang="ko-KR" altLang="en-US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▶ 콘텐츠</a:t>
            </a:r>
            <a:r>
              <a:rPr lang="en-US" altLang="ko-KR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4 : </a:t>
            </a:r>
            <a:r>
              <a:rPr lang="ko-KR" altLang="en-US" sz="1300" b="1" dirty="0" err="1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컨택</a:t>
            </a:r>
            <a:r>
              <a:rPr lang="ko-KR" altLang="en-US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 페이지와 채용사이트로 이동</a:t>
            </a:r>
            <a:endParaRPr lang="en-US" altLang="ko-KR" sz="1300" b="1" dirty="0">
              <a:solidFill>
                <a:schemeClr val="tx1"/>
              </a:solidFill>
              <a:latin typeface="나눔스퀘어_ac Bold" pitchFamily="50" charset="-127"/>
              <a:ea typeface="나눔스퀘어_ac Bold"/>
            </a:endParaRPr>
          </a:p>
          <a:p>
            <a:endParaRPr lang="en-US" altLang="ko-KR" sz="1300" b="1" dirty="0">
              <a:solidFill>
                <a:schemeClr val="tx1"/>
              </a:solidFill>
              <a:latin typeface="나눔스퀘어_ac Bold" pitchFamily="50" charset="-127"/>
              <a:ea typeface="나눔스퀘어_ac Bold"/>
            </a:endParaRPr>
          </a:p>
          <a:p>
            <a:r>
              <a:rPr lang="ko-KR" altLang="en-US" sz="1300" b="1" dirty="0">
                <a:solidFill>
                  <a:schemeClr val="tx1"/>
                </a:solidFill>
                <a:latin typeface="나눔스퀘어_ac Bold" pitchFamily="50" charset="-127"/>
                <a:ea typeface="나눔스퀘어_ac Bold"/>
              </a:rPr>
              <a:t>▶ 하단 패밀리사이트 이동 </a:t>
            </a:r>
            <a:endParaRPr lang="en-US" altLang="ko-KR" sz="1300" b="1" dirty="0">
              <a:solidFill>
                <a:schemeClr val="tx1"/>
              </a:solidFill>
              <a:latin typeface="나눔스퀘어_ac Bold" pitchFamily="50" charset="-127"/>
              <a:ea typeface="나눔스퀘어_ac Bold"/>
            </a:endParaRPr>
          </a:p>
          <a:p>
            <a:endParaRPr lang="en-US" altLang="ko-KR" sz="1000" dirty="0">
              <a:solidFill>
                <a:schemeClr val="tx1"/>
              </a:solidFill>
              <a:latin typeface="나눔스퀘어_ac Bold" pitchFamily="50" charset="-127"/>
              <a:ea typeface="나눔스퀘어_ac Bold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스퀘어_ac Bold" pitchFamily="50" charset="-127"/>
              <a:ea typeface="나눔스퀘어_ac Bold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46" y="128903"/>
            <a:ext cx="2661674" cy="66001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142852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프로토타입</a:t>
            </a:r>
            <a:r>
              <a:rPr lang="ko-KR" altLang="en-US" sz="20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6858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화면레이아웃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569A2C-73B9-52D3-32F1-F3954F7FF6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0"/>
            <a:ext cx="2633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2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4E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7158" y="14285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프로토타입제작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57148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기능별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206" y="542962"/>
            <a:ext cx="5544616" cy="28173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2"/>
          <a:stretch/>
        </p:blipFill>
        <p:spPr>
          <a:xfrm>
            <a:off x="2826206" y="3573016"/>
            <a:ext cx="5544616" cy="28386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3075</TotalTime>
  <Words>1496</Words>
  <Application>Microsoft Office PowerPoint</Application>
  <PresentationFormat>화면 슬라이드 쇼(4:3)</PresentationFormat>
  <Paragraphs>265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HY신명조</vt:lpstr>
      <vt:lpstr>Rix밝은고딕 B</vt:lpstr>
      <vt:lpstr>나눔고딕</vt:lpstr>
      <vt:lpstr>나눔스퀘어_ac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bes</dc:creator>
  <cp:lastModifiedBy>SAMSUNG Galaxy</cp:lastModifiedBy>
  <cp:revision>560</cp:revision>
  <dcterms:created xsi:type="dcterms:W3CDTF">2018-02-02T04:56:48Z</dcterms:created>
  <dcterms:modified xsi:type="dcterms:W3CDTF">2022-08-29T07:41:51Z</dcterms:modified>
</cp:coreProperties>
</file>