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embeddedFontLst>
    <p:embeddedFont>
      <p:font typeface="Play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ilxleGvVFrfVSrhy0xR/5prwyj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0E3CA1-3C99-4A57-A955-CCD90B2B7948}">
  <a:tblStyle styleId="{660E3CA1-3C99-4A57-A955-CCD90B2B79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-bold.fntdata"/><Relationship Id="rId30" Type="http://schemas.openxmlformats.org/officeDocument/2006/relationships/font" Target="fonts/Play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d52ee8386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d52ee838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d52ee8386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fd52ee838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bcbfa9238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bcbfa92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d52ee8386_1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fd52ee8386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d52ee8386_1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fd52ee8386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d52ee8386_1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fd52ee8386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d52ee8386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fd52ee838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fd52ee838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fd52ee83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fd52ee8386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fd52ee838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fd52ee8386_1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fd52ee8386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d52ee8386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fd52ee838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8731b836fc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8731b836f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8731b836fc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8731b836f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8731b836fc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8731b836f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bcbfa9238_0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fbcbfa923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731b836f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731b836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d52ee8386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d52ee838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d52ee8386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d52ee838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d52ee8386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d52ee838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d52ee8386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fd52ee838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d52ee8386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fd52ee838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757680"/>
            <a:ext cx="9144000" cy="3129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838200" y="1825624"/>
            <a:ext cx="10515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838200" y="6491285"/>
            <a:ext cx="2743200" cy="230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038600" y="6491285"/>
            <a:ext cx="4114800" cy="230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8610600" y="6491285"/>
            <a:ext cx="2743200" cy="230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838200" y="1825624"/>
            <a:ext cx="10515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0" type="dt"/>
          </p:nvPr>
        </p:nvSpPr>
        <p:spPr>
          <a:xfrm>
            <a:off x="838200" y="6491285"/>
            <a:ext cx="2743200" cy="230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4038600" y="6491285"/>
            <a:ext cx="4114800" cy="230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610600" y="6491285"/>
            <a:ext cx="2743200" cy="230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838200" y="1825624"/>
            <a:ext cx="10515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0" type="dt"/>
          </p:nvPr>
        </p:nvSpPr>
        <p:spPr>
          <a:xfrm>
            <a:off x="838200" y="6491285"/>
            <a:ext cx="2743200" cy="230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1" type="ftr"/>
          </p:nvPr>
        </p:nvSpPr>
        <p:spPr>
          <a:xfrm>
            <a:off x="4038600" y="6491285"/>
            <a:ext cx="4114800" cy="230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610600" y="6491285"/>
            <a:ext cx="2743200" cy="230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i.org/10.1111/vru.12912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i.org/10.2460/ajvr.22.03.0038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1524000" y="1757680"/>
            <a:ext cx="9144000" cy="3129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lang="en-US" sz="4000">
                <a:solidFill>
                  <a:srgbClr val="000000"/>
                </a:solidFill>
              </a:rPr>
              <a:t>Enhanced V</a:t>
            </a:r>
            <a:r>
              <a:rPr b="1" lang="en-US" sz="4000">
                <a:solidFill>
                  <a:srgbClr val="000000"/>
                </a:solidFill>
              </a:rPr>
              <a:t>eterinary</a:t>
            </a:r>
            <a:r>
              <a:rPr b="1" lang="en-US" sz="4000">
                <a:solidFill>
                  <a:srgbClr val="000000"/>
                </a:solidFill>
              </a:rPr>
              <a:t> Care AI</a:t>
            </a:r>
            <a:br>
              <a:rPr b="1"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000">
                <a:solidFill>
                  <a:srgbClr val="000000"/>
                </a:solidFill>
              </a:rPr>
              <a:t>Samyuktha Kathirvel</a:t>
            </a:r>
            <a:endParaRPr b="1" sz="4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lang="en-US" sz="4000">
                <a:solidFill>
                  <a:srgbClr val="000000"/>
                </a:solidFill>
              </a:rPr>
              <a:t>Prenitha S P</a:t>
            </a:r>
            <a:endParaRPr b="1" sz="4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lang="en-US" sz="4000">
                <a:solidFill>
                  <a:srgbClr val="000000"/>
                </a:solidFill>
              </a:rPr>
              <a:t>Arunachalam M</a:t>
            </a:r>
            <a:br>
              <a:rPr b="1"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000">
                <a:solidFill>
                  <a:srgbClr val="000000"/>
                </a:solidFill>
              </a:rPr>
              <a:t>Kongu Engineering College</a:t>
            </a:r>
            <a:br>
              <a:rPr b="1"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000">
                <a:solidFill>
                  <a:srgbClr val="000000"/>
                </a:solidFill>
              </a:rPr>
              <a:t>India</a:t>
            </a:r>
            <a:endParaRPr b="1"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d52ee8386_0_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Proposed Solutions</a:t>
            </a:r>
            <a:endParaRPr/>
          </a:p>
        </p:txBody>
      </p:sp>
      <p:sp>
        <p:nvSpPr>
          <p:cNvPr id="149" name="Google Shape;149;g2fd52ee8386_0_32"/>
          <p:cNvSpPr txBox="1"/>
          <p:nvPr>
            <p:ph idx="1" type="body"/>
          </p:nvPr>
        </p:nvSpPr>
        <p:spPr>
          <a:xfrm>
            <a:off x="838200" y="1825624"/>
            <a:ext cx="10515600" cy="453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PetCare AI ChatBot: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Data Source: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Utilize veterinary-related case studies, dog care encyclopedias, and various relevant documents to train the chatbot on a comprehensive dataset.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Embedding Model: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Implement the </a:t>
            </a:r>
            <a:r>
              <a:rPr b="1" lang="en-US" sz="1900">
                <a:solidFill>
                  <a:srgbClr val="0F6F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Multilingual E5 embedding model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to enable the chatbot to understand and respond to queries in multiple languages, enhancing its accessibility.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g2fd52ee8386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7813" y="2226300"/>
            <a:ext cx="5149775" cy="16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d52ee8386_0_38"/>
          <p:cNvSpPr txBox="1"/>
          <p:nvPr>
            <p:ph idx="1" type="body"/>
          </p:nvPr>
        </p:nvSpPr>
        <p:spPr>
          <a:xfrm>
            <a:off x="838200" y="289725"/>
            <a:ext cx="10515600" cy="578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LLM (Large Language Model):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Leverage the power of </a:t>
            </a:r>
            <a:r>
              <a:rPr b="1" lang="en-US" sz="2200">
                <a:solidFill>
                  <a:srgbClr val="0F6F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Llama 2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, an open-source large language model developed by meta AI, to enhance the chatbot natural language processing capabilities.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Framework: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Employ </a:t>
            </a:r>
            <a:r>
              <a:rPr b="1" lang="en-US" sz="2200">
                <a:solidFill>
                  <a:srgbClr val="0F6F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LangChain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as the underlying framework for PetCare AI ChatBot, providing a robust structure for seamless integration of language models and efficient query processing.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Backend: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Implement </a:t>
            </a:r>
            <a:r>
              <a:rPr b="1" lang="en-US" sz="2200">
                <a:solidFill>
                  <a:srgbClr val="0F6F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API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for the backend, ensuring fast and efficient communication between the frontend interface and the underlying language model.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UI (User Interface):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Utilize </a:t>
            </a:r>
            <a:r>
              <a:rPr b="1" lang="en-US" sz="2200">
                <a:solidFill>
                  <a:srgbClr val="0F6F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Bootstrap V5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to design a user-friendly interface, ensuring a smooth and visually appealing experience for users.</a:t>
            </a:r>
            <a:endParaRPr baseline="30000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bcbfa9238_0_7"/>
          <p:cNvSpPr txBox="1"/>
          <p:nvPr>
            <p:ph type="title"/>
          </p:nvPr>
        </p:nvSpPr>
        <p:spPr>
          <a:xfrm>
            <a:off x="915525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Workflow</a:t>
            </a:r>
            <a:endParaRPr/>
          </a:p>
        </p:txBody>
      </p:sp>
      <p:sp>
        <p:nvSpPr>
          <p:cNvPr id="161" name="Google Shape;161;g2fbcbfa9238_0_7"/>
          <p:cNvSpPr txBox="1"/>
          <p:nvPr/>
        </p:nvSpPr>
        <p:spPr>
          <a:xfrm>
            <a:off x="1641781" y="810900"/>
            <a:ext cx="22122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2fbcbfa9238_0_7"/>
          <p:cNvSpPr/>
          <p:nvPr/>
        </p:nvSpPr>
        <p:spPr>
          <a:xfrm>
            <a:off x="5017249" y="2855775"/>
            <a:ext cx="2107800" cy="937500"/>
          </a:xfrm>
          <a:prstGeom prst="rect">
            <a:avLst/>
          </a:prstGeom>
          <a:solidFill>
            <a:srgbClr val="DBF5F9"/>
          </a:solidFill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LLM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fbcbfa9238_0_7"/>
          <p:cNvSpPr/>
          <p:nvPr/>
        </p:nvSpPr>
        <p:spPr>
          <a:xfrm>
            <a:off x="1470868" y="2232100"/>
            <a:ext cx="2107800" cy="899700"/>
          </a:xfrm>
          <a:prstGeom prst="roundRect">
            <a:avLst>
              <a:gd fmla="val 16667" name="adj"/>
            </a:avLst>
          </a:prstGeom>
          <a:solidFill>
            <a:srgbClr val="DBF5F9"/>
          </a:solidFill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Embedding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fbcbfa9238_0_7"/>
          <p:cNvSpPr/>
          <p:nvPr/>
        </p:nvSpPr>
        <p:spPr>
          <a:xfrm>
            <a:off x="1470868" y="3427700"/>
            <a:ext cx="2107800" cy="937500"/>
          </a:xfrm>
          <a:prstGeom prst="rect">
            <a:avLst/>
          </a:prstGeom>
          <a:solidFill>
            <a:srgbClr val="DBF5F9"/>
          </a:solidFill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fbcbfa9238_0_7"/>
          <p:cNvSpPr/>
          <p:nvPr/>
        </p:nvSpPr>
        <p:spPr>
          <a:xfrm>
            <a:off x="1470868" y="4697725"/>
            <a:ext cx="2107800" cy="899700"/>
          </a:xfrm>
          <a:prstGeom prst="roundRect">
            <a:avLst>
              <a:gd fmla="val 16667" name="adj"/>
            </a:avLst>
          </a:prstGeom>
          <a:solidFill>
            <a:srgbClr val="DBF5F9"/>
          </a:solidFill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Chunk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g2fbcbfa9238_0_7"/>
          <p:cNvCxnSpPr/>
          <p:nvPr/>
        </p:nvCxnSpPr>
        <p:spPr>
          <a:xfrm>
            <a:off x="2459829" y="3102188"/>
            <a:ext cx="0" cy="362700"/>
          </a:xfrm>
          <a:prstGeom prst="straightConnector1">
            <a:avLst/>
          </a:prstGeom>
          <a:noFill/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7" name="Google Shape;167;g2fbcbfa9238_0_7"/>
          <p:cNvCxnSpPr/>
          <p:nvPr/>
        </p:nvCxnSpPr>
        <p:spPr>
          <a:xfrm>
            <a:off x="2459829" y="4365200"/>
            <a:ext cx="0" cy="362700"/>
          </a:xfrm>
          <a:prstGeom prst="straightConnector1">
            <a:avLst/>
          </a:prstGeom>
          <a:noFill/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8" name="Google Shape;168;g2fbcbfa9238_0_7"/>
          <p:cNvSpPr/>
          <p:nvPr/>
        </p:nvSpPr>
        <p:spPr>
          <a:xfrm>
            <a:off x="1405900" y="998700"/>
            <a:ext cx="2107800" cy="937500"/>
          </a:xfrm>
          <a:prstGeom prst="rect">
            <a:avLst/>
          </a:prstGeom>
          <a:solidFill>
            <a:srgbClr val="DBF5F9"/>
          </a:solidFill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 LangChain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g2fbcbfa9238_0_7"/>
          <p:cNvCxnSpPr/>
          <p:nvPr/>
        </p:nvCxnSpPr>
        <p:spPr>
          <a:xfrm>
            <a:off x="2459829" y="1933563"/>
            <a:ext cx="0" cy="362700"/>
          </a:xfrm>
          <a:prstGeom prst="straightConnector1">
            <a:avLst/>
          </a:prstGeom>
          <a:noFill/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0" name="Google Shape;170;g2fbcbfa9238_0_7"/>
          <p:cNvCxnSpPr>
            <a:stCxn id="165" idx="3"/>
            <a:endCxn id="162" idx="1"/>
          </p:cNvCxnSpPr>
          <p:nvPr/>
        </p:nvCxnSpPr>
        <p:spPr>
          <a:xfrm flipH="1" rot="10800000">
            <a:off x="3578668" y="3324475"/>
            <a:ext cx="1438500" cy="18231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g2fbcbfa9238_0_7"/>
          <p:cNvSpPr/>
          <p:nvPr/>
        </p:nvSpPr>
        <p:spPr>
          <a:xfrm>
            <a:off x="5017249" y="4051350"/>
            <a:ext cx="2107800" cy="899700"/>
          </a:xfrm>
          <a:prstGeom prst="roundRect">
            <a:avLst>
              <a:gd fmla="val 16667" name="adj"/>
            </a:avLst>
          </a:prstGeom>
          <a:solidFill>
            <a:srgbClr val="DBF5F9"/>
          </a:solidFill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Llama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g2fbcbfa9238_0_7"/>
          <p:cNvCxnSpPr>
            <a:stCxn id="162" idx="2"/>
            <a:endCxn id="171" idx="0"/>
          </p:cNvCxnSpPr>
          <p:nvPr/>
        </p:nvCxnSpPr>
        <p:spPr>
          <a:xfrm>
            <a:off x="6071149" y="3793275"/>
            <a:ext cx="0" cy="258000"/>
          </a:xfrm>
          <a:prstGeom prst="straightConnector1">
            <a:avLst/>
          </a:prstGeom>
          <a:noFill/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3" name="Google Shape;173;g2fbcbfa9238_0_7"/>
          <p:cNvSpPr/>
          <p:nvPr/>
        </p:nvSpPr>
        <p:spPr>
          <a:xfrm>
            <a:off x="5017249" y="1459625"/>
            <a:ext cx="2107800" cy="899700"/>
          </a:xfrm>
          <a:prstGeom prst="roundRect">
            <a:avLst>
              <a:gd fmla="val 16667" name="adj"/>
            </a:avLst>
          </a:prstGeom>
          <a:solidFill>
            <a:srgbClr val="DBF5F9"/>
          </a:solidFill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Multilingual E5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g2fbcbfa9238_0_7"/>
          <p:cNvCxnSpPr>
            <a:stCxn id="163" idx="3"/>
            <a:endCxn id="173" idx="1"/>
          </p:cNvCxnSpPr>
          <p:nvPr/>
        </p:nvCxnSpPr>
        <p:spPr>
          <a:xfrm flipH="1" rot="10800000">
            <a:off x="3578668" y="1909450"/>
            <a:ext cx="1438500" cy="7725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rgbClr val="04617B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75" name="Google Shape;175;g2fbcbfa9238_0_7"/>
          <p:cNvCxnSpPr/>
          <p:nvPr/>
        </p:nvCxnSpPr>
        <p:spPr>
          <a:xfrm flipH="1" rot="10800000">
            <a:off x="7125108" y="4492263"/>
            <a:ext cx="365400" cy="12600"/>
          </a:xfrm>
          <a:prstGeom prst="straightConnector1">
            <a:avLst/>
          </a:prstGeom>
          <a:noFill/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g2fbcbfa9238_0_7"/>
          <p:cNvSpPr/>
          <p:nvPr/>
        </p:nvSpPr>
        <p:spPr>
          <a:xfrm>
            <a:off x="7680521" y="3736425"/>
            <a:ext cx="1576200" cy="544200"/>
          </a:xfrm>
          <a:prstGeom prst="rect">
            <a:avLst/>
          </a:prstGeom>
          <a:solidFill>
            <a:srgbClr val="DBF5F9"/>
          </a:solidFill>
          <a:ln cap="flat" cmpd="sng" w="9525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2fbcbfa9238_0_7"/>
          <p:cNvSpPr/>
          <p:nvPr/>
        </p:nvSpPr>
        <p:spPr>
          <a:xfrm>
            <a:off x="7680521" y="4627000"/>
            <a:ext cx="1576200" cy="544200"/>
          </a:xfrm>
          <a:prstGeom prst="rect">
            <a:avLst/>
          </a:prstGeom>
          <a:solidFill>
            <a:srgbClr val="DBF5F9"/>
          </a:solidFill>
          <a:ln cap="flat" cmpd="sng" w="9525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g2fbcbfa9238_0_7"/>
          <p:cNvCxnSpPr>
            <a:endCxn id="176" idx="1"/>
          </p:cNvCxnSpPr>
          <p:nvPr/>
        </p:nvCxnSpPr>
        <p:spPr>
          <a:xfrm rot="-5400000">
            <a:off x="7347371" y="4151775"/>
            <a:ext cx="476400" cy="189900"/>
          </a:xfrm>
          <a:prstGeom prst="bentConnector2">
            <a:avLst/>
          </a:prstGeom>
          <a:noFill/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g2fbcbfa9238_0_7"/>
          <p:cNvSpPr/>
          <p:nvPr/>
        </p:nvSpPr>
        <p:spPr>
          <a:xfrm>
            <a:off x="9527001" y="2490200"/>
            <a:ext cx="1438500" cy="937500"/>
          </a:xfrm>
          <a:prstGeom prst="bevel">
            <a:avLst>
              <a:gd fmla="val 12500" name="adj"/>
            </a:avLst>
          </a:prstGeom>
          <a:solidFill>
            <a:srgbClr val="DBF5F9"/>
          </a:solidFill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g2fbcbfa9238_0_7"/>
          <p:cNvCxnSpPr>
            <a:stCxn id="177" idx="2"/>
            <a:endCxn id="181" idx="0"/>
          </p:cNvCxnSpPr>
          <p:nvPr/>
        </p:nvCxnSpPr>
        <p:spPr>
          <a:xfrm>
            <a:off x="8468621" y="5171200"/>
            <a:ext cx="4500" cy="346500"/>
          </a:xfrm>
          <a:prstGeom prst="straightConnector1">
            <a:avLst/>
          </a:prstGeom>
          <a:noFill/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g2fbcbfa9238_0_7"/>
          <p:cNvSpPr/>
          <p:nvPr/>
        </p:nvSpPr>
        <p:spPr>
          <a:xfrm>
            <a:off x="7637754" y="5517575"/>
            <a:ext cx="1671000" cy="589800"/>
          </a:xfrm>
          <a:prstGeom prst="roundRect">
            <a:avLst>
              <a:gd fmla="val 16667" name="adj"/>
            </a:avLst>
          </a:prstGeom>
          <a:solidFill>
            <a:srgbClr val="DBF5F9"/>
          </a:solidFill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g2fbcbfa9238_0_7"/>
          <p:cNvCxnSpPr>
            <a:stCxn id="176" idx="2"/>
          </p:cNvCxnSpPr>
          <p:nvPr/>
        </p:nvCxnSpPr>
        <p:spPr>
          <a:xfrm>
            <a:off x="8468621" y="4280625"/>
            <a:ext cx="0" cy="346500"/>
          </a:xfrm>
          <a:prstGeom prst="straightConnector1">
            <a:avLst/>
          </a:prstGeom>
          <a:noFill/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g2fbcbfa9238_0_7"/>
          <p:cNvCxnSpPr>
            <a:stCxn id="181" idx="3"/>
          </p:cNvCxnSpPr>
          <p:nvPr/>
        </p:nvCxnSpPr>
        <p:spPr>
          <a:xfrm flipH="1" rot="10800000">
            <a:off x="9308754" y="5800175"/>
            <a:ext cx="450900" cy="12300"/>
          </a:xfrm>
          <a:prstGeom prst="straightConnector1">
            <a:avLst/>
          </a:prstGeom>
          <a:noFill/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g2fbcbfa9238_0_7"/>
          <p:cNvSpPr/>
          <p:nvPr/>
        </p:nvSpPr>
        <p:spPr>
          <a:xfrm>
            <a:off x="9527001" y="5362625"/>
            <a:ext cx="1438500" cy="899700"/>
          </a:xfrm>
          <a:prstGeom prst="diamond">
            <a:avLst/>
          </a:prstGeom>
          <a:solidFill>
            <a:srgbClr val="DBF5F9"/>
          </a:solidFill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g2fbcbfa9238_0_7"/>
          <p:cNvCxnSpPr>
            <a:stCxn id="179" idx="2"/>
            <a:endCxn id="184" idx="0"/>
          </p:cNvCxnSpPr>
          <p:nvPr/>
        </p:nvCxnSpPr>
        <p:spPr>
          <a:xfrm>
            <a:off x="10246251" y="3427700"/>
            <a:ext cx="0" cy="1935000"/>
          </a:xfrm>
          <a:prstGeom prst="straightConnector1">
            <a:avLst/>
          </a:prstGeom>
          <a:noFill/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g2fbcbfa9238_0_7"/>
          <p:cNvSpPr/>
          <p:nvPr/>
        </p:nvSpPr>
        <p:spPr>
          <a:xfrm>
            <a:off x="8480482" y="894000"/>
            <a:ext cx="2107800" cy="899700"/>
          </a:xfrm>
          <a:prstGeom prst="roundRect">
            <a:avLst>
              <a:gd fmla="val 16667" name="adj"/>
            </a:avLst>
          </a:prstGeom>
          <a:solidFill>
            <a:srgbClr val="DBF5F9"/>
          </a:solidFill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 V5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g2fbcbfa9238_0_7"/>
          <p:cNvCxnSpPr>
            <a:stCxn id="186" idx="3"/>
            <a:endCxn id="179" idx="5"/>
          </p:cNvCxnSpPr>
          <p:nvPr/>
        </p:nvCxnSpPr>
        <p:spPr>
          <a:xfrm flipH="1">
            <a:off x="9644182" y="1343850"/>
            <a:ext cx="944100" cy="1615200"/>
          </a:xfrm>
          <a:prstGeom prst="curvedConnector5">
            <a:avLst>
              <a:gd fmla="val -32718" name="adj1"/>
              <a:gd fmla="val 49412" name="adj2"/>
              <a:gd fmla="val 148822" name="adj3"/>
            </a:avLst>
          </a:prstGeom>
          <a:noFill/>
          <a:ln cap="flat" cmpd="sng" w="9525">
            <a:solidFill>
              <a:srgbClr val="04617B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d52ee8386_1_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Methodology:Image Processing Techniques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fd52ee8386_1_56"/>
          <p:cNvSpPr txBox="1"/>
          <p:nvPr>
            <p:ph idx="1" type="body"/>
          </p:nvPr>
        </p:nvSpPr>
        <p:spPr>
          <a:xfrm>
            <a:off x="838200" y="1825624"/>
            <a:ext cx="10515600" cy="453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Image Enhancement:</a:t>
            </a:r>
            <a:r>
              <a:rPr lang="en-US" sz="2200"/>
              <a:t> Utilized to improve the visual quality of diagnostic images using techniques like contrast adjustment, histogram equalization, and noise reduction, allowing veterinarians to make more precise evaluations.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Feature Extraction:</a:t>
            </a:r>
            <a:r>
              <a:rPr lang="en-US" sz="2200"/>
              <a:t> Methods such as edge detection, texture analysis, and shape delineation are applied to extract crucial anatomical and pathological information from images for accurate diagnostics.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Segmentation:</a:t>
            </a:r>
            <a:r>
              <a:rPr lang="en-US" sz="2200"/>
              <a:t> Techniques like thresholding, region-growing, and clustering divide medical images into cohesive areas, enabling the accurate identification of anatomical structures and abnormalities for targeted treatments.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d52ee8386_1_62"/>
          <p:cNvSpPr txBox="1"/>
          <p:nvPr>
            <p:ph type="title"/>
          </p:nvPr>
        </p:nvSpPr>
        <p:spPr>
          <a:xfrm>
            <a:off x="838200" y="7044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Methodology:</a:t>
            </a:r>
            <a:r>
              <a:rPr lang="en-US"/>
              <a:t>AI Techniques for Image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fd52ee8386_1_62"/>
          <p:cNvSpPr txBox="1"/>
          <p:nvPr>
            <p:ph idx="1" type="body"/>
          </p:nvPr>
        </p:nvSpPr>
        <p:spPr>
          <a:xfrm>
            <a:off x="909650" y="1946675"/>
            <a:ext cx="10515600" cy="340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Convolutional Neural Networks (CNNs):</a:t>
            </a:r>
            <a:r>
              <a:rPr lang="en-US" sz="2200"/>
              <a:t> Used for automatic feature extraction and classification of veterinary images, CNNs analyze raw pixel data to detect and classify anatomical features and wounds with an accuracy of 95%.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Support Vector Machine (SVM):</a:t>
            </a:r>
            <a:r>
              <a:rPr lang="en-US" sz="2200"/>
              <a:t> Effective for high-dimensional data classification tasks, SVMs use kernel functions to identify wounds based on patterns and textures achieving an accuracy of 92%.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K-Nearest Neighbors (KNN):</a:t>
            </a:r>
            <a:r>
              <a:rPr lang="en-US" sz="2200"/>
              <a:t> A simple yet effective algorithm that classifies images based on similarity to known examples, achieving 89% accuracy in wound detection across various animal species.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d52ee8386_1_7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g2fd52ee8386_1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12039601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d52ee8386_1_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11" name="Google Shape;211;g2fd52ee8386_1_34"/>
          <p:cNvSpPr txBox="1"/>
          <p:nvPr>
            <p:ph idx="1" type="body"/>
          </p:nvPr>
        </p:nvSpPr>
        <p:spPr>
          <a:xfrm>
            <a:off x="838200" y="1825624"/>
            <a:ext cx="10515600" cy="453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Accessible Information: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Provide users with easy access to accurate and reliable information on veterinary care, pet health, and general pet care practices.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Multilingual Support: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Cater to a diverse audience by supporting multiple languages, breaking down language barriers in the pet care community.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User Engagement: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Enhance user engagement through an intuitive and visually appealing UI, encouraging users to seek and interact with the chatbot.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Reliability: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Ensure the chatbot delivers accurate information, promoting trust among users, including veterinary professionals and pet owners.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d52ee8386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fd52ee8386_1_0"/>
          <p:cNvSpPr txBox="1"/>
          <p:nvPr>
            <p:ph idx="1" type="body"/>
          </p:nvPr>
        </p:nvSpPr>
        <p:spPr>
          <a:xfrm>
            <a:off x="838200" y="1825624"/>
            <a:ext cx="10515600" cy="453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g2fd52ee838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100" y="267900"/>
            <a:ext cx="10603699" cy="65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fd52ee8386_1_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fd52ee8386_1_9"/>
          <p:cNvSpPr txBox="1"/>
          <p:nvPr>
            <p:ph idx="1" type="body"/>
          </p:nvPr>
        </p:nvSpPr>
        <p:spPr>
          <a:xfrm>
            <a:off x="838200" y="1825624"/>
            <a:ext cx="10515600" cy="453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g2fd52ee8386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4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fd52ee8386_1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231" name="Google Shape;231;g2fd52ee8386_1_45"/>
          <p:cNvSpPr txBox="1"/>
          <p:nvPr>
            <p:ph idx="1" type="body"/>
          </p:nvPr>
        </p:nvSpPr>
        <p:spPr>
          <a:xfrm>
            <a:off x="838200" y="1825624"/>
            <a:ext cx="10515600" cy="453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Expand the </a:t>
            </a:r>
            <a:r>
              <a:rPr lang="en-US" sz="2000"/>
              <a:t>chatbot’s </a:t>
            </a:r>
            <a:r>
              <a:rPr b="1" lang="en-US" sz="2000"/>
              <a:t>multilingual capabilities</a:t>
            </a:r>
            <a:r>
              <a:rPr lang="en-US" sz="2000"/>
              <a:t> to cater to a broader global audience and overcome language barriers more effectively.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Incorporate </a:t>
            </a:r>
            <a:r>
              <a:rPr b="1" lang="en-US" sz="2000"/>
              <a:t>advanced AI algorithms</a:t>
            </a:r>
            <a:r>
              <a:rPr lang="en-US" sz="2000"/>
              <a:t> for real-time analysis of pet health conditions, including behavioral assessments and disease prediction.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Enhance </a:t>
            </a:r>
            <a:r>
              <a:rPr b="1" lang="en-US" sz="2000"/>
              <a:t>integration with wearable technology</a:t>
            </a:r>
            <a:r>
              <a:rPr lang="en-US" sz="2000"/>
              <a:t> for continuous monitoring of pets’ health, allowing the chatbot to provide more personalized and timely interventions.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Develop a </a:t>
            </a:r>
            <a:r>
              <a:rPr b="1" lang="en-US" sz="2000"/>
              <a:t>collaborative platform</a:t>
            </a:r>
            <a:r>
              <a:rPr lang="en-US" sz="2000"/>
              <a:t> where veterinarians can contribute and verify information, ensuring ongoing accuracy and reliability.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Explore </a:t>
            </a:r>
            <a:r>
              <a:rPr b="1" lang="en-US" sz="2000"/>
              <a:t>machine learning models</a:t>
            </a:r>
            <a:r>
              <a:rPr lang="en-US" sz="2000"/>
              <a:t> for more precise diagnostic support, including AI-driven suggestions for treatment plans based on historical case data.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Incorporate </a:t>
            </a:r>
            <a:r>
              <a:rPr b="1" lang="en-US" sz="2000"/>
              <a:t>natural language processing (NLP)</a:t>
            </a:r>
            <a:r>
              <a:rPr lang="en-US" sz="2000"/>
              <a:t> advancements to enable more intuitive and human-like chatbot interactions.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3224100" y="1433724"/>
            <a:ext cx="10515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9555" lvl="1" marL="755651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SzPts val="1480"/>
              <a:buFont typeface="Times New Roman"/>
              <a:buChar char="•"/>
            </a:pPr>
            <a:r>
              <a:rPr lang="en-US" sz="148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6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9555" lvl="1" marL="755651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SzPts val="1480"/>
              <a:buFont typeface="Times New Roman"/>
              <a:buChar char="•"/>
            </a:pPr>
            <a:r>
              <a:rPr lang="en-US" sz="148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14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9555" lvl="1" marL="755651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SzPts val="1480"/>
              <a:buFont typeface="Times New Roman"/>
              <a:buChar char="•"/>
            </a:pPr>
            <a:r>
              <a:rPr lang="en-US" sz="148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14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9555" lvl="1" marL="755651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SzPts val="1480"/>
              <a:buFont typeface="Times New Roman"/>
              <a:buChar char="•"/>
            </a:pPr>
            <a:r>
              <a:rPr lang="en-US" sz="1480">
                <a:latin typeface="Times New Roman"/>
                <a:ea typeface="Times New Roman"/>
                <a:cs typeface="Times New Roman"/>
                <a:sym typeface="Times New Roman"/>
              </a:rPr>
              <a:t>Literature S</a:t>
            </a:r>
            <a:r>
              <a:rPr lang="en-US" sz="1480">
                <a:latin typeface="Times New Roman"/>
                <a:ea typeface="Times New Roman"/>
                <a:cs typeface="Times New Roman"/>
                <a:sym typeface="Times New Roman"/>
              </a:rPr>
              <a:t>urvey</a:t>
            </a:r>
            <a:r>
              <a:rPr lang="en-US" sz="148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9555" lvl="1" marL="755651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SzPts val="1480"/>
              <a:buFont typeface="Times New Roman"/>
              <a:buChar char="•"/>
            </a:pPr>
            <a:r>
              <a:rPr lang="en-US" sz="1480"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 sz="14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9555" lvl="1" marL="755651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SzPts val="1480"/>
              <a:buFont typeface="Times New Roman"/>
              <a:buChar char="•"/>
            </a:pPr>
            <a:r>
              <a:rPr lang="en-US" sz="148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r>
              <a:rPr lang="en-US" sz="148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9555" lvl="1" marL="755651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SzPts val="1480"/>
              <a:buFont typeface="Times New Roman"/>
              <a:buChar char="•"/>
            </a:pPr>
            <a:r>
              <a:rPr lang="en-US" sz="1480"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 sz="6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9555" lvl="1" marL="755651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SzPts val="1480"/>
              <a:buFont typeface="Times New Roman"/>
              <a:buChar char="•"/>
            </a:pPr>
            <a:r>
              <a:rPr lang="en-US" sz="148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6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9555" lvl="1" marL="755651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SzPts val="1480"/>
              <a:buFont typeface="Times New Roman"/>
              <a:buChar char="•"/>
            </a:pPr>
            <a:r>
              <a:rPr lang="en-US" sz="148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6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9555" lvl="1" marL="755651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SzPts val="1480"/>
              <a:buFont typeface="Times New Roman"/>
              <a:buChar char="•"/>
            </a:pPr>
            <a:r>
              <a:rPr lang="en-US" sz="148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4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9555" lvl="1" marL="755651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SzPts val="1480"/>
              <a:buFont typeface="Times New Roman"/>
              <a:buChar char="•"/>
            </a:pPr>
            <a:r>
              <a:rPr lang="en-US" sz="1480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14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</a:pPr>
            <a:r>
              <a:t/>
            </a:r>
            <a:endParaRPr sz="1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fd52ee8386_1_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37" name="Google Shape;237;g2fd52ee8386_1_39"/>
          <p:cNvSpPr txBox="1"/>
          <p:nvPr>
            <p:ph idx="1" type="body"/>
          </p:nvPr>
        </p:nvSpPr>
        <p:spPr>
          <a:xfrm>
            <a:off x="838200" y="1825624"/>
            <a:ext cx="10515600" cy="453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AI-powered solutions are essential for addressing challenges in veterinary care, such as information overload, language barriers, and user engagement.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 chatbot designed with accuracy, reliability, and user-friendly features can transform the way pet owners and veterinary professionals access information.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By integrating predictive analytics, personalized treatment plans, and multilingual support, AI enhances both the quality and accessibility of pet care.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future of veterinary medicine lies in leveraging AI to deliver more efficient, accurate, and personalized care, ultimately improving outcomes for animals and providing better support for their caregivers.</a:t>
            </a:r>
            <a:endParaRPr sz="2400"/>
          </a:p>
          <a:p>
            <a:pPr indent="-3810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8731b836fc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43" name="Google Shape;243;g28731b836fc_0_6"/>
          <p:cNvSpPr txBox="1"/>
          <p:nvPr>
            <p:ph idx="1" type="body"/>
          </p:nvPr>
        </p:nvSpPr>
        <p:spPr>
          <a:xfrm>
            <a:off x="838200" y="1825624"/>
            <a:ext cx="10515600" cy="453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[1]Appleby, R. B., &amp; Basran, P. S. (2022). Artificial intelligence in veterinary medicine. Journal of the American Veterinary Medical Association, 260(8), 819-824.doi:https://doi.org/10.2460/javma.22.03.00 93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[2]Boissady, E., deLaComble,A., Zhu,X.,&amp; Hespel, A. M. (2020). Artificial intelligence evaluatingprimarythoraciclesionshasanoverall lower error rate compared to veterinarians or veterinarians in conjunctionwith the artificial intelligence. Veterinary Radiology&amp;Ultrasound, 61(6),619-627. doi: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https://doi.org/10.1111/vru.12912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[3]Huang,D.H.,&amp;Chueh,H.E. (2021).Chatbot usage intentionanalysis:Veterinaryconsultation. Journal of Innovation &amp; Knowledge, 6(3), 135-144.doi:https://doi.org/10.1016/j.jik.2020.09.0 02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[4]Cihan,P. EtAl. 2017.AReviewofMachine Learning Applications in Veterinary Field. KAFKAS UNIVERSITESI VETERINER FAKULTESIDERGISI, vol.23,no.4,673-680. doi:10.9775/kvfd.2016.17281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[5]Bowman,D.D.,&amp;Lucio-Forster,A. (2010). Cryptosporidiosisandgiardiasisindogsandcats: veterinary and public health importance. Experimental parasitology, 124(1), 121-127.doi:https://doi.org/10.1016/j.exppara.2009 .01.003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8731b836fc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49" name="Google Shape;249;g28731b836fc_0_11"/>
          <p:cNvSpPr txBox="1"/>
          <p:nvPr>
            <p:ph idx="1" type="body"/>
          </p:nvPr>
        </p:nvSpPr>
        <p:spPr>
          <a:xfrm>
            <a:off x="838200" y="1825624"/>
            <a:ext cx="10515600" cy="453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[6]Bouhali, O., Bensmail, H., Sheharyar, A., David, F.,&amp;Johnson, J. P. (2022).Areviewof radiomics and artificial intelligence and their application in veterinary diagnostic imaging. Veterinary Sciences, 9(11), 620.doi:https://doi.org/10.3390/vetsci9110620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[7]Gulzar, M. W., &amp;Hussain, J. (2023). The implementation of artificial intelligence in veterinary diseases and practices. A comprehensive review. Hosts and Viruses, 10, 43-50. doi:https://dx.doi.org/10.17582/journal.hv/2023/10 .43.50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[8]Albadrani, B. A., Abdel-Raheem, M. A., &amp; Al-Farwachi,M. I. (2024)."ArtificialIntelligence inVeterinaryCare:AReviewofApplicationsfor Animal Health. Egyptian Journal of Veterinary Sciences, 55(6), 1725-1736. doi:10.21608/ejvs.2024.260989.1769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[9]Chu, C. P. (2024). ChatGPT inVeterinary Medicine: APractical Guidance ofGenerative Artificial Intelligence inClinics, Education, and Research.arXivpreprintarXiv:2403.14654.doi: https://doi.org/10.48550/arXiv.2403.14654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[10]Basran,P.S.,&amp;Appleby,R.B. (2022).The unmet potential of artificial intelligence in veterinary medicine. American Journal of Veterinary Research, 83(5), 385-392. doi: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https://doi.org/10.2460/ajvr.22.03.0038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8731b836fc_0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55" name="Google Shape;255;g28731b836fc_0_16"/>
          <p:cNvSpPr txBox="1"/>
          <p:nvPr>
            <p:ph idx="1" type="body"/>
          </p:nvPr>
        </p:nvSpPr>
        <p:spPr>
          <a:xfrm>
            <a:off x="838200" y="1825624"/>
            <a:ext cx="10515600" cy="453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[11]Bair, Henry1; Norden, Justin MD, MBA, MPhil2. Large Language Models and Their Implications onMedical Education. Academic Medicine 98(8):p 869-870, August 2023.doi:10.1097/ACM.0000000000005265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[12]Bellamy JEC. Artificial intelligence in veterinarymedicinerequiresregulation.CanVet J. 2023 Oct;64(10):968-970. PMID: 37780472; PMCID:PMC10506349.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[13]Angel, M., Patel, A., Xing, H., Balsz, D., Arbuckle, C., Bruyette, D., &amp;Baldi, P. (2023, November). AI and Veterinary Medicine: Performance ofLargeLanguageModels on the NorthAmericanLicensingExamination. In2023 TenthInternationalConferenceonSocialNetworks Analysis,ManagementandSecurity(SNAMS)(pp. 1-4). IEEE.doi:10.1109/SNAMS60348.2023.10375414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[14]Zhang,L.,Guo,W.,Lv,C.,Guo,M.,Yang,M., Fu, Q., &amp; Liu, X. (2024). Advancements in artificial intelligence technology for improving animalwelfare:Currentapplicationsandresearch progress. Animal Research and One Health, 2(1), 93-109.doi:https://doi.org/10.1002/aro2.44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2fbcbfa9238_0_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300" y="938225"/>
            <a:ext cx="59626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sz="5535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5535">
                <a:solidFill>
                  <a:srgbClr val="000000"/>
                </a:solidFill>
              </a:rPr>
              <a:t>Introduction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838200" y="1825624"/>
            <a:ext cx="10515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Traditional methods of accessing pet care information are time-consuming, lack personalization, and are often unreliable, creating a growing need for a user-friendly, intelligent solution that provides accurate, real-time, and tailored advice for pet owners and veterinarians.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3"/>
              <a:buFont typeface="Arial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3"/>
              <a:buFont typeface="Arial"/>
              <a:buNone/>
            </a:pPr>
            <a:r>
              <a:t/>
            </a:r>
            <a:endParaRPr sz="306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731b836fc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113" name="Google Shape;113;g28731b836fc_0_0"/>
          <p:cNvSpPr txBox="1"/>
          <p:nvPr>
            <p:ph idx="1" type="body"/>
          </p:nvPr>
        </p:nvSpPr>
        <p:spPr>
          <a:xfrm>
            <a:off x="428625" y="1146950"/>
            <a:ext cx="11159700" cy="426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940"/>
          </a:p>
          <a:p>
            <a:pPr indent="-35179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40"/>
              <a:buChar char="•"/>
            </a:pPr>
            <a:r>
              <a:rPr lang="en-US" sz="1940"/>
              <a:t>AI is transforming veterinary medicine, focusing on predictive analytics and personalized treatment plans.</a:t>
            </a:r>
            <a:endParaRPr sz="1940"/>
          </a:p>
          <a:p>
            <a:pPr indent="-3517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40"/>
              <a:buChar char="•"/>
            </a:pPr>
            <a:r>
              <a:rPr lang="en-US" sz="1940"/>
              <a:t>AI-driven tools, such as chatbots, can assess animal injuries, provide treatment plans, and automate vaccination reminders.</a:t>
            </a:r>
            <a:endParaRPr sz="1940"/>
          </a:p>
          <a:p>
            <a:pPr indent="-3517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40"/>
              <a:buChar char="•"/>
            </a:pPr>
            <a:r>
              <a:rPr lang="en-US" sz="1940"/>
              <a:t>AI enhances diagnostic imaging and predictive models, enabling veterinarians to make more accurate decisions.</a:t>
            </a:r>
            <a:endParaRPr sz="1940"/>
          </a:p>
          <a:p>
            <a:pPr indent="-3517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40"/>
              <a:buChar char="•"/>
            </a:pPr>
            <a:r>
              <a:rPr lang="en-US" sz="1940"/>
              <a:t>It leads to more efficient, accurate, and personalized medical interventions, improving animal patient outcomes.</a:t>
            </a:r>
            <a:endParaRPr sz="1940"/>
          </a:p>
          <a:p>
            <a:pPr indent="-3517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40"/>
              <a:buChar char="•"/>
            </a:pPr>
            <a:r>
              <a:rPr lang="en-US" sz="1940"/>
              <a:t>The future of veterinary medicine holds great promise with the advancement of AI technologies.</a:t>
            </a:r>
            <a:endParaRPr sz="194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94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d52ee8386_0_3"/>
          <p:cNvSpPr txBox="1"/>
          <p:nvPr>
            <p:ph type="title"/>
          </p:nvPr>
        </p:nvSpPr>
        <p:spPr>
          <a:xfrm>
            <a:off x="748900" y="9723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-US" sz="4181"/>
              <a:t>Objectives</a:t>
            </a:r>
            <a:endParaRPr sz="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329"/>
              <a:buFont typeface="Arial"/>
              <a:buNone/>
            </a:pPr>
            <a:r>
              <a:t/>
            </a:r>
            <a:endParaRPr sz="31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fd52ee8386_0_3"/>
          <p:cNvSpPr txBox="1"/>
          <p:nvPr>
            <p:ph idx="1" type="body"/>
          </p:nvPr>
        </p:nvSpPr>
        <p:spPr>
          <a:xfrm>
            <a:off x="838200" y="1914924"/>
            <a:ext cx="10515600" cy="453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address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Information Overload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by simplifying access to veterinary data and pet care resources.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overcome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Language Barriers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by creating a chatbot that supports multiple languages, catering to diverse users.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enhance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User Engagement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through an intuitive, user-friendly interface and compelling, interactive content.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ensure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Accuracy and Reliability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of information to provide trusted, evidence-based responses in pet care and veterinary inquiries.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d52ee8386_0_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Literature Survey </a:t>
            </a:r>
            <a:endParaRPr/>
          </a:p>
        </p:txBody>
      </p:sp>
      <p:graphicFrame>
        <p:nvGraphicFramePr>
          <p:cNvPr id="125" name="Google Shape;125;g2fd52ee8386_0_9"/>
          <p:cNvGraphicFramePr/>
          <p:nvPr/>
        </p:nvGraphicFramePr>
        <p:xfrm>
          <a:off x="838200" y="152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{660E3CA1-3C99-4A57-A955-CCD90B2B7948}</a:tableStyleId>
              </a:tblPr>
              <a:tblGrid>
                <a:gridCol w="1669550"/>
                <a:gridCol w="1669550"/>
                <a:gridCol w="1669550"/>
                <a:gridCol w="1669550"/>
                <a:gridCol w="1669550"/>
                <a:gridCol w="2831875"/>
              </a:tblGrid>
              <a:tr h="65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NO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Authors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Title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Journal/ Source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Year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Methodology/Algorithms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Appleby, R. B., &amp; Basran, P. S.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Artificial intelligence in veterinary medicine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Journal of the American Veterinary Medical Association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2022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Review of AI integration in veterinary practices, focusing on diagnostic tools, patient management, and emerging AI trends.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Boissady, E., de La Comble, A., Zhu, X., &amp; Hespel, A.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Artificial intelligence evaluating primary thoracic lesions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 Veterinary Radiology &amp; Ultrasound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2020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Comparative study using AI models and veterinarians to diagnose thoracic lesions, using a dataset of thoracic imaging. Error rates compared between AI, veterinarians, and combined approaches.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Huang, D. H., &amp; Chueh, H. E.   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Chatbot usage intention analysis: Veterinary consultation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Journal of Innovation &amp; Knowledge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2021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 Survey-based study analyzing chatbot usage intention in veterinary consultations. Data from veterinary professionals and pet owners were analyzed to determine preferences and reliability.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d52ee8386_1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Literature Survey </a:t>
            </a:r>
            <a:endParaRPr/>
          </a:p>
        </p:txBody>
      </p:sp>
      <p:graphicFrame>
        <p:nvGraphicFramePr>
          <p:cNvPr id="131" name="Google Shape;131;g2fd52ee8386_1_16"/>
          <p:cNvGraphicFramePr/>
          <p:nvPr/>
        </p:nvGraphicFramePr>
        <p:xfrm>
          <a:off x="838200" y="152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{660E3CA1-3C99-4A57-A955-CCD90B2B7948}</a:tableStyleId>
              </a:tblPr>
              <a:tblGrid>
                <a:gridCol w="1368175"/>
                <a:gridCol w="1368175"/>
                <a:gridCol w="2285400"/>
                <a:gridCol w="1321150"/>
                <a:gridCol w="933075"/>
                <a:gridCol w="3520100"/>
              </a:tblGrid>
              <a:tr h="65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NO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Authors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Title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Journal/ Source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Year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Methodology/Algorithms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Cihan, P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A Review of Machine Learning Applications in Veterinary Field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KAFKAS UNIVERSITESI VETERINER FAKULTESI DERGISI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2017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Literature review of machine learning applications in veterinary medicine, including case studies on diagnostics, treatment planning, and disease prediction.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 Bowman, D. D., &amp; Lucio-Forster, A.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Cryptosporidiosis and giardiasis in dogs and cats: veterinary and public health importance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Experimental Parasitology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2021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Experimental study focusing on cryptosporidiosis and giardiasis in dogs and cats, exploring veterinary and public health importance.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 Bouhali, O., Bensmail, H., Sheharyar, A., David, F., &amp; Johnson, J. P.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A review of radiomics and artificial intelligence and their application in veterinary diagnostic imaging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Veterinary Sciences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2022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Review of radiomics and AI applications in veterinary diagnostic imaging, assessing AI’s potential to enhance image-based diagnostics.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 Gulzar, M. W., &amp; Hussain, J.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The implementation of artificial intelligence in veterinary diseases and practices: A comprehensive review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 Hosts and Viruses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2023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Comprehensive review of AI implementation in veterinary diseases and practices, discussing key AI models, their applications, and outcomes in veterinary settings.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d52ee8386_1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Literature Survey </a:t>
            </a:r>
            <a:endParaRPr/>
          </a:p>
        </p:txBody>
      </p:sp>
      <p:graphicFrame>
        <p:nvGraphicFramePr>
          <p:cNvPr id="137" name="Google Shape;137;g2fd52ee8386_1_22"/>
          <p:cNvGraphicFramePr/>
          <p:nvPr/>
        </p:nvGraphicFramePr>
        <p:xfrm>
          <a:off x="838200" y="152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{660E3CA1-3C99-4A57-A955-CCD90B2B7948}</a:tableStyleId>
              </a:tblPr>
              <a:tblGrid>
                <a:gridCol w="1368175"/>
                <a:gridCol w="1368175"/>
                <a:gridCol w="2285400"/>
                <a:gridCol w="1321150"/>
                <a:gridCol w="933075"/>
                <a:gridCol w="3520100"/>
              </a:tblGrid>
              <a:tr h="65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NO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Authors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Title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Journal/ Source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Year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Methodology/Algorithms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Albadrani, B. A., Abdel-Raheem, M. A., &amp; Al-Farwachi, M. I.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Artificial Intelligence in Veterinary Care: A Review of Applications for Animal Health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Egyptian Journal of Veterinary Sciences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2024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|Review of AI applications in veterinary care, particularly in animal health monitoring and predictive analytics, highlighting improvements in treatment protocols.               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 Chu, C. P.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ChatGPT in Veterinary Medicine: A Practical Guidance of Generative Artificial Intelligence in Clinics, Education, and Research | arXiv preprint arXiv:2403.14654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2024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Study exploring ChatGPT’s potential role in veterinary clinics, education, and research, focusing on generative AI applications in day-to-day operations.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Basran, P. S., &amp; Appleby, R. B. 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The unmet potential of artificial intelligence in veterinary medicine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American Journal of Veterinary Research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2022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Analysis of unmet potential in AI applications in veterinary medicine, discussing limitations and opportunities for future AI integration.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Bair, Henry, &amp; Norden, Justin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 Large Language Models and Their Implications on Medical Education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Academic Medicine 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2023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 Review of large language models (LLMs) and their implications for medical education, with a focus on veterinary and human medicine training programs.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d52ee8386_1_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Survey </a:t>
            </a:r>
            <a:endParaRPr/>
          </a:p>
        </p:txBody>
      </p:sp>
      <p:graphicFrame>
        <p:nvGraphicFramePr>
          <p:cNvPr id="143" name="Google Shape;143;g2fd52ee8386_1_28"/>
          <p:cNvGraphicFramePr/>
          <p:nvPr/>
        </p:nvGraphicFramePr>
        <p:xfrm>
          <a:off x="838200" y="152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{660E3CA1-3C99-4A57-A955-CCD90B2B7948}</a:tableStyleId>
              </a:tblPr>
              <a:tblGrid>
                <a:gridCol w="1368175"/>
                <a:gridCol w="1368175"/>
                <a:gridCol w="2285400"/>
                <a:gridCol w="1321150"/>
                <a:gridCol w="933075"/>
                <a:gridCol w="3520100"/>
              </a:tblGrid>
              <a:tr h="65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NO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Authors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Title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Journal/ Source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Year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Methodology/Algorithms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Albadrani, B. A., Abdel-Raheem, M. A., &amp; Al-Farwachi, M. I.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Artificial Intelligence in Veterinary Care: A Review of Applications for Animal Health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Egyptian Journal of Veterinary Sciences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2024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|Review of AI applications in veterinary care, particularly in animal health monitoring and predictive analytics, highlighting improvements in treatment protocols.               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 Chu, C. P.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ChatGPT in Veterinary Medicine: A Practical Guidance of Generative Artificial Intelligence in Clinics, Education, and Research | arXiv preprint arXiv:2403.14654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2024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Study exploring ChatGPT’s potential role in veterinary clinics, education, and research, focusing on generative AI applications in day-to-day operations.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Basran, P. S., &amp; Appleby, R. B. 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The unmet potential of artificial intelligence in veterinary medicine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American Journal of Veterinary Research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2022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Analysis of unmet potential in AI applications in veterinary medicine, discussing limitations and opportunities for future AI integration.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Bair, Henry, &amp; Norden, Justin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 Large Language Models and Their Implications on Medical Education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Academic Medicine 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2023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 Review of large language models (LLMs) and their implications for medical education, with a focus on veterinary and human medicine training programs.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2024-06-05T04:34:37Z</dcterms:created>
  <dc:creator>Sh Yasmin R W Sy Farid N W (CORP/UTP)</dc:creator>
</cp:coreProperties>
</file>