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79" r:id="rId4"/>
    <p:sldMasterId id="2147483680" r:id="rId5"/>
    <p:sldMasterId id="214748368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slide" Target="slides/slide15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23" Type="http://schemas.openxmlformats.org/officeDocument/2006/relationships/slide" Target="slides/slide16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51070ddbe1_1_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g251070ddbe1_1_9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251070ddbe1_1_9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29243bdf3e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g229243bdf3e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2920f3dad5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g22920f3dad5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51070ddbe1_5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g251070ddbe1_5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51070ddbe1_5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g251070ddbe1_5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2920f3dad5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g22920f3dad5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51070ddbe1_5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g251070ddbe1_5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513bfa6221_2_9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g2513bfa6221_2_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51070ddbe1_1_1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251070ddbe1_1_1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51070ddbe1_1_1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251070ddbe1_1_1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29243bdf3e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229243bdf3e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29243bdf3e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229243bdf3e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29243bdf3e_0_1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229243bdf3e_0_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29243bdf3e_0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g229243bdf3e_0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29243bdf3e_0_1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229243bdf3e_0_1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29243bdf3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g229243bdf3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207759" y="5847147"/>
            <a:ext cx="11876690" cy="831461"/>
            <a:chOff x="157655" y="5847147"/>
            <a:chExt cx="11876690" cy="831461"/>
          </a:xfrm>
        </p:grpSpPr>
        <p:pic>
          <p:nvPicPr>
            <p:cNvPr descr="Pad-.jpg" id="23" name="Google Shape;23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57655" y="5847147"/>
              <a:ext cx="6685266" cy="83146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4" name="Google Shape;24;p2"/>
            <p:cNvCxnSpPr/>
            <p:nvPr/>
          </p:nvCxnSpPr>
          <p:spPr>
            <a:xfrm>
              <a:off x="1387366" y="6494734"/>
              <a:ext cx="10646979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3" name="Google Shape;103;p12"/>
          <p:cNvGrpSpPr/>
          <p:nvPr/>
        </p:nvGrpSpPr>
        <p:grpSpPr>
          <a:xfrm>
            <a:off x="207759" y="5847147"/>
            <a:ext cx="11876690" cy="831461"/>
            <a:chOff x="157655" y="5847147"/>
            <a:chExt cx="11876690" cy="831461"/>
          </a:xfrm>
        </p:grpSpPr>
        <p:pic>
          <p:nvPicPr>
            <p:cNvPr descr="Pad-.jpg" id="104" name="Google Shape;104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57655" y="5847147"/>
              <a:ext cx="6685266" cy="83146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5" name="Google Shape;105;p12"/>
            <p:cNvCxnSpPr/>
            <p:nvPr/>
          </p:nvCxnSpPr>
          <p:spPr>
            <a:xfrm>
              <a:off x="1387366" y="6494734"/>
              <a:ext cx="10646979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12" name="Google Shape;112;p13"/>
          <p:cNvGrpSpPr/>
          <p:nvPr/>
        </p:nvGrpSpPr>
        <p:grpSpPr>
          <a:xfrm>
            <a:off x="207759" y="5847147"/>
            <a:ext cx="11876690" cy="831461"/>
            <a:chOff x="157655" y="5847147"/>
            <a:chExt cx="11876690" cy="831461"/>
          </a:xfrm>
        </p:grpSpPr>
        <p:pic>
          <p:nvPicPr>
            <p:cNvPr descr="Pad-.jpg" id="113" name="Google Shape;113;p1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57655" y="5847147"/>
              <a:ext cx="6685266" cy="83146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4" name="Google Shape;114;p13"/>
            <p:cNvCxnSpPr/>
            <p:nvPr/>
          </p:nvCxnSpPr>
          <p:spPr>
            <a:xfrm>
              <a:off x="1387366" y="6494734"/>
              <a:ext cx="10646979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2" name="Google Shape;122;p14"/>
          <p:cNvGrpSpPr/>
          <p:nvPr/>
        </p:nvGrpSpPr>
        <p:grpSpPr>
          <a:xfrm>
            <a:off x="207759" y="5847147"/>
            <a:ext cx="11876690" cy="831461"/>
            <a:chOff x="157655" y="5847147"/>
            <a:chExt cx="11876690" cy="831461"/>
          </a:xfrm>
        </p:grpSpPr>
        <p:pic>
          <p:nvPicPr>
            <p:cNvPr descr="Pad-.jpg" id="123" name="Google Shape;123;p1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57655" y="5847147"/>
              <a:ext cx="6685266" cy="83146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4" name="Google Shape;124;p14"/>
            <p:cNvCxnSpPr/>
            <p:nvPr/>
          </p:nvCxnSpPr>
          <p:spPr>
            <a:xfrm>
              <a:off x="1387366" y="6494734"/>
              <a:ext cx="10646979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1" name="Google Shape;131;p15"/>
          <p:cNvGrpSpPr/>
          <p:nvPr/>
        </p:nvGrpSpPr>
        <p:grpSpPr>
          <a:xfrm>
            <a:off x="207759" y="5847147"/>
            <a:ext cx="11876690" cy="831461"/>
            <a:chOff x="157655" y="5847147"/>
            <a:chExt cx="11876690" cy="831461"/>
          </a:xfrm>
        </p:grpSpPr>
        <p:pic>
          <p:nvPicPr>
            <p:cNvPr descr="Pad-.jpg" id="132" name="Google Shape;132;p1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57655" y="5847147"/>
              <a:ext cx="6685266" cy="83146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3" name="Google Shape;133;p15"/>
            <p:cNvCxnSpPr/>
            <p:nvPr/>
          </p:nvCxnSpPr>
          <p:spPr>
            <a:xfrm>
              <a:off x="1387366" y="6494734"/>
              <a:ext cx="10646979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37" name="Google Shape;13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40" name="Google Shape;140;p16"/>
          <p:cNvGrpSpPr/>
          <p:nvPr/>
        </p:nvGrpSpPr>
        <p:grpSpPr>
          <a:xfrm>
            <a:off x="195233" y="5847147"/>
            <a:ext cx="11876690" cy="831461"/>
            <a:chOff x="157655" y="5847147"/>
            <a:chExt cx="11876690" cy="831461"/>
          </a:xfrm>
        </p:grpSpPr>
        <p:pic>
          <p:nvPicPr>
            <p:cNvPr descr="Pad-.jpg" id="141" name="Google Shape;141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57655" y="5847147"/>
              <a:ext cx="6685266" cy="83146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2" name="Google Shape;142;p16"/>
            <p:cNvCxnSpPr/>
            <p:nvPr/>
          </p:nvCxnSpPr>
          <p:spPr>
            <a:xfrm>
              <a:off x="1387366" y="6494734"/>
              <a:ext cx="10646979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6" name="Google Shape;146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8" name="Google Shape;148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2" name="Google Shape;152;p17"/>
          <p:cNvGrpSpPr/>
          <p:nvPr/>
        </p:nvGrpSpPr>
        <p:grpSpPr>
          <a:xfrm>
            <a:off x="207759" y="5847147"/>
            <a:ext cx="11876690" cy="831461"/>
            <a:chOff x="157655" y="5847147"/>
            <a:chExt cx="11876690" cy="831461"/>
          </a:xfrm>
        </p:grpSpPr>
        <p:pic>
          <p:nvPicPr>
            <p:cNvPr descr="Pad-.jpg" id="153" name="Google Shape;153;p1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57655" y="5847147"/>
              <a:ext cx="6685266" cy="83146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4" name="Google Shape;154;p17"/>
            <p:cNvCxnSpPr/>
            <p:nvPr/>
          </p:nvCxnSpPr>
          <p:spPr>
            <a:xfrm>
              <a:off x="1387366" y="6494734"/>
              <a:ext cx="10646979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60" name="Google Shape;160;p18"/>
          <p:cNvGrpSpPr/>
          <p:nvPr/>
        </p:nvGrpSpPr>
        <p:grpSpPr>
          <a:xfrm>
            <a:off x="207759" y="5847147"/>
            <a:ext cx="11876690" cy="831461"/>
            <a:chOff x="157655" y="5847147"/>
            <a:chExt cx="11876690" cy="831461"/>
          </a:xfrm>
        </p:grpSpPr>
        <p:pic>
          <p:nvPicPr>
            <p:cNvPr descr="Pad-.jpg" id="161" name="Google Shape;161;p1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57655" y="5847147"/>
              <a:ext cx="6685266" cy="83146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62" name="Google Shape;162;p18"/>
            <p:cNvCxnSpPr/>
            <p:nvPr/>
          </p:nvCxnSpPr>
          <p:spPr>
            <a:xfrm>
              <a:off x="1387366" y="6494734"/>
              <a:ext cx="10646979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66" name="Google Shape;166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67" name="Google Shape;16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74" name="Google Shape;17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" name="Google Shape;18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2" name="Google Shape;32;p3"/>
          <p:cNvGrpSpPr/>
          <p:nvPr/>
        </p:nvGrpSpPr>
        <p:grpSpPr>
          <a:xfrm>
            <a:off x="207759" y="5847147"/>
            <a:ext cx="11876690" cy="831461"/>
            <a:chOff x="157655" y="5847147"/>
            <a:chExt cx="11876690" cy="831461"/>
          </a:xfrm>
        </p:grpSpPr>
        <p:pic>
          <p:nvPicPr>
            <p:cNvPr descr="Pad-.jpg" id="33" name="Google Shape;33;p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57655" y="5847147"/>
              <a:ext cx="6685266" cy="83146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4" name="Google Shape;34;p3"/>
            <p:cNvCxnSpPr/>
            <p:nvPr/>
          </p:nvCxnSpPr>
          <p:spPr>
            <a:xfrm>
              <a:off x="1387366" y="6494734"/>
              <a:ext cx="10646979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" name="Google Shape;18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02" name="Google Shape;202;p24"/>
          <p:cNvGrpSpPr/>
          <p:nvPr/>
        </p:nvGrpSpPr>
        <p:grpSpPr>
          <a:xfrm>
            <a:off x="207759" y="5847147"/>
            <a:ext cx="11876690" cy="831461"/>
            <a:chOff x="157655" y="5847147"/>
            <a:chExt cx="11876690" cy="831461"/>
          </a:xfrm>
        </p:grpSpPr>
        <p:pic>
          <p:nvPicPr>
            <p:cNvPr descr="Pad-.jpg" id="203" name="Google Shape;203;p2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57655" y="5847147"/>
              <a:ext cx="6685266" cy="83146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04" name="Google Shape;204;p24"/>
            <p:cNvCxnSpPr/>
            <p:nvPr/>
          </p:nvCxnSpPr>
          <p:spPr>
            <a:xfrm>
              <a:off x="1387366" y="6494734"/>
              <a:ext cx="10646979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8" name="Google Shape;20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11" name="Google Shape;211;p25"/>
          <p:cNvGrpSpPr/>
          <p:nvPr/>
        </p:nvGrpSpPr>
        <p:grpSpPr>
          <a:xfrm>
            <a:off x="207759" y="5847147"/>
            <a:ext cx="11876690" cy="831461"/>
            <a:chOff x="157655" y="5847147"/>
            <a:chExt cx="11876690" cy="831461"/>
          </a:xfrm>
        </p:grpSpPr>
        <p:pic>
          <p:nvPicPr>
            <p:cNvPr descr="Pad-.jpg" id="212" name="Google Shape;212;p2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57655" y="5847147"/>
              <a:ext cx="6685266" cy="83146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3" name="Google Shape;213;p25"/>
            <p:cNvCxnSpPr/>
            <p:nvPr/>
          </p:nvCxnSpPr>
          <p:spPr>
            <a:xfrm>
              <a:off x="1387366" y="6494734"/>
              <a:ext cx="10646979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7" name="Google Shape;217;p2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8" name="Google Shape;21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1" name="Google Shape;221;p26"/>
          <p:cNvGrpSpPr/>
          <p:nvPr/>
        </p:nvGrpSpPr>
        <p:grpSpPr>
          <a:xfrm>
            <a:off x="207759" y="5847147"/>
            <a:ext cx="11876690" cy="831461"/>
            <a:chOff x="157655" y="5847147"/>
            <a:chExt cx="11876690" cy="831461"/>
          </a:xfrm>
        </p:grpSpPr>
        <p:pic>
          <p:nvPicPr>
            <p:cNvPr descr="Pad-.jpg" id="222" name="Google Shape;222;p2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57655" y="5847147"/>
              <a:ext cx="6685266" cy="83146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3" name="Google Shape;223;p26"/>
            <p:cNvCxnSpPr/>
            <p:nvPr/>
          </p:nvCxnSpPr>
          <p:spPr>
            <a:xfrm>
              <a:off x="1387366" y="6494734"/>
              <a:ext cx="10646979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7" name="Google Shape;22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30" name="Google Shape;230;p27"/>
          <p:cNvGrpSpPr/>
          <p:nvPr/>
        </p:nvGrpSpPr>
        <p:grpSpPr>
          <a:xfrm>
            <a:off x="207759" y="5847147"/>
            <a:ext cx="11876690" cy="831461"/>
            <a:chOff x="157655" y="5847147"/>
            <a:chExt cx="11876690" cy="831461"/>
          </a:xfrm>
        </p:grpSpPr>
        <p:pic>
          <p:nvPicPr>
            <p:cNvPr descr="Pad-.jpg" id="231" name="Google Shape;231;p2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57655" y="5847147"/>
              <a:ext cx="6685266" cy="83146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2" name="Google Shape;232;p27"/>
            <p:cNvCxnSpPr/>
            <p:nvPr/>
          </p:nvCxnSpPr>
          <p:spPr>
            <a:xfrm>
              <a:off x="1387366" y="6494734"/>
              <a:ext cx="10646979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2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6" name="Google Shape;236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39" name="Google Shape;239;p28"/>
          <p:cNvGrpSpPr/>
          <p:nvPr/>
        </p:nvGrpSpPr>
        <p:grpSpPr>
          <a:xfrm>
            <a:off x="195233" y="5847147"/>
            <a:ext cx="11876690" cy="831461"/>
            <a:chOff x="157655" y="5847147"/>
            <a:chExt cx="11876690" cy="831461"/>
          </a:xfrm>
        </p:grpSpPr>
        <p:pic>
          <p:nvPicPr>
            <p:cNvPr descr="Pad-.jpg" id="240" name="Google Shape;240;p2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57655" y="5847147"/>
              <a:ext cx="6685266" cy="83146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41" name="Google Shape;241;p28"/>
            <p:cNvCxnSpPr/>
            <p:nvPr/>
          </p:nvCxnSpPr>
          <p:spPr>
            <a:xfrm>
              <a:off x="1387366" y="6494734"/>
              <a:ext cx="10646979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2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5" name="Google Shape;245;p2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6" name="Google Shape;246;p2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7" name="Google Shape;247;p2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8" name="Google Shape;248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51" name="Google Shape;251;p29"/>
          <p:cNvGrpSpPr/>
          <p:nvPr/>
        </p:nvGrpSpPr>
        <p:grpSpPr>
          <a:xfrm>
            <a:off x="207759" y="5847147"/>
            <a:ext cx="11876690" cy="831461"/>
            <a:chOff x="157655" y="5847147"/>
            <a:chExt cx="11876690" cy="831461"/>
          </a:xfrm>
        </p:grpSpPr>
        <p:pic>
          <p:nvPicPr>
            <p:cNvPr descr="Pad-.jpg" id="252" name="Google Shape;252;p29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57655" y="5847147"/>
              <a:ext cx="6685266" cy="83146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53" name="Google Shape;253;p29"/>
            <p:cNvCxnSpPr/>
            <p:nvPr/>
          </p:nvCxnSpPr>
          <p:spPr>
            <a:xfrm>
              <a:off x="1387366" y="6494734"/>
              <a:ext cx="10646979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59" name="Google Shape;259;p30"/>
          <p:cNvGrpSpPr/>
          <p:nvPr/>
        </p:nvGrpSpPr>
        <p:grpSpPr>
          <a:xfrm>
            <a:off x="207759" y="5847147"/>
            <a:ext cx="11876690" cy="831461"/>
            <a:chOff x="157655" y="5847147"/>
            <a:chExt cx="11876690" cy="831461"/>
          </a:xfrm>
        </p:grpSpPr>
        <p:pic>
          <p:nvPicPr>
            <p:cNvPr descr="Pad-.jpg" id="260" name="Google Shape;260;p3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57655" y="5847147"/>
              <a:ext cx="6685266" cy="83146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1" name="Google Shape;261;p30"/>
            <p:cNvCxnSpPr/>
            <p:nvPr/>
          </p:nvCxnSpPr>
          <p:spPr>
            <a:xfrm>
              <a:off x="1387366" y="6494734"/>
              <a:ext cx="10646979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3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65" name="Google Shape;265;p3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66" name="Google Shape;266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3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72" name="Google Shape;272;p3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73" name="Google Shape;273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8" name="Google Shape;3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195233" y="5847147"/>
            <a:ext cx="11876690" cy="831461"/>
            <a:chOff x="157655" y="5847147"/>
            <a:chExt cx="11876690" cy="831461"/>
          </a:xfrm>
        </p:grpSpPr>
        <p:pic>
          <p:nvPicPr>
            <p:cNvPr descr="Pad-.jpg" id="42" name="Google Shape;42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57655" y="5847147"/>
              <a:ext cx="6685266" cy="83146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3" name="Google Shape;43;p4"/>
            <p:cNvCxnSpPr/>
            <p:nvPr/>
          </p:nvCxnSpPr>
          <p:spPr>
            <a:xfrm>
              <a:off x="1387366" y="6494734"/>
              <a:ext cx="10646979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3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9" name="Google Shape;279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3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5" name="Google Shape;285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3" name="Google Shape;53;p5"/>
          <p:cNvGrpSpPr/>
          <p:nvPr/>
        </p:nvGrpSpPr>
        <p:grpSpPr>
          <a:xfrm>
            <a:off x="207759" y="5847147"/>
            <a:ext cx="11876690" cy="831461"/>
            <a:chOff x="157655" y="5847147"/>
            <a:chExt cx="11876690" cy="831461"/>
          </a:xfrm>
        </p:grpSpPr>
        <p:pic>
          <p:nvPicPr>
            <p:cNvPr descr="Pad-.jpg" id="54" name="Google Shape;54;p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57655" y="5847147"/>
              <a:ext cx="6685266" cy="83146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5" name="Google Shape;55;p5"/>
            <p:cNvCxnSpPr/>
            <p:nvPr/>
          </p:nvCxnSpPr>
          <p:spPr>
            <a:xfrm>
              <a:off x="1387366" y="6494734"/>
              <a:ext cx="10646979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1" name="Google Shape;61;p6"/>
          <p:cNvGrpSpPr/>
          <p:nvPr/>
        </p:nvGrpSpPr>
        <p:grpSpPr>
          <a:xfrm>
            <a:off x="207759" y="5847147"/>
            <a:ext cx="11876690" cy="831461"/>
            <a:chOff x="157655" y="5847147"/>
            <a:chExt cx="11876690" cy="831461"/>
          </a:xfrm>
        </p:grpSpPr>
        <p:pic>
          <p:nvPicPr>
            <p:cNvPr descr="Pad-.jpg" id="62" name="Google Shape;62;p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57655" y="5847147"/>
              <a:ext cx="6685266" cy="83146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3" name="Google Shape;63;p6"/>
            <p:cNvCxnSpPr/>
            <p:nvPr/>
          </p:nvCxnSpPr>
          <p:spPr>
            <a:xfrm>
              <a:off x="1387366" y="6494734"/>
              <a:ext cx="10646979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7" name="Google Shape;67;p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4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0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" name="Google Shape;15;p1"/>
          <p:cNvGrpSpPr/>
          <p:nvPr/>
        </p:nvGrpSpPr>
        <p:grpSpPr>
          <a:xfrm>
            <a:off x="207759" y="5847147"/>
            <a:ext cx="11876690" cy="831461"/>
            <a:chOff x="157655" y="5847147"/>
            <a:chExt cx="11876690" cy="831461"/>
          </a:xfrm>
        </p:grpSpPr>
        <p:pic>
          <p:nvPicPr>
            <p:cNvPr descr="Pad-.jpg" id="16" name="Google Shape;16;p1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157655" y="5847147"/>
              <a:ext cx="6685266" cy="83146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" name="Google Shape;17;p1"/>
            <p:cNvCxnSpPr/>
            <p:nvPr/>
          </p:nvCxnSpPr>
          <p:spPr>
            <a:xfrm>
              <a:off x="1387366" y="6494734"/>
              <a:ext cx="10646979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 spd="med"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96" name="Google Shape;96;p11"/>
          <p:cNvGrpSpPr/>
          <p:nvPr/>
        </p:nvGrpSpPr>
        <p:grpSpPr>
          <a:xfrm>
            <a:off x="207759" y="5847147"/>
            <a:ext cx="11876690" cy="831461"/>
            <a:chOff x="157655" y="5847147"/>
            <a:chExt cx="11876690" cy="831461"/>
          </a:xfrm>
        </p:grpSpPr>
        <p:pic>
          <p:nvPicPr>
            <p:cNvPr descr="Pad-.jpg" id="97" name="Google Shape;97;p11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157655" y="5847147"/>
              <a:ext cx="6685266" cy="83146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8" name="Google Shape;98;p11"/>
            <p:cNvCxnSpPr/>
            <p:nvPr/>
          </p:nvCxnSpPr>
          <p:spPr>
            <a:xfrm>
              <a:off x="1387366" y="6494734"/>
              <a:ext cx="10646979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ransition spd="med"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1" name="Google Shape;191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2" name="Google Shape;19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3" name="Google Shape;19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4" name="Google Shape;19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95" name="Google Shape;195;p23"/>
          <p:cNvGrpSpPr/>
          <p:nvPr/>
        </p:nvGrpSpPr>
        <p:grpSpPr>
          <a:xfrm>
            <a:off x="207759" y="5847147"/>
            <a:ext cx="11876690" cy="831461"/>
            <a:chOff x="157655" y="5847147"/>
            <a:chExt cx="11876690" cy="831461"/>
          </a:xfrm>
        </p:grpSpPr>
        <p:pic>
          <p:nvPicPr>
            <p:cNvPr descr="Pad-.jpg" id="196" name="Google Shape;196;p23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157655" y="5847147"/>
              <a:ext cx="6685266" cy="83146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7" name="Google Shape;197;p23"/>
            <p:cNvCxnSpPr/>
            <p:nvPr/>
          </p:nvCxnSpPr>
          <p:spPr>
            <a:xfrm>
              <a:off x="1387366" y="6494734"/>
              <a:ext cx="10646979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26.png"/><Relationship Id="rId6" Type="http://schemas.openxmlformats.org/officeDocument/2006/relationships/image" Target="../media/image10.png"/><Relationship Id="rId7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jupyterlab/jupyterlab-desktop" TargetMode="External"/><Relationship Id="rId4" Type="http://schemas.openxmlformats.org/officeDocument/2006/relationships/image" Target="../media/image3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2.png"/><Relationship Id="rId4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4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3.jpg"/><Relationship Id="rId4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0.jpg"/><Relationship Id="rId4" Type="http://schemas.openxmlformats.org/officeDocument/2006/relationships/hyperlink" Target="https://www.bell-labs.com/usr/dmr/www/picture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5.jp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25.png"/><Relationship Id="rId7" Type="http://schemas.openxmlformats.org/officeDocument/2006/relationships/image" Target="../media/image41.png"/><Relationship Id="rId8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2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23.png"/><Relationship Id="rId9" Type="http://schemas.openxmlformats.org/officeDocument/2006/relationships/image" Target="../media/image37.png"/><Relationship Id="rId5" Type="http://schemas.openxmlformats.org/officeDocument/2006/relationships/image" Target="../media/image16.png"/><Relationship Id="rId6" Type="http://schemas.openxmlformats.org/officeDocument/2006/relationships/image" Target="../media/image21.png"/><Relationship Id="rId7" Type="http://schemas.openxmlformats.org/officeDocument/2006/relationships/image" Target="../media/image20.png"/><Relationship Id="rId8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png"/><Relationship Id="rId4" Type="http://schemas.openxmlformats.org/officeDocument/2006/relationships/image" Target="../media/image19.jpg"/><Relationship Id="rId5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94" name="Google Shape;294;p35"/>
          <p:cNvGrpSpPr/>
          <p:nvPr/>
        </p:nvGrpSpPr>
        <p:grpSpPr>
          <a:xfrm>
            <a:off x="337381" y="4147118"/>
            <a:ext cx="11549918" cy="1613892"/>
            <a:chOff x="0" y="0"/>
            <a:chExt cx="14299067" cy="2138487"/>
          </a:xfrm>
        </p:grpSpPr>
        <p:sp>
          <p:nvSpPr>
            <p:cNvPr id="295" name="Google Shape;295;p35"/>
            <p:cNvSpPr/>
            <p:nvPr/>
          </p:nvSpPr>
          <p:spPr>
            <a:xfrm>
              <a:off x="0" y="0"/>
              <a:ext cx="14299067" cy="2138487"/>
            </a:xfrm>
            <a:custGeom>
              <a:rect b="b" l="l" r="r" t="t"/>
              <a:pathLst>
                <a:path extrusionOk="0" h="2311400" w="15455252">
                  <a:moveTo>
                    <a:pt x="15150452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6600"/>
                  </a:lnTo>
                  <a:cubicBezTo>
                    <a:pt x="0" y="2175510"/>
                    <a:pt x="135890" y="2311400"/>
                    <a:pt x="304800" y="2311400"/>
                  </a:cubicBezTo>
                  <a:lnTo>
                    <a:pt x="15150452" y="2311400"/>
                  </a:lnTo>
                  <a:cubicBezTo>
                    <a:pt x="15319361" y="2311400"/>
                    <a:pt x="15455252" y="2175510"/>
                    <a:pt x="15455252" y="2006600"/>
                  </a:cubicBezTo>
                  <a:lnTo>
                    <a:pt x="15455252" y="304800"/>
                  </a:lnTo>
                  <a:cubicBezTo>
                    <a:pt x="15455252" y="135890"/>
                    <a:pt x="15319361" y="0"/>
                    <a:pt x="15150452" y="0"/>
                  </a:cubicBezTo>
                  <a:close/>
                </a:path>
              </a:pathLst>
            </a:custGeom>
            <a:solidFill>
              <a:srgbClr val="EDF0F2"/>
            </a:solidFill>
            <a:ln>
              <a:noFill/>
            </a:ln>
            <a:effectLst>
              <a:outerShdw blurRad="142875" rotWithShape="0" algn="bl" dir="408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5"/>
            <p:cNvSpPr txBox="1"/>
            <p:nvPr/>
          </p:nvSpPr>
          <p:spPr>
            <a:xfrm>
              <a:off x="2717494" y="418689"/>
              <a:ext cx="8121900" cy="117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Anisur Rahman</a:t>
              </a:r>
              <a:endParaRPr/>
            </a:p>
            <a:p>
              <a:pPr indent="0" lvl="0" marL="0" marR="0" rtl="0" algn="ctr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CHRF Genomics Team</a:t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7" name="Google Shape;297;p35"/>
          <p:cNvSpPr txBox="1"/>
          <p:nvPr/>
        </p:nvSpPr>
        <p:spPr>
          <a:xfrm>
            <a:off x="9135256" y="6094406"/>
            <a:ext cx="1727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209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00F0D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b="0" i="0" lang="en-US" sz="1400" u="none" cap="none" strike="noStrike">
                <a:solidFill>
                  <a:srgbClr val="100F0D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>
                <a:solidFill>
                  <a:srgbClr val="100F0D"/>
                </a:solidFill>
                <a:latin typeface="Calibri"/>
                <a:ea typeface="Calibri"/>
                <a:cs typeface="Calibri"/>
                <a:sym typeface="Calibri"/>
              </a:rPr>
              <a:t>June</a:t>
            </a:r>
            <a:r>
              <a:rPr b="0" i="0" lang="en-US" sz="1400" u="none" cap="none" strike="noStrike">
                <a:solidFill>
                  <a:srgbClr val="100F0D"/>
                </a:solidFill>
                <a:latin typeface="Calibri"/>
                <a:ea typeface="Calibri"/>
                <a:cs typeface="Calibri"/>
                <a:sym typeface="Calibri"/>
              </a:rPr>
              <a:t>-2023</a:t>
            </a:r>
            <a:endParaRPr b="0" i="0" sz="1400" u="none" cap="none" strike="noStrike">
              <a:solidFill>
                <a:srgbClr val="100F0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8" name="Google Shape;29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5094" y="3825875"/>
            <a:ext cx="3714213" cy="2256383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5"/>
          <p:cNvSpPr txBox="1"/>
          <p:nvPr/>
        </p:nvSpPr>
        <p:spPr>
          <a:xfrm>
            <a:off x="2609550" y="754925"/>
            <a:ext cx="6972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Introduction to Linux, Jupyter Notebook and Conda</a:t>
            </a:r>
            <a:endParaRPr b="0" i="0" sz="3600" u="none" cap="none" strike="noStrik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375" y="3688150"/>
            <a:ext cx="2071300" cy="2071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1" name="Google Shape;301;p35"/>
          <p:cNvGrpSpPr/>
          <p:nvPr/>
        </p:nvGrpSpPr>
        <p:grpSpPr>
          <a:xfrm>
            <a:off x="4231062" y="2492075"/>
            <a:ext cx="3729875" cy="1118500"/>
            <a:chOff x="4136750" y="2707375"/>
            <a:chExt cx="3729875" cy="1118500"/>
          </a:xfrm>
        </p:grpSpPr>
        <p:pic>
          <p:nvPicPr>
            <p:cNvPr id="302" name="Google Shape;302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136750" y="2770150"/>
              <a:ext cx="992950" cy="992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3" name="Google Shape;303;p35"/>
            <p:cNvPicPr preferRelativeResize="0"/>
            <p:nvPr/>
          </p:nvPicPr>
          <p:blipFill rotWithShape="1">
            <a:blip r:embed="rId6">
              <a:alphaModFix/>
            </a:blip>
            <a:srcRect b="0" l="24641" r="24509" t="0"/>
            <a:stretch/>
          </p:blipFill>
          <p:spPr>
            <a:xfrm>
              <a:off x="5458095" y="2707375"/>
              <a:ext cx="1083284" cy="1118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4" name="Google Shape;304;p3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869775" y="2768200"/>
              <a:ext cx="996850" cy="9968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4"/>
          <p:cNvSpPr/>
          <p:nvPr/>
        </p:nvSpPr>
        <p:spPr>
          <a:xfrm>
            <a:off x="0" y="110288"/>
            <a:ext cx="12192000" cy="601500"/>
          </a:xfrm>
          <a:prstGeom prst="rect">
            <a:avLst/>
          </a:prstGeom>
          <a:solidFill>
            <a:srgbClr val="02A0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is Jupyter Notebook</a:t>
            </a:r>
            <a:endParaRPr/>
          </a:p>
        </p:txBody>
      </p:sp>
      <p:sp>
        <p:nvSpPr>
          <p:cNvPr id="418" name="Google Shape;418;p44"/>
          <p:cNvSpPr txBox="1"/>
          <p:nvPr/>
        </p:nvSpPr>
        <p:spPr>
          <a:xfrm>
            <a:off x="1274150" y="1018750"/>
            <a:ext cx="10470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Open-source</a:t>
            </a:r>
            <a:r>
              <a:rPr lang="en-US" sz="2000">
                <a:solidFill>
                  <a:srgbClr val="B45F0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000">
                <a:solidFill>
                  <a:srgbClr val="B45F06"/>
                </a:solidFill>
                <a:latin typeface="Calibri"/>
                <a:ea typeface="Calibri"/>
                <a:cs typeface="Calibri"/>
                <a:sym typeface="Calibri"/>
              </a:rPr>
              <a:t>web-based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application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code, equations, visualizations, and narrative text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Interactively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write and execute code, view the output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9" name="Google Shape;41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1225" y="2433825"/>
            <a:ext cx="9004590" cy="35972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420" name="Google Shape;420;p4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5"/>
          <p:cNvSpPr/>
          <p:nvPr/>
        </p:nvSpPr>
        <p:spPr>
          <a:xfrm>
            <a:off x="0" y="110288"/>
            <a:ext cx="12192000" cy="601500"/>
          </a:xfrm>
          <a:prstGeom prst="rect">
            <a:avLst/>
          </a:prstGeom>
          <a:solidFill>
            <a:srgbClr val="02A0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JupyterLab Desktop App</a:t>
            </a:r>
            <a:endParaRPr/>
          </a:p>
        </p:txBody>
      </p:sp>
      <p:sp>
        <p:nvSpPr>
          <p:cNvPr id="426" name="Google Shape;426;p45"/>
          <p:cNvSpPr txBox="1"/>
          <p:nvPr/>
        </p:nvSpPr>
        <p:spPr>
          <a:xfrm>
            <a:off x="2498400" y="996738"/>
            <a:ext cx="719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Download link: </a:t>
            </a: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https://github.com/jupyterlab/jupyterlab-desktop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7" name="Google Shape;42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3650" y="1683100"/>
            <a:ext cx="5744691" cy="4474101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4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6"/>
          <p:cNvSpPr/>
          <p:nvPr/>
        </p:nvSpPr>
        <p:spPr>
          <a:xfrm>
            <a:off x="0" y="110288"/>
            <a:ext cx="12192000" cy="601500"/>
          </a:xfrm>
          <a:prstGeom prst="rect">
            <a:avLst/>
          </a:prstGeom>
          <a:solidFill>
            <a:srgbClr val="02A0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Setting Bash in Jupyter Notebook</a:t>
            </a:r>
            <a:endParaRPr/>
          </a:p>
        </p:txBody>
      </p:sp>
      <p:sp>
        <p:nvSpPr>
          <p:cNvPr id="434" name="Google Shape;434;p46"/>
          <p:cNvSpPr txBox="1"/>
          <p:nvPr/>
        </p:nvSpPr>
        <p:spPr>
          <a:xfrm>
            <a:off x="787050" y="1354125"/>
            <a:ext cx="10617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By default Jupyter Notebook supports </a:t>
            </a:r>
            <a:r>
              <a:rPr b="1" lang="en-US" sz="20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language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Can also be used for other languages like </a:t>
            </a:r>
            <a:r>
              <a:rPr b="1" lang="en-US" sz="20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Bash, R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, Julia etc. by adding specific kernel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Kernel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:  "computational engine" that executes the code contained in a notebook document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5" name="Google Shape;435;p46"/>
          <p:cNvGrpSpPr/>
          <p:nvPr/>
        </p:nvGrpSpPr>
        <p:grpSpPr>
          <a:xfrm>
            <a:off x="911275" y="2784325"/>
            <a:ext cx="10816725" cy="1940825"/>
            <a:chOff x="911275" y="2784325"/>
            <a:chExt cx="10816725" cy="1940825"/>
          </a:xfrm>
        </p:grpSpPr>
        <p:pic>
          <p:nvPicPr>
            <p:cNvPr id="436" name="Google Shape;436;p4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565575" y="2802625"/>
              <a:ext cx="4162425" cy="187642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sp>
          <p:nvSpPr>
            <p:cNvPr id="437" name="Google Shape;437;p46"/>
            <p:cNvSpPr txBox="1"/>
            <p:nvPr/>
          </p:nvSpPr>
          <p:spPr>
            <a:xfrm>
              <a:off x="911275" y="2784325"/>
              <a:ext cx="7392300" cy="8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latin typeface="Calibri"/>
                  <a:ea typeface="Calibri"/>
                  <a:cs typeface="Calibri"/>
                  <a:sym typeface="Calibri"/>
                </a:rPr>
                <a:t>Install Bash kernel:</a:t>
              </a:r>
              <a:endParaRPr b="1" sz="2000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Calibri"/>
                  <a:ea typeface="Calibri"/>
                  <a:cs typeface="Calibri"/>
                  <a:sym typeface="Calibri"/>
                </a:rPr>
                <a:t>Run the following codes one by one and restart JupyterLab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46"/>
            <p:cNvSpPr/>
            <p:nvPr/>
          </p:nvSpPr>
          <p:spPr>
            <a:xfrm>
              <a:off x="911275" y="3814350"/>
              <a:ext cx="4979400" cy="910800"/>
            </a:xfrm>
            <a:prstGeom prst="roundRect">
              <a:avLst>
                <a:gd fmla="val 11545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000">
                  <a:solidFill>
                    <a:srgbClr val="188038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pip install bash_kernel</a:t>
              </a:r>
              <a:endParaRPr sz="200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188038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python -m bash_kernel.install</a:t>
              </a:r>
              <a:endParaRPr sz="20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439" name="Google Shape;439;p46"/>
          <p:cNvGrpSpPr/>
          <p:nvPr/>
        </p:nvGrpSpPr>
        <p:grpSpPr>
          <a:xfrm>
            <a:off x="911276" y="4952625"/>
            <a:ext cx="6654299" cy="653600"/>
            <a:chOff x="911276" y="4952625"/>
            <a:chExt cx="6654299" cy="653600"/>
          </a:xfrm>
        </p:grpSpPr>
        <p:pic>
          <p:nvPicPr>
            <p:cNvPr id="440" name="Google Shape;440;p4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11276" y="4952625"/>
              <a:ext cx="651950" cy="653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1" name="Google Shape;441;p46"/>
            <p:cNvSpPr txBox="1"/>
            <p:nvPr/>
          </p:nvSpPr>
          <p:spPr>
            <a:xfrm>
              <a:off x="1649275" y="5033125"/>
              <a:ext cx="5916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Calibri"/>
                  <a:ea typeface="Calibri"/>
                  <a:cs typeface="Calibri"/>
                  <a:sym typeface="Calibri"/>
                </a:rPr>
                <a:t>Jupyter Notebook</a:t>
              </a:r>
              <a:r>
                <a:rPr b="1" lang="en-US" sz="200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 doesn’t show prompt for Bash</a:t>
              </a:r>
              <a:r>
                <a:rPr lang="en-US" sz="2000">
                  <a:latin typeface="Calibri"/>
                  <a:ea typeface="Calibri"/>
                  <a:cs typeface="Calibri"/>
                  <a:sym typeface="Calibri"/>
                </a:rPr>
                <a:t> input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2" name="Google Shape;442;p4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7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47"/>
          <p:cNvSpPr/>
          <p:nvPr/>
        </p:nvSpPr>
        <p:spPr>
          <a:xfrm flipH="1" rot="-5400000">
            <a:off x="1347859" y="383473"/>
            <a:ext cx="3850317" cy="6546037"/>
          </a:xfrm>
          <a:custGeom>
            <a:rect b="b" l="l" r="r" t="t"/>
            <a:pathLst>
              <a:path extrusionOk="0" h="5978116" w="3850317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chemeClr val="lt2">
              <a:alpha val="4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47"/>
          <p:cNvSpPr txBox="1"/>
          <p:nvPr/>
        </p:nvSpPr>
        <p:spPr>
          <a:xfrm>
            <a:off x="164413" y="2910000"/>
            <a:ext cx="53130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2A0C8"/>
                </a:solidFill>
                <a:latin typeface="Calibri"/>
                <a:ea typeface="Calibri"/>
                <a:cs typeface="Calibri"/>
                <a:sym typeface="Calibri"/>
              </a:rPr>
              <a:t>Conda Environment</a:t>
            </a:r>
            <a:endParaRPr b="0" i="0" sz="4400" u="none" cap="none" strike="noStrike">
              <a:solidFill>
                <a:srgbClr val="02A0C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4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1" name="Google Shape;451;p47"/>
          <p:cNvSpPr txBox="1"/>
          <p:nvPr/>
        </p:nvSpPr>
        <p:spPr>
          <a:xfrm>
            <a:off x="211333" y="3659604"/>
            <a:ext cx="454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2F5496"/>
                </a:solidFill>
                <a:latin typeface="Consolas"/>
                <a:ea typeface="Consolas"/>
                <a:cs typeface="Consolas"/>
                <a:sym typeface="Consolas"/>
              </a:rPr>
              <a:t>Basic Concepts and Common Terminologies</a:t>
            </a:r>
            <a:endParaRPr/>
          </a:p>
        </p:txBody>
      </p:sp>
      <p:sp>
        <p:nvSpPr>
          <p:cNvPr id="452" name="Google Shape;452;p47"/>
          <p:cNvSpPr/>
          <p:nvPr/>
        </p:nvSpPr>
        <p:spPr>
          <a:xfrm flipH="1" rot="10800000">
            <a:off x="270710" y="3619625"/>
            <a:ext cx="4491900" cy="9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aphical user interface, text, application&#10;&#10;Description automatically generated" id="453" name="Google Shape;45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558" y="5872758"/>
            <a:ext cx="3786881" cy="758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9250" y="2943075"/>
            <a:ext cx="4683151" cy="9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8"/>
          <p:cNvSpPr/>
          <p:nvPr/>
        </p:nvSpPr>
        <p:spPr>
          <a:xfrm>
            <a:off x="0" y="110288"/>
            <a:ext cx="12192000" cy="601500"/>
          </a:xfrm>
          <a:prstGeom prst="rect">
            <a:avLst/>
          </a:prstGeom>
          <a:solidFill>
            <a:srgbClr val="02A0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is Conda?</a:t>
            </a:r>
            <a:endParaRPr/>
          </a:p>
        </p:txBody>
      </p:sp>
      <p:sp>
        <p:nvSpPr>
          <p:cNvPr id="460" name="Google Shape;460;p48"/>
          <p:cNvSpPr txBox="1"/>
          <p:nvPr/>
        </p:nvSpPr>
        <p:spPr>
          <a:xfrm>
            <a:off x="300900" y="1772950"/>
            <a:ext cx="55839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pen-source </a:t>
            </a:r>
            <a:r>
              <a:rPr b="1" lang="en-US" sz="2000">
                <a:solidFill>
                  <a:srgbClr val="B45F06"/>
                </a:solidFill>
                <a:latin typeface="Calibri"/>
                <a:ea typeface="Calibri"/>
                <a:cs typeface="Calibri"/>
                <a:sym typeface="Calibri"/>
              </a:rPr>
              <a:t>package management system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US" sz="2000">
                <a:solidFill>
                  <a:srgbClr val="B45F06"/>
                </a:solidFill>
                <a:latin typeface="Calibri"/>
                <a:ea typeface="Calibri"/>
                <a:cs typeface="Calibri"/>
                <a:sym typeface="Calibri"/>
              </a:rPr>
              <a:t>environment management system</a:t>
            </a: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  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Quickly installs, runs, and updates packages and their dependencies. 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Easily creates, saves, loads, and switches between </a:t>
            </a:r>
            <a:r>
              <a:rPr b="1" lang="en-US" sz="2000">
                <a:solidFill>
                  <a:srgbClr val="B45F06"/>
                </a:solidFill>
                <a:latin typeface="Calibri"/>
                <a:ea typeface="Calibri"/>
                <a:cs typeface="Calibri"/>
                <a:sym typeface="Calibri"/>
              </a:rPr>
              <a:t>environments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on your local computer. 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It was created for Python program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but it can package and distribute software for any language. 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1" name="Google Shape;46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5950" y="1509975"/>
            <a:ext cx="5720816" cy="3850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462" name="Google Shape;462;p4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9"/>
          <p:cNvSpPr/>
          <p:nvPr/>
        </p:nvSpPr>
        <p:spPr>
          <a:xfrm>
            <a:off x="0" y="110288"/>
            <a:ext cx="12192000" cy="601500"/>
          </a:xfrm>
          <a:prstGeom prst="rect">
            <a:avLst/>
          </a:prstGeom>
          <a:solidFill>
            <a:srgbClr val="02A0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is Conda Environment?</a:t>
            </a:r>
            <a:endParaRPr/>
          </a:p>
        </p:txBody>
      </p:sp>
      <p:pic>
        <p:nvPicPr>
          <p:cNvPr id="468" name="Google Shape;46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7438" y="1422325"/>
            <a:ext cx="7277126" cy="45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4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0"/>
          <p:cNvSpPr/>
          <p:nvPr/>
        </p:nvSpPr>
        <p:spPr>
          <a:xfrm>
            <a:off x="0" y="-1"/>
            <a:ext cx="12188952" cy="685330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50"/>
          <p:cNvSpPr/>
          <p:nvPr/>
        </p:nvSpPr>
        <p:spPr>
          <a:xfrm>
            <a:off x="0" y="-1"/>
            <a:ext cx="12188952" cy="685330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6" name="Google Shape;476;p50"/>
          <p:cNvGrpSpPr/>
          <p:nvPr/>
        </p:nvGrpSpPr>
        <p:grpSpPr>
          <a:xfrm flipH="1">
            <a:off x="2636" y="52996"/>
            <a:ext cx="6093363" cy="6805005"/>
            <a:chOff x="6095999" y="52996"/>
            <a:chExt cx="6093363" cy="6805005"/>
          </a:xfrm>
        </p:grpSpPr>
        <p:sp>
          <p:nvSpPr>
            <p:cNvPr id="477" name="Google Shape;477;p50"/>
            <p:cNvSpPr/>
            <p:nvPr/>
          </p:nvSpPr>
          <p:spPr>
            <a:xfrm>
              <a:off x="6096001" y="52996"/>
              <a:ext cx="6093361" cy="6805003"/>
            </a:xfrm>
            <a:custGeom>
              <a:rect b="b" l="l" r="r" t="t"/>
              <a:pathLst>
                <a:path extrusionOk="0" h="6578438" w="5890489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50"/>
            <p:cNvSpPr/>
            <p:nvPr/>
          </p:nvSpPr>
          <p:spPr>
            <a:xfrm>
              <a:off x="6095999" y="52997"/>
              <a:ext cx="6093363" cy="6805004"/>
            </a:xfrm>
            <a:custGeom>
              <a:rect b="b" l="l" r="r" t="t"/>
              <a:pathLst>
                <a:path extrusionOk="0" h="6578439" w="5890491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50"/>
            <p:cNvSpPr/>
            <p:nvPr/>
          </p:nvSpPr>
          <p:spPr>
            <a:xfrm>
              <a:off x="6096000" y="52997"/>
              <a:ext cx="6093362" cy="6805004"/>
            </a:xfrm>
            <a:custGeom>
              <a:rect b="b" l="l" r="r" t="t"/>
              <a:pathLst>
                <a:path extrusionOk="0" h="6578439" w="5890490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0" name="Google Shape;480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hape&#10;&#10;Description automatically generated" id="481" name="Google Shape;481;p50"/>
          <p:cNvPicPr preferRelativeResize="0"/>
          <p:nvPr/>
        </p:nvPicPr>
        <p:blipFill rotWithShape="1">
          <a:blip r:embed="rId3">
            <a:alphaModFix/>
          </a:blip>
          <a:srcRect b="-266" l="6716" r="-186" t="0"/>
          <a:stretch/>
        </p:blipFill>
        <p:spPr>
          <a:xfrm>
            <a:off x="6673933" y="1951540"/>
            <a:ext cx="4959801" cy="37367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&#10;&#10;Description automatically generated" id="482" name="Google Shape;482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6719" y="2566183"/>
            <a:ext cx="2443471" cy="1943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36"/>
          <p:cNvSpPr/>
          <p:nvPr/>
        </p:nvSpPr>
        <p:spPr>
          <a:xfrm flipH="1" rot="-5400000">
            <a:off x="1344152" y="387180"/>
            <a:ext cx="3850317" cy="6538623"/>
          </a:xfrm>
          <a:custGeom>
            <a:rect b="b" l="l" r="r" t="t"/>
            <a:pathLst>
              <a:path extrusionOk="0" h="5978116" w="3850317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chemeClr val="l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36"/>
          <p:cNvSpPr txBox="1"/>
          <p:nvPr/>
        </p:nvSpPr>
        <p:spPr>
          <a:xfrm>
            <a:off x="164413" y="2910000"/>
            <a:ext cx="5312969" cy="74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2A0C8"/>
                </a:solidFill>
                <a:latin typeface="Calibri"/>
                <a:ea typeface="Calibri"/>
                <a:cs typeface="Calibri"/>
                <a:sym typeface="Calibri"/>
              </a:rPr>
              <a:t>Linux for Bioinformatics</a:t>
            </a:r>
            <a:endParaRPr b="0" i="0" sz="4400" u="none" cap="none" strike="noStrike">
              <a:solidFill>
                <a:srgbClr val="02A0C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3" name="Google Shape;313;p36"/>
          <p:cNvSpPr txBox="1"/>
          <p:nvPr/>
        </p:nvSpPr>
        <p:spPr>
          <a:xfrm>
            <a:off x="211333" y="3659604"/>
            <a:ext cx="45456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2F5496"/>
                </a:solidFill>
                <a:latin typeface="Consolas"/>
                <a:ea typeface="Consolas"/>
                <a:cs typeface="Consolas"/>
                <a:sym typeface="Consolas"/>
              </a:rPr>
              <a:t>Basic Concepts and Common Terminologies</a:t>
            </a:r>
            <a:endParaRPr/>
          </a:p>
        </p:txBody>
      </p:sp>
      <p:sp>
        <p:nvSpPr>
          <p:cNvPr id="314" name="Google Shape;314;p36"/>
          <p:cNvSpPr/>
          <p:nvPr/>
        </p:nvSpPr>
        <p:spPr>
          <a:xfrm flipH="1" rot="10800000">
            <a:off x="270710" y="3619498"/>
            <a:ext cx="4491789" cy="100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aphical user interface, text, application&#10;&#10;Description automatically generated" id="315" name="Google Shape;31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558" y="5872758"/>
            <a:ext cx="3786881" cy="758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6000" y="2094875"/>
            <a:ext cx="2668250" cy="266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7"/>
          <p:cNvSpPr/>
          <p:nvPr/>
        </p:nvSpPr>
        <p:spPr>
          <a:xfrm>
            <a:off x="0" y="110288"/>
            <a:ext cx="12191999" cy="601579"/>
          </a:xfrm>
          <a:prstGeom prst="rect">
            <a:avLst/>
          </a:prstGeom>
          <a:solidFill>
            <a:srgbClr val="02A0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Unix</a:t>
            </a:r>
            <a:endParaRPr/>
          </a:p>
        </p:txBody>
      </p:sp>
      <p:sp>
        <p:nvSpPr>
          <p:cNvPr id="322" name="Google Shape;322;p37"/>
          <p:cNvSpPr txBox="1"/>
          <p:nvPr/>
        </p:nvSpPr>
        <p:spPr>
          <a:xfrm>
            <a:off x="820413" y="848738"/>
            <a:ext cx="10370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b="1" lang="en-US" sz="20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Unix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is a class of operating system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Used the </a:t>
            </a:r>
            <a:r>
              <a:rPr lang="en-US" sz="20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command line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as the primary mode of interaction with the user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Developed by Bell labs and is </a:t>
            </a:r>
            <a:r>
              <a:rPr lang="en-US" sz="20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not open source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(licensed OS)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Its concepts and ideas influenced </a:t>
            </a:r>
            <a:r>
              <a:rPr lang="en-US" sz="20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Linux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macOS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, and various other Unix-like systems.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3" name="Google Shape;323;p37"/>
          <p:cNvGrpSpPr/>
          <p:nvPr/>
        </p:nvGrpSpPr>
        <p:grpSpPr>
          <a:xfrm>
            <a:off x="2849413" y="2340950"/>
            <a:ext cx="7858688" cy="3711900"/>
            <a:chOff x="2849413" y="2340950"/>
            <a:chExt cx="7858688" cy="3711900"/>
          </a:xfrm>
        </p:grpSpPr>
        <p:pic>
          <p:nvPicPr>
            <p:cNvPr id="324" name="Google Shape;324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49413" y="2340950"/>
              <a:ext cx="4636320" cy="37119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sp>
          <p:nvSpPr>
            <p:cNvPr id="325" name="Google Shape;325;p37"/>
            <p:cNvSpPr txBox="1"/>
            <p:nvPr/>
          </p:nvSpPr>
          <p:spPr>
            <a:xfrm>
              <a:off x="7769900" y="5204650"/>
              <a:ext cx="29382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Ken Thompson (sitting) and Dennis Ritchie at PDP-11 (</a:t>
              </a:r>
              <a:r>
                <a:rPr lang="en-US" u="sng">
                  <a:solidFill>
                    <a:schemeClr val="hlink"/>
                  </a:solidFill>
                  <a:hlinkClick r:id="rId4"/>
                </a:rPr>
                <a:t>source</a:t>
              </a:r>
              <a:r>
                <a:rPr lang="en-US"/>
                <a:t>)</a:t>
              </a:r>
              <a:endParaRPr/>
            </a:p>
          </p:txBody>
        </p:sp>
      </p:grpSp>
      <p:sp>
        <p:nvSpPr>
          <p:cNvPr id="326" name="Google Shape;326;p3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8"/>
          <p:cNvSpPr/>
          <p:nvPr/>
        </p:nvSpPr>
        <p:spPr>
          <a:xfrm>
            <a:off x="0" y="110288"/>
            <a:ext cx="12192000" cy="601500"/>
          </a:xfrm>
          <a:prstGeom prst="rect">
            <a:avLst/>
          </a:prstGeom>
          <a:solidFill>
            <a:srgbClr val="02A0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Linux</a:t>
            </a:r>
            <a:endParaRPr/>
          </a:p>
        </p:txBody>
      </p:sp>
      <p:sp>
        <p:nvSpPr>
          <p:cNvPr id="332" name="Google Shape;332;p38"/>
          <p:cNvSpPr txBox="1"/>
          <p:nvPr/>
        </p:nvSpPr>
        <p:spPr>
          <a:xfrm>
            <a:off x="369775" y="1097825"/>
            <a:ext cx="9860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b="1" lang="en-US" sz="20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Linux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is an open source operating system kernel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Foundation of many different Linux-based operating systems (</a:t>
            </a:r>
            <a:r>
              <a:rPr lang="en-US" sz="20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Distribution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US" sz="20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Distros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Developed by </a:t>
            </a:r>
            <a:r>
              <a:rPr b="1" lang="en-US" sz="20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Linus Torvalds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and first released in 1991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Commonly used distros: Ubuntu, Mint, Debian, Kali Linux, Fedora,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Zorin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etc.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3" name="Google Shape;33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0800" y="2437625"/>
            <a:ext cx="2532751" cy="3769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34" name="Google Shape;33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8325" y="3006601"/>
            <a:ext cx="1220800" cy="1220826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6" name="Google Shape;336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16250" y="2983000"/>
            <a:ext cx="1414450" cy="126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8"/>
          <p:cNvPicPr preferRelativeResize="0"/>
          <p:nvPr/>
        </p:nvPicPr>
        <p:blipFill rotWithShape="1">
          <a:blip r:embed="rId6">
            <a:alphaModFix/>
          </a:blip>
          <a:srcRect b="0" l="22609" r="22724" t="0"/>
          <a:stretch/>
        </p:blipFill>
        <p:spPr>
          <a:xfrm>
            <a:off x="6349075" y="2946926"/>
            <a:ext cx="1302374" cy="134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96300" y="4421075"/>
            <a:ext cx="1640873" cy="1640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10051" y="4614227"/>
            <a:ext cx="2366550" cy="13589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9"/>
          <p:cNvSpPr/>
          <p:nvPr/>
        </p:nvSpPr>
        <p:spPr>
          <a:xfrm>
            <a:off x="0" y="110288"/>
            <a:ext cx="12192000" cy="601500"/>
          </a:xfrm>
          <a:prstGeom prst="rect">
            <a:avLst/>
          </a:prstGeom>
          <a:solidFill>
            <a:srgbClr val="02A0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Terminal, </a:t>
            </a: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 Line and Shell</a:t>
            </a:r>
            <a:endParaRPr/>
          </a:p>
        </p:txBody>
      </p:sp>
      <p:sp>
        <p:nvSpPr>
          <p:cNvPr id="345" name="Google Shape;345;p3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6" name="Google Shape;346;p39"/>
          <p:cNvSpPr txBox="1"/>
          <p:nvPr/>
        </p:nvSpPr>
        <p:spPr>
          <a:xfrm>
            <a:off x="1048050" y="978525"/>
            <a:ext cx="10095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Terminal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Window or program that provides a text-based interface to interact with the computer system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39"/>
          <p:cNvSpPr txBox="1"/>
          <p:nvPr/>
        </p:nvSpPr>
        <p:spPr>
          <a:xfrm>
            <a:off x="1048050" y="2161900"/>
            <a:ext cx="9021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Command Line Interface (CLI)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Refers to the text-based interface within the terminal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Type and execute commands to interact with the computer system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8" name="Google Shape;34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8263" y="3497675"/>
            <a:ext cx="9515475" cy="1123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grpSp>
        <p:nvGrpSpPr>
          <p:cNvPr id="349" name="Google Shape;349;p39"/>
          <p:cNvGrpSpPr/>
          <p:nvPr/>
        </p:nvGrpSpPr>
        <p:grpSpPr>
          <a:xfrm>
            <a:off x="2273806" y="5305209"/>
            <a:ext cx="7644388" cy="492600"/>
            <a:chOff x="2273806" y="5305209"/>
            <a:chExt cx="7644388" cy="492600"/>
          </a:xfrm>
        </p:grpSpPr>
        <p:pic>
          <p:nvPicPr>
            <p:cNvPr id="350" name="Google Shape;350;p3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273806" y="5334422"/>
              <a:ext cx="434175" cy="434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1" name="Google Shape;351;p39"/>
            <p:cNvSpPr txBox="1"/>
            <p:nvPr/>
          </p:nvSpPr>
          <p:spPr>
            <a:xfrm>
              <a:off x="2787494" y="5305209"/>
              <a:ext cx="71307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Calibri"/>
                  <a:ea typeface="Calibri"/>
                  <a:cs typeface="Calibri"/>
                  <a:sym typeface="Calibri"/>
                </a:rPr>
                <a:t>“</a:t>
              </a:r>
              <a:r>
                <a:rPr b="1" lang="en-US" sz="2000">
                  <a:latin typeface="Calibri"/>
                  <a:ea typeface="Calibri"/>
                  <a:cs typeface="Calibri"/>
                  <a:sym typeface="Calibri"/>
                </a:rPr>
                <a:t>Linux</a:t>
              </a:r>
              <a:r>
                <a:rPr lang="en-US" sz="2000">
                  <a:latin typeface="Calibri"/>
                  <a:ea typeface="Calibri"/>
                  <a:cs typeface="Calibri"/>
                  <a:sym typeface="Calibri"/>
                </a:rPr>
                <a:t>” and “</a:t>
              </a:r>
              <a:r>
                <a:rPr b="1" lang="en-US" sz="2000">
                  <a:latin typeface="Calibri"/>
                  <a:ea typeface="Calibri"/>
                  <a:cs typeface="Calibri"/>
                  <a:sym typeface="Calibri"/>
                </a:rPr>
                <a:t>Unix</a:t>
              </a:r>
              <a:r>
                <a:rPr lang="en-US" sz="2000">
                  <a:latin typeface="Calibri"/>
                  <a:ea typeface="Calibri"/>
                  <a:cs typeface="Calibri"/>
                  <a:sym typeface="Calibri"/>
                </a:rPr>
                <a:t>” and “</a:t>
              </a:r>
              <a:r>
                <a:rPr b="1" lang="en-US" sz="2000">
                  <a:latin typeface="Calibri"/>
                  <a:ea typeface="Calibri"/>
                  <a:cs typeface="Calibri"/>
                  <a:sym typeface="Calibri"/>
                </a:rPr>
                <a:t>Command Line</a:t>
              </a:r>
              <a:r>
                <a:rPr lang="en-US" sz="2000">
                  <a:latin typeface="Calibri"/>
                  <a:ea typeface="Calibri"/>
                  <a:cs typeface="Calibri"/>
                  <a:sym typeface="Calibri"/>
                </a:rPr>
                <a:t>” are used </a:t>
              </a:r>
              <a:r>
                <a:rPr lang="en-US" sz="200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interchangeably</a:t>
              </a:r>
              <a:endParaRPr sz="20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0"/>
          <p:cNvSpPr/>
          <p:nvPr/>
        </p:nvSpPr>
        <p:spPr>
          <a:xfrm>
            <a:off x="0" y="110288"/>
            <a:ext cx="12192000" cy="601500"/>
          </a:xfrm>
          <a:prstGeom prst="rect">
            <a:avLst/>
          </a:prstGeom>
          <a:solidFill>
            <a:srgbClr val="02A0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SHELL</a:t>
            </a:r>
            <a:endParaRPr/>
          </a:p>
        </p:txBody>
      </p:sp>
      <p:sp>
        <p:nvSpPr>
          <p:cNvPr id="357" name="Google Shape;357;p4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8" name="Google Shape;358;p40"/>
          <p:cNvSpPr txBox="1"/>
          <p:nvPr/>
        </p:nvSpPr>
        <p:spPr>
          <a:xfrm>
            <a:off x="924425" y="1060200"/>
            <a:ext cx="102084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Shell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Program or command interpreter that runs within the terminal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Provide a set of commands, syntax, and features to work with files, directories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Also support </a:t>
            </a:r>
            <a:r>
              <a:rPr b="1" lang="en-US" sz="2000">
                <a:solidFill>
                  <a:srgbClr val="B45F06"/>
                </a:solidFill>
                <a:latin typeface="Calibri"/>
                <a:ea typeface="Calibri"/>
                <a:cs typeface="Calibri"/>
                <a:sym typeface="Calibri"/>
              </a:rPr>
              <a:t>scripting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capabilities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Example of Shell: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Bourne shell (sh)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Korn shell (ksh)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2000"/>
              <a:buFont typeface="Calibri"/>
              <a:buChar char="○"/>
            </a:pPr>
            <a:r>
              <a:rPr b="1" lang="en-US" sz="2000">
                <a:solidFill>
                  <a:srgbClr val="B45F06"/>
                </a:solidFill>
                <a:latin typeface="Calibri"/>
                <a:ea typeface="Calibri"/>
                <a:cs typeface="Calibri"/>
                <a:sym typeface="Calibri"/>
              </a:rPr>
              <a:t>Bourne Again shell (bash)</a:t>
            </a:r>
            <a:endParaRPr b="1" sz="2000">
              <a:solidFill>
                <a:srgbClr val="B45F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9" name="Google Shape;35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2292" y="4000600"/>
            <a:ext cx="4787415" cy="2017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1"/>
          <p:cNvSpPr/>
          <p:nvPr/>
        </p:nvSpPr>
        <p:spPr>
          <a:xfrm>
            <a:off x="0" y="110288"/>
            <a:ext cx="12192000" cy="601500"/>
          </a:xfrm>
          <a:prstGeom prst="rect">
            <a:avLst/>
          </a:prstGeom>
          <a:solidFill>
            <a:srgbClr val="02A0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 Line for Bioinformatics</a:t>
            </a:r>
            <a:endParaRPr/>
          </a:p>
        </p:txBody>
      </p:sp>
      <p:sp>
        <p:nvSpPr>
          <p:cNvPr id="365" name="Google Shape;365;p4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66" name="Google Shape;366;p41"/>
          <p:cNvGrpSpPr/>
          <p:nvPr/>
        </p:nvGrpSpPr>
        <p:grpSpPr>
          <a:xfrm>
            <a:off x="1539000" y="1583825"/>
            <a:ext cx="6212050" cy="777350"/>
            <a:chOff x="1386600" y="1507625"/>
            <a:chExt cx="6212050" cy="777350"/>
          </a:xfrm>
        </p:grpSpPr>
        <p:sp>
          <p:nvSpPr>
            <p:cNvPr id="367" name="Google Shape;367;p41"/>
            <p:cNvSpPr txBox="1"/>
            <p:nvPr/>
          </p:nvSpPr>
          <p:spPr>
            <a:xfrm>
              <a:off x="1386600" y="1649988"/>
              <a:ext cx="48492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55600" lvl="0" marL="457200" rtl="0" algn="l">
                <a:spcBef>
                  <a:spcPts val="0"/>
                </a:spcBef>
                <a:spcAft>
                  <a:spcPts val="0"/>
                </a:spcAft>
                <a:buSzPts val="2000"/>
                <a:buChar char="❏"/>
              </a:pPr>
              <a:r>
                <a:rPr lang="en-US" sz="2000"/>
                <a:t>Availability of Bioinformatics Tools</a:t>
              </a:r>
              <a:endParaRPr sz="2000"/>
            </a:p>
          </p:txBody>
        </p:sp>
        <p:pic>
          <p:nvPicPr>
            <p:cNvPr id="368" name="Google Shape;368;p41"/>
            <p:cNvPicPr preferRelativeResize="0"/>
            <p:nvPr/>
          </p:nvPicPr>
          <p:blipFill rotWithShape="1">
            <a:blip r:embed="rId3">
              <a:alphaModFix/>
            </a:blip>
            <a:srcRect b="0" l="9800" r="-9799" t="0"/>
            <a:stretch/>
          </p:blipFill>
          <p:spPr>
            <a:xfrm>
              <a:off x="6821300" y="1507625"/>
              <a:ext cx="777350" cy="7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9" name="Google Shape;369;p41"/>
          <p:cNvGrpSpPr/>
          <p:nvPr/>
        </p:nvGrpSpPr>
        <p:grpSpPr>
          <a:xfrm>
            <a:off x="1539000" y="2470685"/>
            <a:ext cx="6036192" cy="601500"/>
            <a:chOff x="1386600" y="2413204"/>
            <a:chExt cx="6036192" cy="601500"/>
          </a:xfrm>
        </p:grpSpPr>
        <p:sp>
          <p:nvSpPr>
            <p:cNvPr id="370" name="Google Shape;370;p41"/>
            <p:cNvSpPr txBox="1"/>
            <p:nvPr/>
          </p:nvSpPr>
          <p:spPr>
            <a:xfrm>
              <a:off x="1386600" y="2467654"/>
              <a:ext cx="4399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55600" lvl="0" marL="457200" rtl="0" algn="l">
                <a:spcBef>
                  <a:spcPts val="0"/>
                </a:spcBef>
                <a:spcAft>
                  <a:spcPts val="0"/>
                </a:spcAft>
                <a:buSzPts val="2000"/>
                <a:buChar char="❏"/>
              </a:pPr>
              <a:r>
                <a:rPr lang="en-US" sz="2000"/>
                <a:t>Efficient Data Manipulation</a:t>
              </a:r>
              <a:endParaRPr sz="2000"/>
            </a:p>
          </p:txBody>
        </p:sp>
        <p:pic>
          <p:nvPicPr>
            <p:cNvPr id="371" name="Google Shape;371;p4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21308" y="2413204"/>
              <a:ext cx="601484" cy="6015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2" name="Google Shape;372;p41"/>
          <p:cNvGrpSpPr/>
          <p:nvPr/>
        </p:nvGrpSpPr>
        <p:grpSpPr>
          <a:xfrm>
            <a:off x="1539000" y="3181695"/>
            <a:ext cx="6036200" cy="601500"/>
            <a:chOff x="1386600" y="3080800"/>
            <a:chExt cx="6036200" cy="601500"/>
          </a:xfrm>
        </p:grpSpPr>
        <p:sp>
          <p:nvSpPr>
            <p:cNvPr id="373" name="Google Shape;373;p41"/>
            <p:cNvSpPr txBox="1"/>
            <p:nvPr/>
          </p:nvSpPr>
          <p:spPr>
            <a:xfrm>
              <a:off x="1386600" y="3135250"/>
              <a:ext cx="4487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55600" lvl="0" marL="457200" rtl="0" algn="l">
                <a:spcBef>
                  <a:spcPts val="0"/>
                </a:spcBef>
                <a:spcAft>
                  <a:spcPts val="0"/>
                </a:spcAft>
                <a:buSzPts val="2000"/>
                <a:buChar char="❏"/>
              </a:pPr>
              <a:r>
                <a:rPr lang="en-US" sz="2000"/>
                <a:t>Scripting and Automation</a:t>
              </a:r>
              <a:endParaRPr sz="2000"/>
            </a:p>
          </p:txBody>
        </p:sp>
        <p:pic>
          <p:nvPicPr>
            <p:cNvPr id="374" name="Google Shape;374;p4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821300" y="3080800"/>
              <a:ext cx="601500" cy="6015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5" name="Google Shape;375;p41"/>
          <p:cNvGrpSpPr/>
          <p:nvPr/>
        </p:nvGrpSpPr>
        <p:grpSpPr>
          <a:xfrm>
            <a:off x="1539000" y="3892706"/>
            <a:ext cx="6072424" cy="673949"/>
            <a:chOff x="1386600" y="3921925"/>
            <a:chExt cx="6072424" cy="673949"/>
          </a:xfrm>
        </p:grpSpPr>
        <p:sp>
          <p:nvSpPr>
            <p:cNvPr id="376" name="Google Shape;376;p41"/>
            <p:cNvSpPr txBox="1"/>
            <p:nvPr/>
          </p:nvSpPr>
          <p:spPr>
            <a:xfrm>
              <a:off x="1386600" y="4012600"/>
              <a:ext cx="48492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55600" lvl="0" marL="457200" rtl="0" algn="l">
                <a:spcBef>
                  <a:spcPts val="0"/>
                </a:spcBef>
                <a:spcAft>
                  <a:spcPts val="0"/>
                </a:spcAft>
                <a:buSzPts val="2000"/>
                <a:buChar char="❏"/>
              </a:pPr>
              <a:r>
                <a:rPr lang="en-US" sz="2000"/>
                <a:t>Integration with Workflows and Tools</a:t>
              </a:r>
              <a:endParaRPr sz="2000"/>
            </a:p>
          </p:txBody>
        </p:sp>
        <p:pic>
          <p:nvPicPr>
            <p:cNvPr id="377" name="Google Shape;377;p4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785075" y="3921925"/>
              <a:ext cx="673949" cy="6739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8" name="Google Shape;378;p41"/>
          <p:cNvGrpSpPr/>
          <p:nvPr/>
        </p:nvGrpSpPr>
        <p:grpSpPr>
          <a:xfrm>
            <a:off x="1539000" y="4676165"/>
            <a:ext cx="6072425" cy="673950"/>
            <a:chOff x="1386600" y="4673238"/>
            <a:chExt cx="6072425" cy="673950"/>
          </a:xfrm>
        </p:grpSpPr>
        <p:sp>
          <p:nvSpPr>
            <p:cNvPr id="379" name="Google Shape;379;p41"/>
            <p:cNvSpPr txBox="1"/>
            <p:nvPr/>
          </p:nvSpPr>
          <p:spPr>
            <a:xfrm>
              <a:off x="1386600" y="4763909"/>
              <a:ext cx="4774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55600" lvl="0" marL="457200" rtl="0" algn="l">
                <a:spcBef>
                  <a:spcPts val="0"/>
                </a:spcBef>
                <a:spcAft>
                  <a:spcPts val="0"/>
                </a:spcAft>
                <a:buSzPts val="2000"/>
                <a:buChar char="❏"/>
              </a:pPr>
              <a:r>
                <a:rPr lang="en-US" sz="2000"/>
                <a:t>Reproducibility and Collaboration</a:t>
              </a:r>
              <a:endParaRPr sz="2000"/>
            </a:p>
          </p:txBody>
        </p:sp>
        <p:pic>
          <p:nvPicPr>
            <p:cNvPr id="380" name="Google Shape;380;p4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785075" y="4673238"/>
              <a:ext cx="673950" cy="6739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1" name="Google Shape;381;p41"/>
          <p:cNvGrpSpPr/>
          <p:nvPr/>
        </p:nvGrpSpPr>
        <p:grpSpPr>
          <a:xfrm>
            <a:off x="1576350" y="5459625"/>
            <a:ext cx="5998850" cy="601500"/>
            <a:chOff x="1423950" y="5383425"/>
            <a:chExt cx="5998850" cy="601500"/>
          </a:xfrm>
        </p:grpSpPr>
        <p:sp>
          <p:nvSpPr>
            <p:cNvPr id="382" name="Google Shape;382;p41"/>
            <p:cNvSpPr txBox="1"/>
            <p:nvPr/>
          </p:nvSpPr>
          <p:spPr>
            <a:xfrm>
              <a:off x="1423950" y="5437875"/>
              <a:ext cx="4774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55600" lvl="0" marL="457200" rtl="0" algn="l">
                <a:spcBef>
                  <a:spcPts val="0"/>
                </a:spcBef>
                <a:spcAft>
                  <a:spcPts val="0"/>
                </a:spcAft>
                <a:buSzPts val="2000"/>
                <a:buChar char="❏"/>
              </a:pPr>
              <a:r>
                <a:rPr lang="en-US" sz="2000"/>
                <a:t>Access to Advanced Features</a:t>
              </a:r>
              <a:endParaRPr sz="2000"/>
            </a:p>
          </p:txBody>
        </p:sp>
        <p:pic>
          <p:nvPicPr>
            <p:cNvPr id="383" name="Google Shape;383;p4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821300" y="5383425"/>
              <a:ext cx="601500" cy="6015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4" name="Google Shape;384;p41"/>
          <p:cNvGrpSpPr/>
          <p:nvPr/>
        </p:nvGrpSpPr>
        <p:grpSpPr>
          <a:xfrm>
            <a:off x="1139250" y="951875"/>
            <a:ext cx="10365250" cy="4237225"/>
            <a:chOff x="1139250" y="951875"/>
            <a:chExt cx="10365250" cy="4237225"/>
          </a:xfrm>
        </p:grpSpPr>
        <p:sp>
          <p:nvSpPr>
            <p:cNvPr id="385" name="Google Shape;385;p41"/>
            <p:cNvSpPr txBox="1"/>
            <p:nvPr/>
          </p:nvSpPr>
          <p:spPr>
            <a:xfrm>
              <a:off x="1139250" y="951875"/>
              <a:ext cx="8344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latin typeface="Calibri"/>
                  <a:ea typeface="Calibri"/>
                  <a:cs typeface="Calibri"/>
                  <a:sym typeface="Calibri"/>
                </a:rPr>
                <a:t>Why command line (linux) is </a:t>
              </a:r>
              <a:r>
                <a:rPr b="1" lang="en-US" sz="2400">
                  <a:latin typeface="Calibri"/>
                  <a:ea typeface="Calibri"/>
                  <a:cs typeface="Calibri"/>
                  <a:sym typeface="Calibri"/>
                </a:rPr>
                <a:t>necessary</a:t>
              </a:r>
              <a:r>
                <a:rPr b="1" lang="en-US" sz="2400">
                  <a:latin typeface="Calibri"/>
                  <a:ea typeface="Calibri"/>
                  <a:cs typeface="Calibri"/>
                  <a:sym typeface="Calibri"/>
                </a:rPr>
                <a:t> for </a:t>
              </a:r>
              <a:r>
                <a:rPr b="1" lang="en-US" sz="2400">
                  <a:solidFill>
                    <a:srgbClr val="990000"/>
                  </a:solidFill>
                  <a:latin typeface="Calibri"/>
                  <a:ea typeface="Calibri"/>
                  <a:cs typeface="Calibri"/>
                  <a:sym typeface="Calibri"/>
                </a:rPr>
                <a:t>bioinformatics</a:t>
              </a:r>
              <a:r>
                <a:rPr b="1" lang="en-US" sz="2400">
                  <a:latin typeface="Calibri"/>
                  <a:ea typeface="Calibri"/>
                  <a:cs typeface="Calibri"/>
                  <a:sym typeface="Calibri"/>
                </a:rPr>
                <a:t>??</a:t>
              </a:r>
              <a:endParaRPr b="1"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86" name="Google Shape;386;p4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8681950" y="2366550"/>
              <a:ext cx="2822550" cy="28225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2"/>
          <p:cNvSpPr/>
          <p:nvPr/>
        </p:nvSpPr>
        <p:spPr>
          <a:xfrm>
            <a:off x="0" y="110288"/>
            <a:ext cx="12192000" cy="601500"/>
          </a:xfrm>
          <a:prstGeom prst="rect">
            <a:avLst/>
          </a:prstGeom>
          <a:solidFill>
            <a:srgbClr val="02A0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 Line for Bioinformatics</a:t>
            </a:r>
            <a:endParaRPr/>
          </a:p>
        </p:txBody>
      </p:sp>
      <p:sp>
        <p:nvSpPr>
          <p:cNvPr id="392" name="Google Shape;392;p4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93" name="Google Shape;393;p42"/>
          <p:cNvGrpSpPr/>
          <p:nvPr/>
        </p:nvGrpSpPr>
        <p:grpSpPr>
          <a:xfrm>
            <a:off x="552125" y="1158663"/>
            <a:ext cx="4967200" cy="1169825"/>
            <a:chOff x="552125" y="1158663"/>
            <a:chExt cx="4967200" cy="1169825"/>
          </a:xfrm>
        </p:grpSpPr>
        <p:sp>
          <p:nvSpPr>
            <p:cNvPr id="394" name="Google Shape;394;p42"/>
            <p:cNvSpPr txBox="1"/>
            <p:nvPr/>
          </p:nvSpPr>
          <p:spPr>
            <a:xfrm>
              <a:off x="552125" y="1466525"/>
              <a:ext cx="37974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latin typeface="Calibri"/>
                  <a:ea typeface="Calibri"/>
                  <a:cs typeface="Calibri"/>
                  <a:sym typeface="Calibri"/>
                </a:rPr>
                <a:t>Are you already </a:t>
              </a:r>
              <a:r>
                <a:rPr b="1" lang="en-US" sz="2400">
                  <a:solidFill>
                    <a:srgbClr val="990000"/>
                  </a:solidFill>
                  <a:latin typeface="Calibri"/>
                  <a:ea typeface="Calibri"/>
                  <a:cs typeface="Calibri"/>
                  <a:sym typeface="Calibri"/>
                </a:rPr>
                <a:t>excited</a:t>
              </a:r>
              <a:r>
                <a:rPr lang="en-US" sz="2400">
                  <a:latin typeface="Calibri"/>
                  <a:ea typeface="Calibri"/>
                  <a:cs typeface="Calibri"/>
                  <a:sym typeface="Calibri"/>
                </a:rPr>
                <a:t>??</a:t>
              </a:r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95" name="Google Shape;395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349525" y="1158663"/>
              <a:ext cx="1169800" cy="11698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96" name="Google Shape;39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5350" y="1171725"/>
            <a:ext cx="4260000" cy="465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97" name="Google Shape;397;p42"/>
          <p:cNvSpPr txBox="1"/>
          <p:nvPr/>
        </p:nvSpPr>
        <p:spPr>
          <a:xfrm>
            <a:off x="487175" y="3151950"/>
            <a:ext cx="6448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What are the </a:t>
            </a:r>
            <a:r>
              <a:rPr b="1" lang="en-US" sz="24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challenges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of the command line?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8" name="Google Shape;398;p42"/>
          <p:cNvGrpSpPr/>
          <p:nvPr/>
        </p:nvGrpSpPr>
        <p:grpSpPr>
          <a:xfrm>
            <a:off x="739550" y="3914923"/>
            <a:ext cx="5431675" cy="1710450"/>
            <a:chOff x="739550" y="3914923"/>
            <a:chExt cx="5431675" cy="1710450"/>
          </a:xfrm>
        </p:grpSpPr>
        <p:sp>
          <p:nvSpPr>
            <p:cNvPr id="399" name="Google Shape;399;p42"/>
            <p:cNvSpPr txBox="1"/>
            <p:nvPr/>
          </p:nvSpPr>
          <p:spPr>
            <a:xfrm>
              <a:off x="739550" y="4346848"/>
              <a:ext cx="4022400" cy="8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556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2000"/>
                <a:buFont typeface="Calibri"/>
                <a:buChar char="●"/>
              </a:pPr>
              <a:r>
                <a:rPr lang="en-US" sz="2000">
                  <a:latin typeface="Calibri"/>
                  <a:ea typeface="Calibri"/>
                  <a:cs typeface="Calibri"/>
                  <a:sym typeface="Calibri"/>
                </a:rPr>
                <a:t>Requires additional training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indent="-3556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2000"/>
                <a:buFont typeface="Calibri"/>
                <a:buChar char="●"/>
              </a:pPr>
              <a:r>
                <a:rPr lang="en-US" sz="2000">
                  <a:latin typeface="Calibri"/>
                  <a:ea typeface="Calibri"/>
                  <a:cs typeface="Calibri"/>
                  <a:sym typeface="Calibri"/>
                </a:rPr>
                <a:t>Initially overwhelming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00" name="Google Shape;400;p4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624475" y="3914923"/>
              <a:ext cx="1546750" cy="17104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3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43"/>
          <p:cNvSpPr/>
          <p:nvPr/>
        </p:nvSpPr>
        <p:spPr>
          <a:xfrm flipH="1" rot="-5400000">
            <a:off x="1347859" y="383473"/>
            <a:ext cx="3850317" cy="6546037"/>
          </a:xfrm>
          <a:custGeom>
            <a:rect b="b" l="l" r="r" t="t"/>
            <a:pathLst>
              <a:path extrusionOk="0" h="5978116" w="3850317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chemeClr val="lt2">
              <a:alpha val="4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43"/>
          <p:cNvSpPr txBox="1"/>
          <p:nvPr/>
        </p:nvSpPr>
        <p:spPr>
          <a:xfrm>
            <a:off x="164413" y="2910000"/>
            <a:ext cx="53130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2A0C8"/>
                </a:solidFill>
                <a:latin typeface="Calibri"/>
                <a:ea typeface="Calibri"/>
                <a:cs typeface="Calibri"/>
                <a:sym typeface="Calibri"/>
              </a:rPr>
              <a:t>Jupyter Notebook</a:t>
            </a:r>
            <a:endParaRPr b="0" i="0" sz="4400" u="none" cap="none" strike="noStrike">
              <a:solidFill>
                <a:srgbClr val="02A0C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4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9" name="Google Shape;409;p43"/>
          <p:cNvSpPr txBox="1"/>
          <p:nvPr/>
        </p:nvSpPr>
        <p:spPr>
          <a:xfrm>
            <a:off x="211333" y="3659604"/>
            <a:ext cx="454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2F5496"/>
                </a:solidFill>
                <a:latin typeface="Consolas"/>
                <a:ea typeface="Consolas"/>
                <a:cs typeface="Consolas"/>
                <a:sym typeface="Consolas"/>
              </a:rPr>
              <a:t>Basic Concepts and Common Terminologies</a:t>
            </a:r>
            <a:endParaRPr/>
          </a:p>
        </p:txBody>
      </p:sp>
      <p:sp>
        <p:nvSpPr>
          <p:cNvPr id="410" name="Google Shape;410;p43"/>
          <p:cNvSpPr/>
          <p:nvPr/>
        </p:nvSpPr>
        <p:spPr>
          <a:xfrm flipH="1" rot="10800000">
            <a:off x="270710" y="3619625"/>
            <a:ext cx="4491900" cy="9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aphical user interface, text, application&#10;&#10;Description automatically generated" id="411" name="Google Shape;41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558" y="5872758"/>
            <a:ext cx="3786881" cy="758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0500" y="2341250"/>
            <a:ext cx="457200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