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jbjT120pKgtE7/DZr5wu+05I3U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14b4b7583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14b4b7583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514b4b7583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14b4b7583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14b4b758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514b4b7583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14b4b7583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14b4b7583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514b4b7583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14b4b7583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14b4b7583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514b4b7583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14b4b7583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14b4b7583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2514b4b7583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14b4b758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14b4b758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514b4b758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d2ee42334_0_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fd2ee4233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14b4b7583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14b4b7583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514b4b7583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d2ee42334_0_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fd2ee42334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d2ee42334_0_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fd2ee42334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d2ee42334_0_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fd2ee42334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" name="Google Shape;24;p28"/>
          <p:cNvGrpSpPr/>
          <p:nvPr/>
        </p:nvGrpSpPr>
        <p:grpSpPr>
          <a:xfrm>
            <a:off x="195233" y="5847147"/>
            <a:ext cx="11876690" cy="831461"/>
            <a:chOff x="157655" y="5847147"/>
            <a:chExt cx="11876690" cy="831461"/>
          </a:xfrm>
        </p:grpSpPr>
        <p:pic>
          <p:nvPicPr>
            <p:cNvPr descr="Pad-.jpg" id="25" name="Google Shape;25;p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Google Shape;26;p28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" name="Google Shape;32;p30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33" name="Google Shape;33;p3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" name="Google Shape;34;p30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4" name="Google Shape;44;p29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45" name="Google Shape;45;p2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" name="Google Shape;46;p29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23"/>
          <p:cNvGrpSpPr/>
          <p:nvPr/>
        </p:nvGrpSpPr>
        <p:grpSpPr>
          <a:xfrm>
            <a:off x="207759" y="5847147"/>
            <a:ext cx="11876690" cy="831461"/>
            <a:chOff x="157655" y="5847147"/>
            <a:chExt cx="11876690" cy="831461"/>
          </a:xfrm>
        </p:grpSpPr>
        <p:pic>
          <p:nvPicPr>
            <p:cNvPr descr="Pad-.jpg" id="16" name="Google Shape;16;p2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7655" y="5847147"/>
              <a:ext cx="6685266" cy="83146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Google Shape;17;p23"/>
            <p:cNvCxnSpPr/>
            <p:nvPr/>
          </p:nvCxnSpPr>
          <p:spPr>
            <a:xfrm>
              <a:off x="1387366" y="6494734"/>
              <a:ext cx="10646979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Genome Annotation</a:t>
            </a:r>
            <a:endParaRPr b="1"/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200"/>
              <a:t>Preonath Chondrow Dev</a:t>
            </a:r>
            <a:endParaRPr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/>
              <a:t>Bioinformatician</a:t>
            </a:r>
            <a:endParaRPr/>
          </a:p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/>
              <a:t>Child Health Research Foundation</a:t>
            </a:r>
            <a:endParaRPr/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14b4b7583_0_9"/>
          <p:cNvSpPr/>
          <p:nvPr/>
        </p:nvSpPr>
        <p:spPr>
          <a:xfrm>
            <a:off x="354150" y="1422350"/>
            <a:ext cx="435000" cy="432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514b4b7583_0_9"/>
          <p:cNvSpPr txBox="1"/>
          <p:nvPr/>
        </p:nvSpPr>
        <p:spPr>
          <a:xfrm>
            <a:off x="109025" y="284450"/>
            <a:ext cx="119898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tool for automatic annotation of genome?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g2514b4b7583_0_9"/>
          <p:cNvCxnSpPr/>
          <p:nvPr/>
        </p:nvCxnSpPr>
        <p:spPr>
          <a:xfrm flipH="1" rot="10800000">
            <a:off x="7196850" y="5529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g2514b4b7583_0_9"/>
          <p:cNvCxnSpPr/>
          <p:nvPr/>
        </p:nvCxnSpPr>
        <p:spPr>
          <a:xfrm flipH="1">
            <a:off x="8047975" y="13310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g2514b4b7583_0_9"/>
          <p:cNvCxnSpPr>
            <a:endCxn id="138" idx="6"/>
          </p:cNvCxnSpPr>
          <p:nvPr/>
        </p:nvCxnSpPr>
        <p:spPr>
          <a:xfrm flipH="1">
            <a:off x="789150" y="1637150"/>
            <a:ext cx="198000" cy="12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g2514b4b7583_0_9"/>
          <p:cNvSpPr/>
          <p:nvPr/>
        </p:nvSpPr>
        <p:spPr>
          <a:xfrm>
            <a:off x="388892" y="1456837"/>
            <a:ext cx="365700" cy="3630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g2514b4b7583_0_9"/>
          <p:cNvGrpSpPr/>
          <p:nvPr/>
        </p:nvGrpSpPr>
        <p:grpSpPr>
          <a:xfrm>
            <a:off x="438084" y="1539284"/>
            <a:ext cx="265412" cy="193798"/>
            <a:chOff x="5247525" y="3007275"/>
            <a:chExt cx="517575" cy="384825"/>
          </a:xfrm>
        </p:grpSpPr>
        <p:sp>
          <p:nvSpPr>
            <p:cNvPr id="145" name="Google Shape;145;g2514b4b7583_0_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" name="Google Shape;146;g2514b4b7583_0_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147" name="Google Shape;147;g2514b4b7583_0_9"/>
          <p:cNvPicPr preferRelativeResize="0"/>
          <p:nvPr/>
        </p:nvPicPr>
        <p:blipFill rotWithShape="1">
          <a:blip r:embed="rId3">
            <a:alphaModFix/>
          </a:blip>
          <a:srcRect b="6336" l="4938" r="7179" t="17321"/>
          <a:stretch/>
        </p:blipFill>
        <p:spPr>
          <a:xfrm>
            <a:off x="6499450" y="1456825"/>
            <a:ext cx="5556393" cy="455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514b4b7583_0_9"/>
          <p:cNvSpPr txBox="1"/>
          <p:nvPr/>
        </p:nvSpPr>
        <p:spPr>
          <a:xfrm>
            <a:off x="1014750" y="1249400"/>
            <a:ext cx="13962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91EA"/>
                </a:solidFill>
                <a:latin typeface="Calibri"/>
                <a:ea typeface="Calibri"/>
                <a:cs typeface="Calibri"/>
                <a:sym typeface="Calibri"/>
              </a:rPr>
              <a:t>Prokka</a:t>
            </a:r>
            <a:endParaRPr sz="3000">
              <a:solidFill>
                <a:srgbClr val="0091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514b4b7583_0_9"/>
          <p:cNvSpPr txBox="1"/>
          <p:nvPr/>
        </p:nvSpPr>
        <p:spPr>
          <a:xfrm>
            <a:off x="932700" y="18854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◎"/>
            </a:pPr>
            <a:r>
              <a:rPr lang="en-US" sz="24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endParaRPr sz="2400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◎"/>
            </a:pPr>
            <a:r>
              <a:rPr lang="en-US" sz="24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Structural and Functional annotation </a:t>
            </a:r>
            <a:endParaRPr sz="2400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◎"/>
            </a:pPr>
            <a:r>
              <a:rPr lang="en-US" sz="24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Standards compliant</a:t>
            </a:r>
            <a:endParaRPr sz="2400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GFF3/GBK, TBL/FSA for GenBank</a:t>
            </a:r>
            <a:endParaRPr sz="2400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◎"/>
            </a:pPr>
            <a:r>
              <a:rPr lang="en-US" sz="2400">
                <a:solidFill>
                  <a:srgbClr val="263238"/>
                </a:solidFill>
                <a:latin typeface="Calibri"/>
                <a:ea typeface="Calibri"/>
                <a:cs typeface="Calibri"/>
                <a:sym typeface="Calibri"/>
              </a:rPr>
              <a:t>Archaea, mitochondria, viruses</a:t>
            </a:r>
            <a:endParaRPr sz="2400">
              <a:solidFill>
                <a:srgbClr val="2632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14b4b7583_0_35"/>
          <p:cNvSpPr txBox="1"/>
          <p:nvPr/>
        </p:nvSpPr>
        <p:spPr>
          <a:xfrm>
            <a:off x="786150" y="258425"/>
            <a:ext cx="2068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Prokka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514b4b7583_0_35"/>
          <p:cNvSpPr txBox="1"/>
          <p:nvPr/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sz="1300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7" name="Google Shape;157;g2514b4b7583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271525"/>
            <a:ext cx="8750225" cy="45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14b4b7583_0_93"/>
          <p:cNvSpPr/>
          <p:nvPr/>
        </p:nvSpPr>
        <p:spPr>
          <a:xfrm>
            <a:off x="393475" y="1722000"/>
            <a:ext cx="107241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prokka 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assembly.fasta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--outdir prokka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--gcode 11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--prefix &lt;prefix_name&gt;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--locustag &lt;locus_tag&gt;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--quiet 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514b4b7583_0_93"/>
          <p:cNvSpPr/>
          <p:nvPr/>
        </p:nvSpPr>
        <p:spPr>
          <a:xfrm>
            <a:off x="386640" y="1149120"/>
            <a:ext cx="6094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514b4b7583_0_93"/>
          <p:cNvSpPr txBox="1"/>
          <p:nvPr/>
        </p:nvSpPr>
        <p:spPr>
          <a:xfrm>
            <a:off x="304800" y="2590800"/>
            <a:ext cx="113604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188038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assembly.fasta</a:t>
            </a:r>
            <a:r>
              <a:rPr lang="en-US" sz="20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: 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188038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--outdir prokka</a:t>
            </a:r>
            <a:r>
              <a:rPr lang="en-US" sz="20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: Output directory. 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188038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--gcode 11</a:t>
            </a:r>
            <a:r>
              <a:rPr lang="en-US" sz="20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: Specifies the genetic code to use for annotation. In this case, code 11 corresponds to the bacterial/archaeal standard code.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188038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--prefix &lt;prefix_name&gt;</a:t>
            </a:r>
            <a:r>
              <a:rPr lang="en-US" sz="20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: Prefix name for the output files.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188038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--locustag &lt;locus_tag&gt;</a:t>
            </a:r>
            <a:r>
              <a:rPr lang="en-US" sz="20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: Specifies the locus tag prefix for the annotated features. 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188038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--quiet</a:t>
            </a:r>
            <a:r>
              <a:rPr lang="en-US" sz="2000">
                <a:solidFill>
                  <a:srgbClr val="374151"/>
                </a:solidFill>
                <a:highlight>
                  <a:srgbClr val="F7F7F8"/>
                </a:highlight>
                <a:latin typeface="Calibri"/>
                <a:ea typeface="Calibri"/>
                <a:cs typeface="Calibri"/>
                <a:sym typeface="Calibri"/>
              </a:rPr>
              <a:t>: Suppressing some non-essential output.</a:t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highlight>
                <a:srgbClr val="F7F7F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514b4b7583_0_93"/>
          <p:cNvSpPr txBox="1"/>
          <p:nvPr/>
        </p:nvSpPr>
        <p:spPr>
          <a:xfrm>
            <a:off x="405150" y="258425"/>
            <a:ext cx="2068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Prokka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2514b4b7583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225" y="721150"/>
            <a:ext cx="5881424" cy="54027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514b4b7583_0_54"/>
          <p:cNvSpPr txBox="1"/>
          <p:nvPr/>
        </p:nvSpPr>
        <p:spPr>
          <a:xfrm>
            <a:off x="609600" y="152400"/>
            <a:ext cx="826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Central Dogma of Molecular Biology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2514b4b7583_0_62"/>
          <p:cNvPicPr preferRelativeResize="0"/>
          <p:nvPr/>
        </p:nvPicPr>
        <p:blipFill rotWithShape="1">
          <a:blip r:embed="rId3">
            <a:alphaModFix/>
          </a:blip>
          <a:srcRect b="5187" l="4479" r="3541" t="6737"/>
          <a:stretch/>
        </p:blipFill>
        <p:spPr>
          <a:xfrm>
            <a:off x="1970075" y="513525"/>
            <a:ext cx="7829699" cy="56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514b4b7583_0_62"/>
          <p:cNvSpPr txBox="1"/>
          <p:nvPr/>
        </p:nvSpPr>
        <p:spPr>
          <a:xfrm>
            <a:off x="609600" y="152400"/>
            <a:ext cx="826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Genome Annotation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14b4b7583_0_0"/>
          <p:cNvSpPr txBox="1"/>
          <p:nvPr/>
        </p:nvSpPr>
        <p:spPr>
          <a:xfrm>
            <a:off x="1319550" y="966726"/>
            <a:ext cx="7571700" cy="5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◎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Protein coding genes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Promoter (-10,-35)</a:t>
            </a:r>
            <a:r>
              <a:rPr lang="en-US" sz="2400">
                <a:solidFill>
                  <a:schemeClr val="dk1"/>
                </a:solidFill>
                <a:highlight>
                  <a:srgbClr val="CFD8DC"/>
                </a:highlight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-US" sz="2400">
                <a:solidFill>
                  <a:schemeClr val="dk1"/>
                </a:solidFill>
                <a:highlight>
                  <a:srgbClr val="CFD8DC"/>
                </a:highlight>
                <a:latin typeface="Calibri"/>
                <a:ea typeface="Calibri"/>
                <a:cs typeface="Calibri"/>
                <a:sym typeface="Calibri"/>
              </a:rPr>
              <a:t>located upstream of the CDC]</a:t>
            </a:r>
            <a:endParaRPr sz="2400">
              <a:solidFill>
                <a:schemeClr val="dk1"/>
              </a:solidFill>
              <a:highlight>
                <a:srgbClr val="CFD8D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Ribosome binding site (RBS)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sequence (CDS)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Terminator </a:t>
            </a:r>
            <a:r>
              <a:rPr lang="en-US" sz="2400">
                <a:solidFill>
                  <a:schemeClr val="dk1"/>
                </a:solidFill>
                <a:highlight>
                  <a:srgbClr val="CFD8DC"/>
                </a:highlight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>
                <a:solidFill>
                  <a:schemeClr val="dk1"/>
                </a:solidFill>
                <a:highlight>
                  <a:srgbClr val="CFD8DC"/>
                </a:highlight>
                <a:latin typeface="Calibri"/>
                <a:ea typeface="Calibri"/>
                <a:cs typeface="Calibri"/>
                <a:sym typeface="Calibri"/>
              </a:rPr>
              <a:t>located at the end of a gene]</a:t>
            </a:r>
            <a:endParaRPr sz="2400">
              <a:solidFill>
                <a:schemeClr val="dk1"/>
              </a:solidFill>
              <a:highlight>
                <a:srgbClr val="CFD8D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◎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coding genes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tRNA </a:t>
            </a:r>
            <a:r>
              <a:rPr lang="en-US" sz="2400">
                <a:solidFill>
                  <a:schemeClr val="dk1"/>
                </a:solidFill>
                <a:highlight>
                  <a:srgbClr val="CFD8DC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chemeClr val="dk1"/>
                </a:solidFill>
                <a:highlight>
                  <a:srgbClr val="CFD8DC"/>
                </a:highlight>
                <a:latin typeface="Calibri"/>
                <a:ea typeface="Calibri"/>
                <a:cs typeface="Calibri"/>
                <a:sym typeface="Calibri"/>
              </a:rPr>
              <a:t>Transfer RNA)</a:t>
            </a:r>
            <a:endParaRPr sz="2400">
              <a:solidFill>
                <a:schemeClr val="dk1"/>
              </a:solidFill>
              <a:highlight>
                <a:srgbClr val="CFD8D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rRNA </a:t>
            </a:r>
            <a:r>
              <a:rPr lang="en-US" sz="2400">
                <a:solidFill>
                  <a:schemeClr val="dk1"/>
                </a:solidFill>
                <a:highlight>
                  <a:srgbClr val="CFD8DC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chemeClr val="dk1"/>
                </a:solidFill>
                <a:highlight>
                  <a:srgbClr val="CFD8DC"/>
                </a:highlight>
                <a:latin typeface="Calibri"/>
                <a:ea typeface="Calibri"/>
                <a:cs typeface="Calibri"/>
                <a:sym typeface="Calibri"/>
              </a:rPr>
              <a:t>Ribosomal RNA)</a:t>
            </a:r>
            <a:endParaRPr sz="2400">
              <a:solidFill>
                <a:schemeClr val="dk1"/>
              </a:solidFill>
              <a:highlight>
                <a:srgbClr val="CFD8D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ncRNA </a:t>
            </a:r>
            <a:r>
              <a:rPr lang="en-US" sz="2400">
                <a:solidFill>
                  <a:schemeClr val="dk1"/>
                </a:solidFill>
                <a:highlight>
                  <a:srgbClr val="CFD8DC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>
                <a:solidFill>
                  <a:schemeClr val="dk1"/>
                </a:solidFill>
                <a:highlight>
                  <a:srgbClr val="CFD8DC"/>
                </a:highlight>
                <a:latin typeface="Calibri"/>
                <a:ea typeface="Calibri"/>
                <a:cs typeface="Calibri"/>
                <a:sym typeface="Calibri"/>
              </a:rPr>
              <a:t>Non-coding RNA)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◎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 of replication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2514b4b7583_0_0"/>
          <p:cNvSpPr txBox="1"/>
          <p:nvPr/>
        </p:nvSpPr>
        <p:spPr>
          <a:xfrm>
            <a:off x="609600" y="152400"/>
            <a:ext cx="826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Things we are looking to annotate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d2ee42334_0_15"/>
          <p:cNvSpPr txBox="1"/>
          <p:nvPr>
            <p:ph type="title"/>
          </p:nvPr>
        </p:nvSpPr>
        <p:spPr>
          <a:xfrm>
            <a:off x="838200" y="204022"/>
            <a:ext cx="105156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000"/>
              <a:t>Genome Annotation</a:t>
            </a:r>
            <a:endParaRPr/>
          </a:p>
        </p:txBody>
      </p:sp>
      <p:sp>
        <p:nvSpPr>
          <p:cNvPr id="99" name="Google Shape;99;g1fd2ee42334_0_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g1fd2ee42334_0_15"/>
          <p:cNvSpPr txBox="1"/>
          <p:nvPr/>
        </p:nvSpPr>
        <p:spPr>
          <a:xfrm>
            <a:off x="838200" y="1651819"/>
            <a:ext cx="10517188" cy="4209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fd2ee42334_0_15"/>
          <p:cNvSpPr txBox="1"/>
          <p:nvPr/>
        </p:nvSpPr>
        <p:spPr>
          <a:xfrm>
            <a:off x="836612" y="1651819"/>
            <a:ext cx="10518776" cy="4209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Genome contains the organism's molecular history.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dentifying the location of genes and the coding regions in a genome to determine what those genes do</a:t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and attaching the structural elements and its related function to each genome location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514b4b7583_0_78"/>
          <p:cNvPicPr preferRelativeResize="0"/>
          <p:nvPr/>
        </p:nvPicPr>
        <p:blipFill rotWithShape="1">
          <a:blip r:embed="rId3">
            <a:alphaModFix/>
          </a:blip>
          <a:srcRect b="5678" l="3849" r="4281" t="13086"/>
          <a:stretch/>
        </p:blipFill>
        <p:spPr>
          <a:xfrm>
            <a:off x="2243175" y="781350"/>
            <a:ext cx="8026598" cy="5323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514b4b7583_0_78"/>
          <p:cNvSpPr txBox="1"/>
          <p:nvPr>
            <p:ph type="title"/>
          </p:nvPr>
        </p:nvSpPr>
        <p:spPr>
          <a:xfrm>
            <a:off x="838200" y="127825"/>
            <a:ext cx="44982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000"/>
              <a:t>Annotation Process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fd2ee42334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457200"/>
            <a:ext cx="8258175" cy="5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d2ee42334_0_32"/>
          <p:cNvSpPr txBox="1"/>
          <p:nvPr>
            <p:ph type="title"/>
          </p:nvPr>
        </p:nvSpPr>
        <p:spPr>
          <a:xfrm>
            <a:off x="838200" y="1278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000"/>
              <a:t>Structural Annotation</a:t>
            </a:r>
            <a:endParaRPr/>
          </a:p>
        </p:txBody>
      </p:sp>
      <p:sp>
        <p:nvSpPr>
          <p:cNvPr id="119" name="Google Shape;119;g1fd2ee42334_0_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g1fd2ee42334_0_32"/>
          <p:cNvSpPr txBox="1"/>
          <p:nvPr/>
        </p:nvSpPr>
        <p:spPr>
          <a:xfrm>
            <a:off x="838200" y="1651819"/>
            <a:ext cx="10517188" cy="4209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fd2ee42334_0_32"/>
          <p:cNvSpPr txBox="1"/>
          <p:nvPr/>
        </p:nvSpPr>
        <p:spPr>
          <a:xfrm>
            <a:off x="836612" y="1651819"/>
            <a:ext cx="10518776" cy="4209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Identification of genomic elements</a:t>
            </a:r>
            <a:endParaRPr/>
          </a:p>
          <a:p>
            <a:pPr indent="-317500" lvl="4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 reading frame and their localization</a:t>
            </a:r>
            <a:endParaRPr/>
          </a:p>
          <a:p>
            <a:pPr indent="-317500" lvl="4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 structure</a:t>
            </a:r>
            <a:endParaRPr/>
          </a:p>
          <a:p>
            <a:pPr indent="-317500" lvl="4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Coding regions</a:t>
            </a:r>
            <a:endParaRPr/>
          </a:p>
          <a:p>
            <a:pPr indent="-317500" lvl="4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 of regulatory motifs</a:t>
            </a:r>
            <a:endParaRPr/>
          </a:p>
        </p:txBody>
      </p:sp>
      <p:pic>
        <p:nvPicPr>
          <p:cNvPr id="122" name="Google Shape;122;g1fd2ee42334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6113" y="4698044"/>
            <a:ext cx="66770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fd2ee42334_0_32"/>
          <p:cNvSpPr txBox="1"/>
          <p:nvPr/>
        </p:nvSpPr>
        <p:spPr>
          <a:xfrm>
            <a:off x="3248263" y="5540590"/>
            <a:ext cx="68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S/MAR  Enhancer  Promoter		Exons/Introns		Repeats	S/MAR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d2ee42334_0_42"/>
          <p:cNvSpPr txBox="1"/>
          <p:nvPr>
            <p:ph type="title"/>
          </p:nvPr>
        </p:nvSpPr>
        <p:spPr>
          <a:xfrm>
            <a:off x="838200" y="127825"/>
            <a:ext cx="5073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4000"/>
              <a:t>Functional Annotation</a:t>
            </a:r>
            <a:endParaRPr/>
          </a:p>
        </p:txBody>
      </p:sp>
      <p:sp>
        <p:nvSpPr>
          <p:cNvPr id="129" name="Google Shape;129;g1fd2ee42334_0_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1fd2ee42334_0_42"/>
          <p:cNvSpPr txBox="1"/>
          <p:nvPr/>
        </p:nvSpPr>
        <p:spPr>
          <a:xfrm>
            <a:off x="838200" y="1651819"/>
            <a:ext cx="10517188" cy="4209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fd2ee42334_0_42"/>
          <p:cNvSpPr txBox="1"/>
          <p:nvPr/>
        </p:nvSpPr>
        <p:spPr>
          <a:xfrm>
            <a:off x="624580" y="1492795"/>
            <a:ext cx="6134031" cy="42092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Biological meaning to genomic sequence</a:t>
            </a:r>
            <a:endParaRPr/>
          </a:p>
          <a:p>
            <a:pPr indent="-317500" lvl="4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Biochemical function (molecules and their interactions)</a:t>
            </a:r>
            <a:endParaRPr/>
          </a:p>
          <a:p>
            <a:pPr indent="-317500" lvl="4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Biological function (biological process)</a:t>
            </a:r>
            <a:endParaRPr/>
          </a:p>
          <a:p>
            <a:pPr indent="-317500" lvl="4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Involved regulations (how gene work together)</a:t>
            </a:r>
            <a:endParaRPr/>
          </a:p>
          <a:p>
            <a:pPr indent="-317500" lvl="4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 expression (to produce a phenotype)</a:t>
            </a:r>
            <a:endParaRPr/>
          </a:p>
        </p:txBody>
      </p:sp>
      <p:pic>
        <p:nvPicPr>
          <p:cNvPr id="132" name="Google Shape;132;g1fd2ee42334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7525" y="1492800"/>
            <a:ext cx="5271025" cy="38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2020-04-22T06:57:31Z</dcterms:created>
  <dc:creator>Senjuti Saha</dc:creator>
</cp:coreProperties>
</file>