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handoutMasterIdLst>
    <p:handoutMasterId r:id="rId35"/>
  </p:handoutMasterIdLst>
  <p:sldIdLst>
    <p:sldId id="256" r:id="rId2"/>
    <p:sldId id="257" r:id="rId3"/>
    <p:sldId id="298" r:id="rId4"/>
    <p:sldId id="267" r:id="rId5"/>
    <p:sldId id="268" r:id="rId6"/>
    <p:sldId id="270" r:id="rId7"/>
    <p:sldId id="271" r:id="rId8"/>
    <p:sldId id="272" r:id="rId9"/>
    <p:sldId id="269" r:id="rId10"/>
    <p:sldId id="273" r:id="rId11"/>
    <p:sldId id="276" r:id="rId12"/>
    <p:sldId id="277" r:id="rId13"/>
    <p:sldId id="278" r:id="rId14"/>
    <p:sldId id="296" r:id="rId15"/>
    <p:sldId id="274" r:id="rId16"/>
    <p:sldId id="275" r:id="rId17"/>
    <p:sldId id="279" r:id="rId18"/>
    <p:sldId id="258" r:id="rId19"/>
    <p:sldId id="294" r:id="rId20"/>
    <p:sldId id="280" r:id="rId21"/>
    <p:sldId id="295" r:id="rId22"/>
    <p:sldId id="281" r:id="rId23"/>
    <p:sldId id="282" r:id="rId24"/>
    <p:sldId id="285" r:id="rId25"/>
    <p:sldId id="286" r:id="rId26"/>
    <p:sldId id="288" r:id="rId27"/>
    <p:sldId id="289" r:id="rId28"/>
    <p:sldId id="290" r:id="rId29"/>
    <p:sldId id="291" r:id="rId30"/>
    <p:sldId id="292" r:id="rId31"/>
    <p:sldId id="293" r:id="rId32"/>
    <p:sldId id="263" r:id="rId3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99" autoAdjust="0"/>
  </p:normalViewPr>
  <p:slideViewPr>
    <p:cSldViewPr>
      <p:cViewPr varScale="1">
        <p:scale>
          <a:sx n="70" d="100"/>
          <a:sy n="70" d="100"/>
        </p:scale>
        <p:origin x="738" y="7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2/7/2019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2/7/2019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2</a:t>
            </a:fld>
            <a:endParaRPr lang="en-IN"/>
          </a:p>
        </p:txBody>
      </p:sp>
    </p:spTree>
    <p:extLst>
      <p:ext uri="{BB962C8B-B14F-4D97-AF65-F5344CB8AC3E}">
        <p14:creationId xmlns:p14="http://schemas.microsoft.com/office/powerpoint/2010/main" val="812353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B&gt;A</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17</a:t>
            </a:fld>
            <a:endParaRPr lang="en-IN"/>
          </a:p>
        </p:txBody>
      </p:sp>
    </p:spTree>
    <p:extLst>
      <p:ext uri="{BB962C8B-B14F-4D97-AF65-F5344CB8AC3E}">
        <p14:creationId xmlns:p14="http://schemas.microsoft.com/office/powerpoint/2010/main" val="4076158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19</a:t>
            </a:fld>
            <a:endParaRPr lang="en-IN"/>
          </a:p>
        </p:txBody>
      </p:sp>
    </p:spTree>
    <p:extLst>
      <p:ext uri="{BB962C8B-B14F-4D97-AF65-F5344CB8AC3E}">
        <p14:creationId xmlns:p14="http://schemas.microsoft.com/office/powerpoint/2010/main" val="9522846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2/3 is added, then</a:t>
            </a:r>
            <a:r>
              <a:rPr lang="en-US" baseline="0" dirty="0" smtClean="0"/>
              <a:t> if 2/3 is greater than the original fraction, then the resulting fraction will also be greater than the original fraction.</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20</a:t>
            </a:fld>
            <a:endParaRPr lang="en-IN"/>
          </a:p>
        </p:txBody>
      </p:sp>
    </p:spTree>
    <p:extLst>
      <p:ext uri="{BB962C8B-B14F-4D97-AF65-F5344CB8AC3E}">
        <p14:creationId xmlns:p14="http://schemas.microsoft.com/office/powerpoint/2010/main" val="3612318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A&gt;B</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22</a:t>
            </a:fld>
            <a:endParaRPr lang="en-IN"/>
          </a:p>
        </p:txBody>
      </p:sp>
    </p:spTree>
    <p:extLst>
      <p:ext uri="{BB962C8B-B14F-4D97-AF65-F5344CB8AC3E}">
        <p14:creationId xmlns:p14="http://schemas.microsoft.com/office/powerpoint/2010/main" val="2552725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B</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23</a:t>
            </a:fld>
            <a:endParaRPr lang="en-IN"/>
          </a:p>
        </p:txBody>
      </p:sp>
    </p:spTree>
    <p:extLst>
      <p:ext uri="{BB962C8B-B14F-4D97-AF65-F5344CB8AC3E}">
        <p14:creationId xmlns:p14="http://schemas.microsoft.com/office/powerpoint/2010/main" val="3704024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B,D</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24</a:t>
            </a:fld>
            <a:endParaRPr lang="en-IN"/>
          </a:p>
        </p:txBody>
      </p:sp>
    </p:spTree>
    <p:extLst>
      <p:ext uri="{BB962C8B-B14F-4D97-AF65-F5344CB8AC3E}">
        <p14:creationId xmlns:p14="http://schemas.microsoft.com/office/powerpoint/2010/main" val="33349808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A</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25</a:t>
            </a:fld>
            <a:endParaRPr lang="en-IN"/>
          </a:p>
        </p:txBody>
      </p:sp>
    </p:spTree>
    <p:extLst>
      <p:ext uri="{BB962C8B-B14F-4D97-AF65-F5344CB8AC3E}">
        <p14:creationId xmlns:p14="http://schemas.microsoft.com/office/powerpoint/2010/main" val="360339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B,D</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26</a:t>
            </a:fld>
            <a:endParaRPr lang="en-IN"/>
          </a:p>
        </p:txBody>
      </p:sp>
    </p:spTree>
    <p:extLst>
      <p:ext uri="{BB962C8B-B14F-4D97-AF65-F5344CB8AC3E}">
        <p14:creationId xmlns:p14="http://schemas.microsoft.com/office/powerpoint/2010/main" val="20829152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B</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27</a:t>
            </a:fld>
            <a:endParaRPr lang="en-IN"/>
          </a:p>
        </p:txBody>
      </p:sp>
    </p:spTree>
    <p:extLst>
      <p:ext uri="{BB962C8B-B14F-4D97-AF65-F5344CB8AC3E}">
        <p14:creationId xmlns:p14="http://schemas.microsoft.com/office/powerpoint/2010/main" val="2563966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A</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28</a:t>
            </a:fld>
            <a:endParaRPr lang="en-IN"/>
          </a:p>
        </p:txBody>
      </p:sp>
    </p:spTree>
    <p:extLst>
      <p:ext uri="{BB962C8B-B14F-4D97-AF65-F5344CB8AC3E}">
        <p14:creationId xmlns:p14="http://schemas.microsoft.com/office/powerpoint/2010/main" val="297139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D</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3</a:t>
            </a:fld>
            <a:endParaRPr lang="en-IN"/>
          </a:p>
        </p:txBody>
      </p:sp>
    </p:spTree>
    <p:extLst>
      <p:ext uri="{BB962C8B-B14F-4D97-AF65-F5344CB8AC3E}">
        <p14:creationId xmlns:p14="http://schemas.microsoft.com/office/powerpoint/2010/main" val="1372770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a:t>
            </a:r>
            <a:r>
              <a:rPr lang="en-US" baseline="0" dirty="0" smtClean="0"/>
              <a:t> </a:t>
            </a:r>
            <a:r>
              <a:rPr lang="en-US" dirty="0" smtClean="0"/>
              <a:t>A</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29</a:t>
            </a:fld>
            <a:endParaRPr lang="en-IN"/>
          </a:p>
        </p:txBody>
      </p:sp>
    </p:spTree>
    <p:extLst>
      <p:ext uri="{BB962C8B-B14F-4D97-AF65-F5344CB8AC3E}">
        <p14:creationId xmlns:p14="http://schemas.microsoft.com/office/powerpoint/2010/main" val="20793515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A</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30</a:t>
            </a:fld>
            <a:endParaRPr lang="en-IN"/>
          </a:p>
        </p:txBody>
      </p:sp>
    </p:spTree>
    <p:extLst>
      <p:ext uri="{BB962C8B-B14F-4D97-AF65-F5344CB8AC3E}">
        <p14:creationId xmlns:p14="http://schemas.microsoft.com/office/powerpoint/2010/main" val="25031271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B</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31</a:t>
            </a:fld>
            <a:endParaRPr lang="en-IN"/>
          </a:p>
        </p:txBody>
      </p:sp>
    </p:spTree>
    <p:extLst>
      <p:ext uri="{BB962C8B-B14F-4D97-AF65-F5344CB8AC3E}">
        <p14:creationId xmlns:p14="http://schemas.microsoft.com/office/powerpoint/2010/main" val="1367015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X&gt;5 and</a:t>
            </a:r>
            <a:r>
              <a:rPr lang="en-US" baseline="0" dirty="0" smtClean="0"/>
              <a:t> X&lt;-3</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6</a:t>
            </a:fld>
            <a:endParaRPr lang="en-IN"/>
          </a:p>
        </p:txBody>
      </p:sp>
    </p:spTree>
    <p:extLst>
      <p:ext uri="{BB962C8B-B14F-4D97-AF65-F5344CB8AC3E}">
        <p14:creationId xmlns:p14="http://schemas.microsoft.com/office/powerpoint/2010/main" val="2582503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59</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7</a:t>
            </a:fld>
            <a:endParaRPr lang="en-IN"/>
          </a:p>
        </p:txBody>
      </p:sp>
    </p:spTree>
    <p:extLst>
      <p:ext uri="{BB962C8B-B14F-4D97-AF65-F5344CB8AC3E}">
        <p14:creationId xmlns:p14="http://schemas.microsoft.com/office/powerpoint/2010/main" val="1463701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7.5700</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9</a:t>
            </a:fld>
            <a:endParaRPr lang="en-IN"/>
          </a:p>
        </p:txBody>
      </p:sp>
    </p:spTree>
    <p:extLst>
      <p:ext uri="{BB962C8B-B14F-4D97-AF65-F5344CB8AC3E}">
        <p14:creationId xmlns:p14="http://schemas.microsoft.com/office/powerpoint/2010/main" val="3044278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a:t>
            </a:r>
            <a:r>
              <a:rPr lang="en-US" baseline="0" dirty="0" smtClean="0"/>
              <a:t> 59000</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10</a:t>
            </a:fld>
            <a:endParaRPr lang="en-IN"/>
          </a:p>
        </p:txBody>
      </p:sp>
    </p:spTree>
    <p:extLst>
      <p:ext uri="{BB962C8B-B14F-4D97-AF65-F5344CB8AC3E}">
        <p14:creationId xmlns:p14="http://schemas.microsoft.com/office/powerpoint/2010/main" val="1370752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.00167</a:t>
            </a:r>
          </a:p>
          <a:p>
            <a:r>
              <a:rPr lang="en-US" dirty="0" smtClean="0"/>
              <a:t>.81</a:t>
            </a:r>
          </a:p>
          <a:p>
            <a:r>
              <a:rPr lang="en-US" dirty="0" smtClean="0"/>
              <a:t>.555</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13</a:t>
            </a:fld>
            <a:endParaRPr lang="en-IN"/>
          </a:p>
        </p:txBody>
      </p:sp>
    </p:spTree>
    <p:extLst>
      <p:ext uri="{BB962C8B-B14F-4D97-AF65-F5344CB8AC3E}">
        <p14:creationId xmlns:p14="http://schemas.microsoft.com/office/powerpoint/2010/main" val="4118223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14</a:t>
            </a:fld>
            <a:endParaRPr lang="en-IN"/>
          </a:p>
        </p:txBody>
      </p:sp>
    </p:spTree>
    <p:extLst>
      <p:ext uri="{BB962C8B-B14F-4D97-AF65-F5344CB8AC3E}">
        <p14:creationId xmlns:p14="http://schemas.microsoft.com/office/powerpoint/2010/main" val="1856126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Ans</a:t>
            </a:r>
            <a:r>
              <a:rPr lang="en-US" dirty="0" smtClean="0"/>
              <a:t>: B&gt;A</a:t>
            </a:r>
            <a:endParaRPr lang="en-IN" dirty="0"/>
          </a:p>
        </p:txBody>
      </p:sp>
      <p:sp>
        <p:nvSpPr>
          <p:cNvPr id="4" name="Slide Number Placeholder 3"/>
          <p:cNvSpPr>
            <a:spLocks noGrp="1"/>
          </p:cNvSpPr>
          <p:nvPr>
            <p:ph type="sldNum" sz="quarter" idx="10"/>
          </p:nvPr>
        </p:nvSpPr>
        <p:spPr/>
        <p:txBody>
          <a:bodyPr/>
          <a:lstStyle/>
          <a:p>
            <a:fld id="{01F2A70B-78F2-4DCF-B53B-C990D2FAFB8A}" type="slidenum">
              <a:rPr lang="en-IN" smtClean="0"/>
              <a:t>16</a:t>
            </a:fld>
            <a:endParaRPr lang="en-IN"/>
          </a:p>
        </p:txBody>
      </p:sp>
    </p:spTree>
    <p:extLst>
      <p:ext uri="{BB962C8B-B14F-4D97-AF65-F5344CB8AC3E}">
        <p14:creationId xmlns:p14="http://schemas.microsoft.com/office/powerpoint/2010/main" val="885714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smtClean="0"/>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2/7/2019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smtClean="0"/>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2/7/2019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2/7/2019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smtClean="0"/>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2/7/2019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smtClean="0"/>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2/7/2019</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smtClean="0"/>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2/7/2019</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2/7/2019</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2/7/2019</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2/7/2019</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2/7/2019</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2/7/2019</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5980" y="1052736"/>
            <a:ext cx="7488832" cy="2667000"/>
          </a:xfrm>
        </p:spPr>
        <p:txBody>
          <a:bodyPr/>
          <a:lstStyle/>
          <a:p>
            <a:pPr algn="ctr">
              <a:lnSpc>
                <a:spcPct val="100000"/>
              </a:lnSpc>
            </a:pPr>
            <a:r>
              <a:rPr lang="en-US" dirty="0" smtClean="0"/>
              <a:t>Arithmetic </a:t>
            </a:r>
            <a:r>
              <a:rPr lang="en-US" dirty="0" smtClean="0"/>
              <a:t/>
            </a:r>
            <a:br>
              <a:rPr lang="en-US" dirty="0" smtClean="0"/>
            </a:br>
            <a:r>
              <a:rPr lang="en-US" dirty="0" smtClean="0"/>
              <a:t>&amp;</a:t>
            </a:r>
            <a:r>
              <a:rPr lang="en-US" dirty="0" smtClean="0"/>
              <a:t/>
            </a:r>
            <a:br>
              <a:rPr lang="en-US" dirty="0" smtClean="0"/>
            </a:br>
            <a:r>
              <a:rPr lang="en-US" dirty="0" smtClean="0"/>
              <a:t> </a:t>
            </a:r>
            <a:r>
              <a:rPr lang="en-US" dirty="0" smtClean="0"/>
              <a:t>Fractions (Q-1</a:t>
            </a:r>
            <a:r>
              <a:rPr lang="en-US" dirty="0" smtClean="0"/>
              <a:t>)</a:t>
            </a:r>
            <a:endParaRPr lang="en-US" dirty="0"/>
          </a:p>
        </p:txBody>
      </p:sp>
      <p:sp>
        <p:nvSpPr>
          <p:cNvPr id="3" name="Subtitle 2"/>
          <p:cNvSpPr>
            <a:spLocks noGrp="1"/>
          </p:cNvSpPr>
          <p:nvPr>
            <p:ph type="subTitle" idx="1"/>
          </p:nvPr>
        </p:nvSpPr>
        <p:spPr>
          <a:xfrm>
            <a:off x="1629916" y="4149080"/>
            <a:ext cx="9143999" cy="1872208"/>
          </a:xfrm>
        </p:spPr>
        <p:txBody>
          <a:bodyPr>
            <a:normAutofit fontScale="32500" lnSpcReduction="20000"/>
          </a:bodyPr>
          <a:lstStyle/>
          <a:p>
            <a:pPr>
              <a:lnSpc>
                <a:spcPct val="170000"/>
              </a:lnSpc>
            </a:pPr>
            <a:r>
              <a:rPr lang="en-US" sz="7600" dirty="0" smtClean="0"/>
              <a:t>Rupom Bhattacharjee</a:t>
            </a:r>
          </a:p>
          <a:p>
            <a:pPr>
              <a:lnSpc>
                <a:spcPct val="170000"/>
              </a:lnSpc>
            </a:pPr>
            <a:r>
              <a:rPr lang="en-US" sz="4900" dirty="0" smtClean="0"/>
              <a:t>Mentor</a:t>
            </a:r>
          </a:p>
          <a:p>
            <a:pPr>
              <a:lnSpc>
                <a:spcPct val="170000"/>
              </a:lnSpc>
            </a:pPr>
            <a:r>
              <a:rPr lang="en-US" sz="4900" dirty="0" smtClean="0"/>
              <a:t>GRE Crash Course</a:t>
            </a:r>
          </a:p>
          <a:p>
            <a:pPr>
              <a:lnSpc>
                <a:spcPct val="170000"/>
              </a:lnSpc>
            </a:pPr>
            <a:r>
              <a:rPr lang="en-US" sz="4900" dirty="0" smtClean="0"/>
              <a:t>Organized By SUSTCC</a:t>
            </a:r>
            <a:endParaRPr lang="en-US" sz="4900"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Practice Problem</a:t>
            </a:r>
            <a:endParaRPr lang="en-US" dirty="0"/>
          </a:p>
        </p:txBody>
      </p:sp>
      <p:sp>
        <p:nvSpPr>
          <p:cNvPr id="3" name="Content Placeholder 2"/>
          <p:cNvSpPr>
            <a:spLocks noGrp="1"/>
          </p:cNvSpPr>
          <p:nvPr>
            <p:ph sz="half" idx="1"/>
          </p:nvPr>
        </p:nvSpPr>
        <p:spPr>
          <a:xfrm>
            <a:off x="1522413" y="1905000"/>
            <a:ext cx="9828583" cy="4267200"/>
          </a:xfrm>
        </p:spPr>
        <p:txBody>
          <a:bodyPr>
            <a:normAutofit/>
          </a:bodyPr>
          <a:lstStyle/>
          <a:p>
            <a:pPr>
              <a:lnSpc>
                <a:spcPct val="150000"/>
              </a:lnSpc>
            </a:pPr>
            <a:r>
              <a:rPr lang="en-US" sz="3200" dirty="0"/>
              <a:t>59,049 rounded to nearest hundred </a:t>
            </a:r>
            <a:r>
              <a:rPr lang="en-US" sz="3200" dirty="0" smtClean="0"/>
              <a:t>place ?</a:t>
            </a:r>
          </a:p>
          <a:p>
            <a:pPr marL="0" indent="0">
              <a:lnSpc>
                <a:spcPct val="150000"/>
              </a:lnSpc>
              <a:buNone/>
            </a:pPr>
            <a:endParaRPr lang="en-IN" sz="3200" dirty="0"/>
          </a:p>
        </p:txBody>
      </p:sp>
      <p:graphicFrame>
        <p:nvGraphicFramePr>
          <p:cNvPr id="4" name="Table 3"/>
          <p:cNvGraphicFramePr>
            <a:graphicFrameLocks noGrp="1"/>
          </p:cNvGraphicFramePr>
          <p:nvPr>
            <p:extLst>
              <p:ext uri="{D42A27DB-BD31-4B8C-83A1-F6EECF244321}">
                <p14:modId xmlns:p14="http://schemas.microsoft.com/office/powerpoint/2010/main" val="2388770971"/>
              </p:ext>
            </p:extLst>
          </p:nvPr>
        </p:nvGraphicFramePr>
        <p:xfrm>
          <a:off x="5302324" y="2996952"/>
          <a:ext cx="1296144" cy="370840"/>
        </p:xfrm>
        <a:graphic>
          <a:graphicData uri="http://schemas.openxmlformats.org/drawingml/2006/table">
            <a:tbl>
              <a:tblPr firstRow="1" bandRow="1">
                <a:tableStyleId>{8EC20E35-A176-4012-BC5E-935CFFF8708E}</a:tableStyleId>
              </a:tblPr>
              <a:tblGrid>
                <a:gridCol w="1296144"/>
              </a:tblGrid>
              <a:tr h="37084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665706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422004" y="2636912"/>
            <a:ext cx="9143998" cy="1020762"/>
          </a:xfrm>
        </p:spPr>
        <p:txBody>
          <a:bodyPr>
            <a:normAutofit/>
          </a:bodyPr>
          <a:lstStyle/>
          <a:p>
            <a:pPr>
              <a:lnSpc>
                <a:spcPct val="150000"/>
              </a:lnSpc>
            </a:pPr>
            <a:r>
              <a:rPr lang="en-US" sz="3600" dirty="0" smtClean="0"/>
              <a:t>Fraction to Decimal Conversion</a:t>
            </a:r>
            <a:endParaRPr lang="en-US" sz="3600" dirty="0"/>
          </a:p>
        </p:txBody>
      </p:sp>
    </p:spTree>
    <p:extLst>
      <p:ext uri="{BB962C8B-B14F-4D97-AF65-F5344CB8AC3E}">
        <p14:creationId xmlns:p14="http://schemas.microsoft.com/office/powerpoint/2010/main" val="2234677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sz="3600" dirty="0" smtClean="0"/>
              <a:t>Some Conversions You Must Memorize</a:t>
            </a:r>
            <a:endParaRPr lang="en-US" sz="3600"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1110425533"/>
              </p:ext>
            </p:extLst>
          </p:nvPr>
        </p:nvGraphicFramePr>
        <p:xfrm>
          <a:off x="1522414" y="1844824"/>
          <a:ext cx="9828212" cy="4632960"/>
        </p:xfrm>
        <a:graphic>
          <a:graphicData uri="http://schemas.openxmlformats.org/drawingml/2006/table">
            <a:tbl>
              <a:tblPr firstRow="1" bandRow="1">
                <a:tableStyleId>{2D5ABB26-0587-4C30-8999-92F81FD0307C}</a:tableStyleId>
              </a:tblPr>
              <a:tblGrid>
                <a:gridCol w="2457053"/>
                <a:gridCol w="2457053"/>
                <a:gridCol w="2457053"/>
                <a:gridCol w="2457053"/>
              </a:tblGrid>
              <a:tr h="370840">
                <a:tc>
                  <a:txBody>
                    <a:bodyPr/>
                    <a:lstStyle/>
                    <a:p>
                      <a:pPr algn="ctr"/>
                      <a:r>
                        <a:rPr lang="en-US" sz="3200" dirty="0" smtClean="0"/>
                        <a:t>Fraction</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Decimal</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Fraction</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Decimal</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3200" dirty="0" smtClean="0"/>
                        <a:t>1/2</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0.5</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1/9</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0.111</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3200" dirty="0" smtClean="0"/>
                        <a:t>1/3</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0.333</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1/10</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0.1</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3200" dirty="0" smtClean="0"/>
                        <a:t>1/4</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0.25</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1/11</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0.09</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3200" dirty="0" smtClean="0"/>
                        <a:t>1/5</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0.2</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3200" dirty="0" smtClean="0"/>
                        <a:t>1/6</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0.167</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3/4</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0.75</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3200" dirty="0" smtClean="0"/>
                        <a:t>1/7</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0.143</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5/6</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0.8333</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3200" dirty="0" smtClean="0"/>
                        <a:t>1/8</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0.125</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3/8</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200" dirty="0" smtClean="0"/>
                        <a:t>0.375</a:t>
                      </a:r>
                      <a:endParaRPr lang="en-IN"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61859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a:t>Fraction to Decimal Conversion</a:t>
            </a:r>
          </a:p>
        </p:txBody>
      </p:sp>
      <p:graphicFrame>
        <p:nvGraphicFramePr>
          <p:cNvPr id="6" name="Table 5"/>
          <p:cNvGraphicFramePr>
            <a:graphicFrameLocks noGrp="1"/>
          </p:cNvGraphicFramePr>
          <p:nvPr>
            <p:extLst>
              <p:ext uri="{D42A27DB-BD31-4B8C-83A1-F6EECF244321}">
                <p14:modId xmlns:p14="http://schemas.microsoft.com/office/powerpoint/2010/main" val="1660840655"/>
              </p:ext>
            </p:extLst>
          </p:nvPr>
        </p:nvGraphicFramePr>
        <p:xfrm>
          <a:off x="1701924" y="1844824"/>
          <a:ext cx="8125883" cy="3505200"/>
        </p:xfrm>
        <a:graphic>
          <a:graphicData uri="http://schemas.openxmlformats.org/drawingml/2006/table">
            <a:tbl>
              <a:tblPr firstRow="1" bandRow="1">
                <a:tableStyleId>{2D5ABB26-0587-4C30-8999-92F81FD0307C}</a:tableStyleId>
              </a:tblPr>
              <a:tblGrid>
                <a:gridCol w="8125883"/>
              </a:tblGrid>
              <a:tr h="370840">
                <a:tc>
                  <a:txBody>
                    <a:bodyPr/>
                    <a:lstStyle/>
                    <a:p>
                      <a:pPr marL="0" indent="0">
                        <a:lnSpc>
                          <a:spcPct val="150000"/>
                        </a:lnSpc>
                        <a:buFontTx/>
                        <a:buNone/>
                      </a:pPr>
                      <a:r>
                        <a:rPr lang="en-US" sz="3200" dirty="0" smtClean="0"/>
                        <a:t>Practice:</a:t>
                      </a:r>
                      <a:endParaRPr lang="en-IN" sz="3200" dirty="0" smtClean="0"/>
                    </a:p>
                    <a:p>
                      <a:pPr marL="1200150" lvl="2" indent="-285750">
                        <a:lnSpc>
                          <a:spcPct val="150000"/>
                        </a:lnSpc>
                        <a:buFont typeface="Arial" panose="020B0604020202020204" pitchFamily="34" charset="0"/>
                        <a:buChar char="•"/>
                      </a:pPr>
                      <a:r>
                        <a:rPr lang="en-US" sz="3200" dirty="0" smtClean="0"/>
                        <a:t>1/600</a:t>
                      </a:r>
                    </a:p>
                    <a:p>
                      <a:pPr marL="1200150" lvl="2" indent="-285750">
                        <a:lnSpc>
                          <a:spcPct val="150000"/>
                        </a:lnSpc>
                        <a:buFont typeface="Arial" panose="020B0604020202020204" pitchFamily="34" charset="0"/>
                        <a:buChar char="•"/>
                      </a:pPr>
                      <a:r>
                        <a:rPr lang="en-US" sz="3200" dirty="0" smtClean="0"/>
                        <a:t>9/11</a:t>
                      </a:r>
                    </a:p>
                    <a:p>
                      <a:pPr marL="1200150" lvl="2" indent="-285750">
                        <a:lnSpc>
                          <a:spcPct val="150000"/>
                        </a:lnSpc>
                        <a:buFont typeface="Arial" panose="020B0604020202020204" pitchFamily="34" charset="0"/>
                        <a:buChar char="•"/>
                      </a:pPr>
                      <a:r>
                        <a:rPr lang="en-US" sz="3200" dirty="0" smtClean="0"/>
                        <a:t>5/9</a:t>
                      </a:r>
                    </a:p>
                    <a:p>
                      <a:pPr marL="285750" indent="-285750">
                        <a:buFont typeface="Arial" panose="020B0604020202020204" pitchFamily="34" charset="0"/>
                        <a:buChar char="•"/>
                      </a:pPr>
                      <a:endParaRPr lang="en-US" sz="3200" dirty="0" smtClean="0"/>
                    </a:p>
                  </a:txBody>
                  <a:tcPr/>
                </a:tc>
              </a:tr>
            </a:tbl>
          </a:graphicData>
        </a:graphic>
      </p:graphicFrame>
    </p:spTree>
    <p:extLst>
      <p:ext uri="{BB962C8B-B14F-4D97-AF65-F5344CB8AC3E}">
        <p14:creationId xmlns:p14="http://schemas.microsoft.com/office/powerpoint/2010/main" val="1908022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a:t>Fraction to Decimal </a:t>
            </a:r>
            <a:r>
              <a:rPr lang="en-US" dirty="0" smtClean="0"/>
              <a:t>Conversion: Practice</a:t>
            </a:r>
            <a:endParaRPr lang="en-US" dirty="0"/>
          </a:p>
        </p:txBody>
      </p:sp>
      <mc:AlternateContent xmlns:mc="http://schemas.openxmlformats.org/markup-compatibility/2006">
        <mc:Choice xmlns:a14="http://schemas.microsoft.com/office/drawing/2010/main" Requires="a14">
          <p:graphicFrame>
            <p:nvGraphicFramePr>
              <p:cNvPr id="6" name="Table 5"/>
              <p:cNvGraphicFramePr>
                <a:graphicFrameLocks noGrp="1"/>
              </p:cNvGraphicFramePr>
              <p:nvPr>
                <p:extLst>
                  <p:ext uri="{D42A27DB-BD31-4B8C-83A1-F6EECF244321}">
                    <p14:modId xmlns:p14="http://schemas.microsoft.com/office/powerpoint/2010/main" val="4136077511"/>
                  </p:ext>
                </p:extLst>
              </p:nvPr>
            </p:nvGraphicFramePr>
            <p:xfrm>
              <a:off x="1845940" y="1772816"/>
              <a:ext cx="9577064" cy="4944936"/>
            </p:xfrm>
            <a:graphic>
              <a:graphicData uri="http://schemas.openxmlformats.org/drawingml/2006/table">
                <a:tbl>
                  <a:tblPr firstRow="1" bandRow="1">
                    <a:tableStyleId>{2D5ABB26-0587-4C30-8999-92F81FD0307C}</a:tableStyleId>
                  </a:tblPr>
                  <a:tblGrid>
                    <a:gridCol w="9577064"/>
                  </a:tblGrid>
                  <a:tr h="370840">
                    <a:tc>
                      <a:txBody>
                        <a:bodyPr/>
                        <a:lstStyle/>
                        <a:p>
                          <a:pPr marL="0" lvl="0" indent="0">
                            <a:lnSpc>
                              <a:spcPct val="150000"/>
                            </a:lnSpc>
                            <a:buFontTx/>
                            <a:buNone/>
                          </a:pPr>
                          <a:r>
                            <a:rPr lang="en-US" sz="3200" dirty="0" smtClean="0"/>
                            <a:t>The value of </a:t>
                          </a:r>
                          <a14:m>
                            <m:oMath xmlns:m="http://schemas.openxmlformats.org/officeDocument/2006/math">
                              <m:f>
                                <m:fPr>
                                  <m:ctrlPr>
                                    <a:rPr lang="en-US" sz="3200" i="1" smtClean="0">
                                      <a:latin typeface="Cambria Math" panose="02040503050406030204" pitchFamily="18" charset="0"/>
                                    </a:rPr>
                                  </m:ctrlPr>
                                </m:fPr>
                                <m:num>
                                  <m:r>
                                    <a:rPr lang="en-US" sz="3200" i="1" smtClean="0">
                                      <a:latin typeface="Cambria Math" panose="02040503050406030204" pitchFamily="18" charset="0"/>
                                    </a:rPr>
                                    <m:t>(1.3333)(0.6666)(1.125)</m:t>
                                  </m:r>
                                </m:num>
                                <m:den>
                                  <m:r>
                                    <a:rPr lang="en-US" sz="3200" i="1" smtClean="0">
                                      <a:latin typeface="Cambria Math" panose="02040503050406030204" pitchFamily="18" charset="0"/>
                                    </a:rPr>
                                    <m:t>(0.75)(0.8)(0.8333)</m:t>
                                  </m:r>
                                </m:den>
                              </m:f>
                            </m:oMath>
                          </a14:m>
                          <a:r>
                            <a:rPr lang="en-US" sz="3200" dirty="0" smtClean="0"/>
                            <a:t> is closest to</a:t>
                          </a:r>
                        </a:p>
                        <a:p>
                          <a:pPr marL="3714750" lvl="7" indent="-514350">
                            <a:lnSpc>
                              <a:spcPct val="150000"/>
                            </a:lnSpc>
                            <a:buFont typeface="+mj-lt"/>
                            <a:buAutoNum type="alphaUcPeriod"/>
                          </a:pPr>
                          <a:r>
                            <a:rPr lang="en-US" sz="2800" dirty="0" smtClean="0"/>
                            <a:t>1/2</a:t>
                          </a:r>
                        </a:p>
                        <a:p>
                          <a:pPr marL="3714750" lvl="7" indent="-514350">
                            <a:lnSpc>
                              <a:spcPct val="150000"/>
                            </a:lnSpc>
                            <a:buFont typeface="+mj-lt"/>
                            <a:buAutoNum type="alphaUcPeriod"/>
                          </a:pPr>
                          <a:r>
                            <a:rPr lang="en-US" sz="2800" dirty="0" smtClean="0"/>
                            <a:t>2/3</a:t>
                          </a:r>
                        </a:p>
                        <a:p>
                          <a:pPr marL="3714750" lvl="7" indent="-514350">
                            <a:lnSpc>
                              <a:spcPct val="150000"/>
                            </a:lnSpc>
                            <a:buFont typeface="+mj-lt"/>
                            <a:buAutoNum type="alphaUcPeriod"/>
                          </a:pPr>
                          <a:r>
                            <a:rPr lang="en-US" sz="2800" dirty="0" smtClean="0"/>
                            <a:t>3/2</a:t>
                          </a:r>
                        </a:p>
                        <a:p>
                          <a:pPr marL="3714750" lvl="7" indent="-514350">
                            <a:lnSpc>
                              <a:spcPct val="150000"/>
                            </a:lnSpc>
                            <a:buFont typeface="+mj-lt"/>
                            <a:buAutoNum type="alphaUcPeriod"/>
                          </a:pPr>
                          <a:r>
                            <a:rPr lang="en-US" sz="2800" dirty="0" smtClean="0"/>
                            <a:t>2</a:t>
                          </a:r>
                        </a:p>
                        <a:p>
                          <a:pPr marL="3714750" lvl="7" indent="-514350">
                            <a:lnSpc>
                              <a:spcPct val="150000"/>
                            </a:lnSpc>
                            <a:buFont typeface="+mj-lt"/>
                            <a:buAutoNum type="alphaUcPeriod"/>
                          </a:pPr>
                          <a:r>
                            <a:rPr lang="en-US" sz="2800" dirty="0" smtClean="0"/>
                            <a:t>3</a:t>
                          </a:r>
                        </a:p>
                        <a:p>
                          <a:pPr marL="285750" lvl="0" indent="-285750">
                            <a:buFont typeface="Arial" panose="020B0604020202020204" pitchFamily="34" charset="0"/>
                            <a:buChar char="•"/>
                          </a:pPr>
                          <a:endParaRPr lang="en-US" sz="3200" dirty="0" smtClean="0"/>
                        </a:p>
                      </a:txBody>
                      <a:tcPr/>
                    </a:tc>
                  </a:tr>
                </a:tbl>
              </a:graphicData>
            </a:graphic>
          </p:graphicFrame>
        </mc:Choice>
        <mc:Fallback>
          <p:graphicFrame>
            <p:nvGraphicFramePr>
              <p:cNvPr id="6" name="Table 5"/>
              <p:cNvGraphicFramePr>
                <a:graphicFrameLocks noGrp="1"/>
              </p:cNvGraphicFramePr>
              <p:nvPr>
                <p:extLst>
                  <p:ext uri="{D42A27DB-BD31-4B8C-83A1-F6EECF244321}">
                    <p14:modId xmlns:p14="http://schemas.microsoft.com/office/powerpoint/2010/main" val="4136077511"/>
                  </p:ext>
                </p:extLst>
              </p:nvPr>
            </p:nvGraphicFramePr>
            <p:xfrm>
              <a:off x="1845940" y="1772816"/>
              <a:ext cx="9577064" cy="4944936"/>
            </p:xfrm>
            <a:graphic>
              <a:graphicData uri="http://schemas.openxmlformats.org/drawingml/2006/table">
                <a:tbl>
                  <a:tblPr firstRow="1" bandRow="1">
                    <a:tableStyleId>{2D5ABB26-0587-4C30-8999-92F81FD0307C}</a:tableStyleId>
                  </a:tblPr>
                  <a:tblGrid>
                    <a:gridCol w="9577064"/>
                  </a:tblGrid>
                  <a:tr h="4944936">
                    <a:tc>
                      <a:txBody>
                        <a:bodyPr/>
                        <a:lstStyle/>
                        <a:p>
                          <a:endParaRPr lang="en-US"/>
                        </a:p>
                      </a:txBody>
                      <a:tcPr>
                        <a:blipFill rotWithShape="0">
                          <a:blip r:embed="rId3"/>
                          <a:stretch>
                            <a:fillRect/>
                          </a:stretch>
                        </a:blipFill>
                      </a:tcPr>
                    </a:tc>
                  </a:tr>
                </a:tbl>
              </a:graphicData>
            </a:graphic>
          </p:graphicFrame>
        </mc:Fallback>
      </mc:AlternateContent>
    </p:spTree>
    <p:extLst>
      <p:ext uri="{BB962C8B-B14F-4D97-AF65-F5344CB8AC3E}">
        <p14:creationId xmlns:p14="http://schemas.microsoft.com/office/powerpoint/2010/main" val="427219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73932" y="2420888"/>
            <a:ext cx="9143998" cy="1020762"/>
          </a:xfrm>
        </p:spPr>
        <p:txBody>
          <a:bodyPr>
            <a:noAutofit/>
          </a:bodyPr>
          <a:lstStyle/>
          <a:p>
            <a:pPr algn="ct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a:t/>
            </a:r>
            <a:br>
              <a:rPr lang="en-US" sz="3600" dirty="0"/>
            </a:br>
            <a:r>
              <a:rPr lang="en-US" sz="3600" dirty="0" smtClean="0"/>
              <a:t>Comparing Fractions</a:t>
            </a:r>
            <a:endParaRPr lang="en-IN" sz="3600" dirty="0"/>
          </a:p>
        </p:txBody>
      </p:sp>
    </p:spTree>
    <p:extLst>
      <p:ext uri="{BB962C8B-B14F-4D97-AF65-F5344CB8AC3E}">
        <p14:creationId xmlns:p14="http://schemas.microsoft.com/office/powerpoint/2010/main" val="100068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noFill/>
        </p:spPr>
        <p:txBody>
          <a:bodyPr/>
          <a:lstStyle/>
          <a:p>
            <a:pPr>
              <a:lnSpc>
                <a:spcPct val="150000"/>
              </a:lnSpc>
            </a:pPr>
            <a:r>
              <a:rPr lang="en-US" dirty="0" smtClean="0"/>
              <a:t>Let’s Begin With a Problem</a:t>
            </a:r>
            <a:endParaRPr lang="en-US" dirty="0"/>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405984567"/>
                  </p:ext>
                </p:extLst>
              </p:nvPr>
            </p:nvGraphicFramePr>
            <p:xfrm>
              <a:off x="2422004" y="2636911"/>
              <a:ext cx="6768752" cy="2377440"/>
            </p:xfrm>
            <a:graphic>
              <a:graphicData uri="http://schemas.openxmlformats.org/drawingml/2006/table">
                <a:tbl>
                  <a:tblPr firstRow="1" bandRow="1">
                    <a:tableStyleId>{2D5ABB26-0587-4C30-8999-92F81FD0307C}</a:tableStyleId>
                  </a:tblPr>
                  <a:tblGrid>
                    <a:gridCol w="3384376"/>
                    <a:gridCol w="3384376"/>
                  </a:tblGrid>
                  <a:tr h="504057">
                    <a:tc>
                      <a:txBody>
                        <a:bodyPr/>
                        <a:lstStyle/>
                        <a:p>
                          <a:pPr algn="ctr">
                            <a:lnSpc>
                              <a:spcPct val="150000"/>
                            </a:lnSpc>
                          </a:pPr>
                          <a:r>
                            <a:rPr lang="en-US" sz="3200" u="none" dirty="0" smtClean="0"/>
                            <a:t>A</a:t>
                          </a:r>
                          <a:endParaRPr lang="en-IN" sz="3200" u="none"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3200" dirty="0" smtClean="0"/>
                            <a:t>B</a:t>
                          </a:r>
                          <a:endParaRPr lang="en-IN" sz="32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a:lnSpc>
                              <a:spcPct val="150000"/>
                            </a:lnSpc>
                          </a:pPr>
                          <a:endParaRPr lang="en-US" sz="3200" b="0" i="1" dirty="0" smtClean="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4/5</m:t>
                                </m:r>
                              </m:oMath>
                            </m:oMathPara>
                          </a14:m>
                          <a:endParaRPr lang="en-IN" sz="3200" dirty="0"/>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nSpc>
                              <a:spcPct val="150000"/>
                            </a:lnSpc>
                          </a:pPr>
                          <a:endParaRPr lang="en-US" sz="3200" b="0" i="0" dirty="0" smtClean="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sz="3200" b="0" i="0" smtClean="0">
                                    <a:latin typeface="Cambria Math" panose="02040503050406030204" pitchFamily="18" charset="0"/>
                                  </a:rPr>
                                  <m:t>7/8</m:t>
                                </m:r>
                              </m:oMath>
                            </m:oMathPara>
                          </a14:m>
                          <a:endParaRPr lang="en-IN" sz="32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405984567"/>
                  </p:ext>
                </p:extLst>
              </p:nvPr>
            </p:nvGraphicFramePr>
            <p:xfrm>
              <a:off x="2422004" y="2636911"/>
              <a:ext cx="6768752" cy="2301875"/>
            </p:xfrm>
            <a:graphic>
              <a:graphicData uri="http://schemas.openxmlformats.org/drawingml/2006/table">
                <a:tbl>
                  <a:tblPr firstRow="1" bandRow="1">
                    <a:tableStyleId>{2D5ABB26-0587-4C30-8999-92F81FD0307C}</a:tableStyleId>
                  </a:tblPr>
                  <a:tblGrid>
                    <a:gridCol w="3384376"/>
                    <a:gridCol w="3384376"/>
                  </a:tblGrid>
                  <a:tr h="747395">
                    <a:tc>
                      <a:txBody>
                        <a:bodyPr/>
                        <a:lstStyle/>
                        <a:p>
                          <a:pPr algn="ctr">
                            <a:lnSpc>
                              <a:spcPct val="150000"/>
                            </a:lnSpc>
                          </a:pPr>
                          <a:r>
                            <a:rPr lang="en-US" sz="3200" u="none" dirty="0" smtClean="0"/>
                            <a:t>A</a:t>
                          </a:r>
                          <a:endParaRPr lang="en-IN" sz="3200" u="none"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3200" dirty="0" smtClean="0"/>
                            <a:t>B</a:t>
                          </a:r>
                          <a:endParaRPr lang="en-IN" sz="32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554480">
                    <a:tc>
                      <a:txBody>
                        <a:bodyPr/>
                        <a:lstStyle/>
                        <a:p>
                          <a:endParaRPr lang="en-US"/>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rotWithShape="0">
                          <a:blip r:embed="rId3"/>
                          <a:stretch>
                            <a:fillRect t="-48047" r="-100000" b="-391"/>
                          </a:stretch>
                        </a:blipFill>
                      </a:tcPr>
                    </a:tc>
                    <a:tc>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rotWithShape="0">
                          <a:blip r:embed="rId3"/>
                          <a:stretch>
                            <a:fillRect l="-100180" t="-48047" r="-180" b="-391"/>
                          </a:stretch>
                        </a:blipFill>
                      </a:tcPr>
                    </a:tc>
                  </a:tr>
                </a:tbl>
              </a:graphicData>
            </a:graphic>
          </p:graphicFrame>
        </mc:Fallback>
      </mc:AlternateContent>
    </p:spTree>
    <p:extLst>
      <p:ext uri="{BB962C8B-B14F-4D97-AF65-F5344CB8AC3E}">
        <p14:creationId xmlns:p14="http://schemas.microsoft.com/office/powerpoint/2010/main" val="102537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noFill/>
        </p:spPr>
        <p:txBody>
          <a:bodyPr/>
          <a:lstStyle/>
          <a:p>
            <a:r>
              <a:rPr lang="en-US" dirty="0" smtClean="0"/>
              <a:t>Let’s See Another</a:t>
            </a:r>
            <a:endParaRPr lang="en-US" dirty="0"/>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649246325"/>
                  </p:ext>
                </p:extLst>
              </p:nvPr>
            </p:nvGraphicFramePr>
            <p:xfrm>
              <a:off x="2422004" y="2276872"/>
              <a:ext cx="6768752" cy="3769424"/>
            </p:xfrm>
            <a:graphic>
              <a:graphicData uri="http://schemas.openxmlformats.org/drawingml/2006/table">
                <a:tbl>
                  <a:tblPr firstRow="1" bandRow="1">
                    <a:tableStyleId>{2D5ABB26-0587-4C30-8999-92F81FD0307C}</a:tableStyleId>
                  </a:tblPr>
                  <a:tblGrid>
                    <a:gridCol w="3384376"/>
                    <a:gridCol w="3384376"/>
                  </a:tblGrid>
                  <a:tr h="504057">
                    <a:tc>
                      <a:txBody>
                        <a:bodyPr/>
                        <a:lstStyle/>
                        <a:p>
                          <a:pPr algn="ctr">
                            <a:lnSpc>
                              <a:spcPct val="150000"/>
                            </a:lnSpc>
                          </a:pPr>
                          <a:r>
                            <a:rPr lang="en-US" sz="3200" u="none" dirty="0" smtClean="0"/>
                            <a:t>A</a:t>
                          </a:r>
                          <a:endParaRPr lang="en-IN" sz="3200" u="none"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3200" dirty="0" smtClean="0"/>
                            <a:t>B</a:t>
                          </a:r>
                          <a:endParaRPr lang="en-IN" sz="32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endParaRPr lang="en-US" sz="3200" b="0" i="1" dirty="0" smtClean="0">
                            <a:latin typeface="Cambria Math" panose="02040503050406030204" pitchFamily="18" charset="0"/>
                          </a:endParaRPr>
                        </a:p>
                        <a:p>
                          <a:pPr marL="0" marR="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34105</m:t>
                                    </m:r>
                                  </m:num>
                                  <m:den>
                                    <m:r>
                                      <a:rPr lang="en-US" sz="3200" b="0" i="1" smtClean="0">
                                        <a:latin typeface="Cambria Math" panose="02040503050406030204" pitchFamily="18" charset="0"/>
                                      </a:rPr>
                                      <m:t>7251</m:t>
                                    </m:r>
                                    <m:r>
                                      <m:rPr>
                                        <m:nor/>
                                      </m:rPr>
                                      <a:rPr lang="en-IN" sz="3200" dirty="0" smtClean="0"/>
                                      <m:t>6</m:t>
                                    </m:r>
                                  </m:den>
                                </m:f>
                              </m:oMath>
                            </m:oMathPara>
                          </a14:m>
                          <a:endParaRPr lang="en-IN" sz="3200" dirty="0"/>
                        </a:p>
                        <a:p>
                          <a:pPr>
                            <a:lnSpc>
                              <a:spcPct val="150000"/>
                            </a:lnSpc>
                          </a:pPr>
                          <a:endParaRPr lang="en-US" sz="3200" b="0" i="1" dirty="0" smtClean="0">
                            <a:latin typeface="Cambria Math" panose="02040503050406030204" pitchFamily="18"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nSpc>
                              <a:spcPct val="150000"/>
                            </a:lnSpc>
                          </a:pPr>
                          <a:endParaRPr lang="en-US" sz="3200" b="0" i="0" dirty="0" smtClean="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34107</m:t>
                                    </m:r>
                                  </m:num>
                                  <m:den>
                                    <m:r>
                                      <a:rPr lang="en-US" sz="3200" b="0" i="1" smtClean="0">
                                        <a:latin typeface="Cambria Math" panose="02040503050406030204" pitchFamily="18" charset="0"/>
                                      </a:rPr>
                                      <m:t>7251</m:t>
                                    </m:r>
                                    <m:r>
                                      <m:rPr>
                                        <m:nor/>
                                      </m:rPr>
                                      <a:rPr lang="en-US" sz="3200" b="0" i="0" smtClean="0">
                                        <a:latin typeface="Cambria Math" panose="02040503050406030204" pitchFamily="18" charset="0"/>
                                      </a:rPr>
                                      <m:t>8</m:t>
                                    </m:r>
                                  </m:den>
                                </m:f>
                              </m:oMath>
                            </m:oMathPara>
                          </a14:m>
                          <a:endParaRPr lang="en-IN" sz="32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649246325"/>
                  </p:ext>
                </p:extLst>
              </p:nvPr>
            </p:nvGraphicFramePr>
            <p:xfrm>
              <a:off x="2422004" y="2276872"/>
              <a:ext cx="6768752" cy="3769424"/>
            </p:xfrm>
            <a:graphic>
              <a:graphicData uri="http://schemas.openxmlformats.org/drawingml/2006/table">
                <a:tbl>
                  <a:tblPr firstRow="1" bandRow="1">
                    <a:tableStyleId>{2D5ABB26-0587-4C30-8999-92F81FD0307C}</a:tableStyleId>
                  </a:tblPr>
                  <a:tblGrid>
                    <a:gridCol w="3384376"/>
                    <a:gridCol w="3384376"/>
                  </a:tblGrid>
                  <a:tr h="822960">
                    <a:tc>
                      <a:txBody>
                        <a:bodyPr/>
                        <a:lstStyle/>
                        <a:p>
                          <a:pPr algn="ctr">
                            <a:lnSpc>
                              <a:spcPct val="150000"/>
                            </a:lnSpc>
                          </a:pPr>
                          <a:r>
                            <a:rPr lang="en-US" sz="3200" u="none" dirty="0" smtClean="0"/>
                            <a:t>A</a:t>
                          </a:r>
                          <a:endParaRPr lang="en-IN" sz="3200" u="none"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3200" dirty="0" smtClean="0"/>
                            <a:t>B</a:t>
                          </a:r>
                          <a:endParaRPr lang="en-IN" sz="32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946464">
                    <a:tc>
                      <a:txBody>
                        <a:bodyPr/>
                        <a:lstStyle/>
                        <a:p>
                          <a:endParaRPr lang="en-US"/>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rotWithShape="0">
                          <a:blip r:embed="rId3"/>
                          <a:stretch>
                            <a:fillRect t="-27893" r="-100000" b="-207"/>
                          </a:stretch>
                        </a:blipFill>
                      </a:tcPr>
                    </a:tc>
                    <a:tc>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rotWithShape="0">
                          <a:blip r:embed="rId3"/>
                          <a:stretch>
                            <a:fillRect l="-100180" t="-27893" r="-180" b="-207"/>
                          </a:stretch>
                        </a:blipFill>
                      </a:tcPr>
                    </a:tc>
                  </a:tr>
                </a:tbl>
              </a:graphicData>
            </a:graphic>
          </p:graphicFrame>
        </mc:Fallback>
      </mc:AlternateContent>
    </p:spTree>
    <p:extLst>
      <p:ext uri="{BB962C8B-B14F-4D97-AF65-F5344CB8AC3E}">
        <p14:creationId xmlns:p14="http://schemas.microsoft.com/office/powerpoint/2010/main" val="3266618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548680"/>
            <a:ext cx="9828583" cy="710952"/>
          </a:xfrm>
        </p:spPr>
        <p:txBody>
          <a:bodyPr/>
          <a:lstStyle/>
          <a:p>
            <a:pPr>
              <a:lnSpc>
                <a:spcPct val="150000"/>
              </a:lnSpc>
            </a:pPr>
            <a:r>
              <a:rPr lang="en-US" sz="3600" dirty="0" smtClean="0"/>
              <a:t>Comparing Fractions: Big Ideas</a:t>
            </a:r>
            <a:endParaRPr lang="en-US" sz="3600" dirty="0"/>
          </a:p>
        </p:txBody>
      </p:sp>
      <p:sp>
        <p:nvSpPr>
          <p:cNvPr id="3" name="Text Placeholder 2"/>
          <p:cNvSpPr>
            <a:spLocks noGrp="1"/>
          </p:cNvSpPr>
          <p:nvPr>
            <p:ph type="body" idx="1"/>
          </p:nvPr>
        </p:nvSpPr>
        <p:spPr>
          <a:xfrm>
            <a:off x="1125860" y="1856551"/>
            <a:ext cx="10729192" cy="5013176"/>
          </a:xfrm>
        </p:spPr>
        <p:txBody>
          <a:bodyPr>
            <a:noAutofit/>
          </a:bodyPr>
          <a:lstStyle/>
          <a:p>
            <a:pPr marL="342900" indent="-342900">
              <a:lnSpc>
                <a:spcPct val="150000"/>
              </a:lnSpc>
              <a:buFont typeface="Arial" panose="020B0604020202020204" pitchFamily="34" charset="0"/>
              <a:buChar char="•"/>
            </a:pPr>
            <a:r>
              <a:rPr lang="en-US" sz="3200" dirty="0" smtClean="0"/>
              <a:t>Bigger numerator makes </a:t>
            </a:r>
            <a:r>
              <a:rPr lang="en-US" sz="3200" dirty="0"/>
              <a:t>the fraction </a:t>
            </a:r>
            <a:r>
              <a:rPr lang="en-US" sz="3200" dirty="0" smtClean="0"/>
              <a:t>bigger</a:t>
            </a:r>
            <a:endParaRPr lang="en-US" sz="3200" dirty="0" smtClean="0"/>
          </a:p>
          <a:p>
            <a:pPr>
              <a:lnSpc>
                <a:spcPct val="150000"/>
              </a:lnSpc>
            </a:pPr>
            <a:r>
              <a:rPr lang="en-US" sz="3200" dirty="0" smtClean="0"/>
              <a:t>                                                         2/5 </a:t>
            </a:r>
            <a:r>
              <a:rPr lang="en-US" sz="3200" dirty="0"/>
              <a:t>&gt; </a:t>
            </a:r>
            <a:r>
              <a:rPr lang="en-US" sz="3200" dirty="0" smtClean="0"/>
              <a:t>1/5</a:t>
            </a:r>
            <a:endParaRPr lang="en-US" sz="3200" dirty="0" smtClean="0"/>
          </a:p>
          <a:p>
            <a:pPr marL="342900" lvl="0" indent="-342900">
              <a:lnSpc>
                <a:spcPct val="150000"/>
              </a:lnSpc>
              <a:buFont typeface="Arial" pitchFamily="34" charset="0"/>
              <a:buChar char="•"/>
            </a:pPr>
            <a:r>
              <a:rPr lang="en-US" sz="3200" dirty="0"/>
              <a:t>Bigger </a:t>
            </a:r>
            <a:r>
              <a:rPr lang="en-US" sz="3200" dirty="0" smtClean="0"/>
              <a:t>denominator makes </a:t>
            </a:r>
            <a:r>
              <a:rPr lang="en-US" sz="3200" dirty="0"/>
              <a:t>the fraction </a:t>
            </a:r>
            <a:r>
              <a:rPr lang="en-US" sz="3200" dirty="0" smtClean="0"/>
              <a:t>smaller</a:t>
            </a:r>
            <a:endParaRPr lang="en-US" sz="3200" dirty="0" smtClean="0"/>
          </a:p>
          <a:p>
            <a:pPr>
              <a:lnSpc>
                <a:spcPct val="150000"/>
              </a:lnSpc>
            </a:pPr>
            <a:r>
              <a:rPr lang="en-US" sz="3200" dirty="0" smtClean="0"/>
              <a:t>                                                         2/6 &lt; 2/5</a:t>
            </a:r>
          </a:p>
          <a:p>
            <a:pPr>
              <a:lnSpc>
                <a:spcPct val="150000"/>
              </a:lnSpc>
            </a:pPr>
            <a:endParaRPr lang="en-US" sz="3200" dirty="0" smtClean="0"/>
          </a:p>
          <a:p>
            <a:pPr marL="342900" indent="-342900">
              <a:lnSpc>
                <a:spcPct val="150000"/>
              </a:lnSpc>
              <a:buFont typeface="Arial" panose="020B0604020202020204" pitchFamily="34" charset="0"/>
              <a:buChar char="•"/>
            </a:pPr>
            <a:endParaRPr lang="en-US" sz="3200" dirty="0" smtClean="0"/>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81844" y="548680"/>
            <a:ext cx="9828583" cy="710952"/>
          </a:xfrm>
        </p:spPr>
        <p:txBody>
          <a:bodyPr/>
          <a:lstStyle/>
          <a:p>
            <a:pPr>
              <a:lnSpc>
                <a:spcPct val="150000"/>
              </a:lnSpc>
            </a:pPr>
            <a:r>
              <a:rPr lang="en-US" sz="3600" dirty="0" smtClean="0"/>
              <a:t>Comparing Fractions: Big Ideas</a:t>
            </a:r>
            <a:endParaRPr lang="en-US" sz="3600" dirty="0"/>
          </a:p>
        </p:txBody>
      </p:sp>
      <p:sp>
        <p:nvSpPr>
          <p:cNvPr id="3" name="Text Placeholder 2"/>
          <p:cNvSpPr>
            <a:spLocks noGrp="1"/>
          </p:cNvSpPr>
          <p:nvPr>
            <p:ph type="body" idx="1"/>
          </p:nvPr>
        </p:nvSpPr>
        <p:spPr>
          <a:xfrm>
            <a:off x="1125860" y="1484784"/>
            <a:ext cx="10729192" cy="5184576"/>
          </a:xfrm>
        </p:spPr>
        <p:txBody>
          <a:bodyPr>
            <a:noAutofit/>
          </a:bodyPr>
          <a:lstStyle/>
          <a:p>
            <a:pPr marL="342900" indent="-342900">
              <a:lnSpc>
                <a:spcPct val="150000"/>
              </a:lnSpc>
              <a:buFont typeface="Arial" panose="020B0604020202020204" pitchFamily="34" charset="0"/>
              <a:buChar char="•"/>
            </a:pPr>
            <a:r>
              <a:rPr lang="en-US" sz="3200" dirty="0"/>
              <a:t>If we add the same number to the numerator and the denominator, then the resulting fraction will </a:t>
            </a:r>
            <a:r>
              <a:rPr lang="en-US" sz="3200" dirty="0" smtClean="0"/>
              <a:t>be much </a:t>
            </a:r>
            <a:r>
              <a:rPr lang="en-US" sz="3200" dirty="0"/>
              <a:t>closer to </a:t>
            </a:r>
            <a:r>
              <a:rPr lang="en-US" sz="3600" b="1" i="1" dirty="0"/>
              <a:t>1</a:t>
            </a:r>
            <a:r>
              <a:rPr lang="en-US" sz="3200" dirty="0"/>
              <a:t> than the original </a:t>
            </a:r>
            <a:r>
              <a:rPr lang="en-US" sz="3200" dirty="0" smtClean="0"/>
              <a:t>fraction. </a:t>
            </a:r>
            <a:endParaRPr lang="en-US" sz="3200" dirty="0" smtClean="0"/>
          </a:p>
          <a:p>
            <a:pPr marL="342900" indent="-342900">
              <a:lnSpc>
                <a:spcPct val="150000"/>
              </a:lnSpc>
              <a:buFont typeface="Arial" panose="020B0604020202020204" pitchFamily="34" charset="0"/>
              <a:buChar char="•"/>
            </a:pPr>
            <a:r>
              <a:rPr lang="en-US" sz="3200" dirty="0"/>
              <a:t>If 1 &gt; original fraction, resulting fraction &gt; original fraction and vice </a:t>
            </a:r>
            <a:r>
              <a:rPr lang="en-US" sz="3200" dirty="0" smtClean="0"/>
              <a:t>versa </a:t>
            </a:r>
          </a:p>
          <a:p>
            <a:pPr>
              <a:lnSpc>
                <a:spcPct val="150000"/>
              </a:lnSpc>
            </a:pPr>
            <a:endParaRPr lang="en-US" sz="3200" dirty="0" smtClean="0"/>
          </a:p>
          <a:p>
            <a:pPr marL="342900" indent="-342900">
              <a:lnSpc>
                <a:spcPct val="150000"/>
              </a:lnSpc>
              <a:buFont typeface="Arial" panose="020B0604020202020204" pitchFamily="34" charset="0"/>
              <a:buChar char="•"/>
            </a:pPr>
            <a:endParaRPr lang="en-US" sz="3200" dirty="0" smtClean="0"/>
          </a:p>
        </p:txBody>
      </p:sp>
      <p:sp>
        <p:nvSpPr>
          <p:cNvPr id="4" name="TextBox 3"/>
          <p:cNvSpPr txBox="1"/>
          <p:nvPr/>
        </p:nvSpPr>
        <p:spPr>
          <a:xfrm>
            <a:off x="5609445" y="5029386"/>
            <a:ext cx="1737976" cy="2308324"/>
          </a:xfrm>
          <a:prstGeom prst="rect">
            <a:avLst/>
          </a:prstGeom>
          <a:noFill/>
        </p:spPr>
        <p:txBody>
          <a:bodyPr wrap="none" rtlCol="0">
            <a:spAutoFit/>
          </a:bodyPr>
          <a:lstStyle/>
          <a:p>
            <a:pPr>
              <a:lnSpc>
                <a:spcPct val="90000"/>
              </a:lnSpc>
            </a:pPr>
            <a:r>
              <a:rPr lang="en-US" sz="3200" dirty="0" smtClean="0"/>
              <a:t>2/5 ?? 5/8</a:t>
            </a:r>
          </a:p>
          <a:p>
            <a:pPr>
              <a:lnSpc>
                <a:spcPct val="90000"/>
              </a:lnSpc>
            </a:pPr>
            <a:endParaRPr lang="en-US" sz="3200" dirty="0" smtClean="0"/>
          </a:p>
          <a:p>
            <a:pPr>
              <a:lnSpc>
                <a:spcPct val="90000"/>
              </a:lnSpc>
            </a:pPr>
            <a:r>
              <a:rPr lang="en-US" sz="3200" dirty="0"/>
              <a:t>5/2 ?? 7/4</a:t>
            </a:r>
          </a:p>
          <a:p>
            <a:pPr>
              <a:lnSpc>
                <a:spcPct val="90000"/>
              </a:lnSpc>
            </a:pPr>
            <a:r>
              <a:rPr lang="en-US" sz="3200" dirty="0" smtClean="0"/>
              <a:t>  </a:t>
            </a:r>
            <a:endParaRPr lang="en-US" sz="3200" dirty="0"/>
          </a:p>
          <a:p>
            <a:pPr>
              <a:lnSpc>
                <a:spcPct val="90000"/>
              </a:lnSpc>
            </a:pPr>
            <a:endParaRPr lang="en-IN" sz="3200" dirty="0"/>
          </a:p>
        </p:txBody>
      </p:sp>
    </p:spTree>
    <p:extLst>
      <p:ext uri="{BB962C8B-B14F-4D97-AF65-F5344CB8AC3E}">
        <p14:creationId xmlns:p14="http://schemas.microsoft.com/office/powerpoint/2010/main" val="399579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noFill/>
        </p:spPr>
        <p:txBody>
          <a:bodyPr/>
          <a:lstStyle/>
          <a:p>
            <a:pPr>
              <a:lnSpc>
                <a:spcPct val="150000"/>
              </a:lnSpc>
            </a:pPr>
            <a:r>
              <a:rPr lang="en-US" dirty="0" smtClean="0"/>
              <a:t>Lecture Outline</a:t>
            </a:r>
            <a:endParaRPr lang="en-US" dirty="0"/>
          </a:p>
        </p:txBody>
      </p:sp>
      <p:sp>
        <p:nvSpPr>
          <p:cNvPr id="14" name="Content Placeholder 13"/>
          <p:cNvSpPr>
            <a:spLocks noGrp="1"/>
          </p:cNvSpPr>
          <p:nvPr>
            <p:ph idx="1"/>
          </p:nvPr>
        </p:nvSpPr>
        <p:spPr>
          <a:xfrm>
            <a:off x="2205980" y="1916832"/>
            <a:ext cx="9144000" cy="4267200"/>
          </a:xfrm>
        </p:spPr>
        <p:txBody>
          <a:bodyPr>
            <a:normAutofit/>
          </a:bodyPr>
          <a:lstStyle/>
          <a:p>
            <a:pPr>
              <a:lnSpc>
                <a:spcPct val="100000"/>
              </a:lnSpc>
              <a:buFont typeface="Wingdings" panose="05000000000000000000" pitchFamily="2" charset="2"/>
              <a:buChar char="§"/>
            </a:pPr>
            <a:r>
              <a:rPr lang="en-US" sz="3200" dirty="0"/>
              <a:t>F</a:t>
            </a:r>
            <a:r>
              <a:rPr lang="en-US" sz="3200" dirty="0" smtClean="0"/>
              <a:t>acts about number</a:t>
            </a:r>
          </a:p>
          <a:p>
            <a:pPr>
              <a:lnSpc>
                <a:spcPct val="100000"/>
              </a:lnSpc>
              <a:buFont typeface="Wingdings" panose="05000000000000000000" pitchFamily="2" charset="2"/>
              <a:buChar char="§"/>
            </a:pPr>
            <a:r>
              <a:rPr lang="en-US" sz="3200" dirty="0" smtClean="0"/>
              <a:t>Absolute value</a:t>
            </a:r>
          </a:p>
          <a:p>
            <a:pPr>
              <a:lnSpc>
                <a:spcPct val="100000"/>
              </a:lnSpc>
              <a:buFont typeface="Wingdings" panose="05000000000000000000" pitchFamily="2" charset="2"/>
              <a:buChar char="§"/>
            </a:pPr>
            <a:r>
              <a:rPr lang="en-US" sz="3200" dirty="0" smtClean="0"/>
              <a:t>Rounding </a:t>
            </a:r>
            <a:r>
              <a:rPr lang="en-US" sz="3200" dirty="0"/>
              <a:t>d</a:t>
            </a:r>
            <a:r>
              <a:rPr lang="en-US" sz="3200" dirty="0" smtClean="0"/>
              <a:t>ecimals</a:t>
            </a:r>
          </a:p>
          <a:p>
            <a:pPr>
              <a:lnSpc>
                <a:spcPct val="100000"/>
              </a:lnSpc>
              <a:buFont typeface="Wingdings" panose="05000000000000000000" pitchFamily="2" charset="2"/>
              <a:buChar char="§"/>
            </a:pPr>
            <a:r>
              <a:rPr lang="en-US" sz="3200" dirty="0" smtClean="0"/>
              <a:t>Converting </a:t>
            </a:r>
            <a:r>
              <a:rPr lang="en-US" sz="3200" dirty="0"/>
              <a:t>f</a:t>
            </a:r>
            <a:r>
              <a:rPr lang="en-US" sz="3200" dirty="0" smtClean="0"/>
              <a:t>ractions to decimals</a:t>
            </a:r>
          </a:p>
          <a:p>
            <a:pPr>
              <a:lnSpc>
                <a:spcPct val="100000"/>
              </a:lnSpc>
              <a:buFont typeface="Wingdings" panose="05000000000000000000" pitchFamily="2" charset="2"/>
              <a:buChar char="§"/>
            </a:pPr>
            <a:r>
              <a:rPr lang="en-US" sz="3200" dirty="0" smtClean="0"/>
              <a:t>Comparing </a:t>
            </a:r>
            <a:r>
              <a:rPr lang="en-US" sz="3200" dirty="0"/>
              <a:t>f</a:t>
            </a:r>
            <a:r>
              <a:rPr lang="en-US" sz="3200" dirty="0" smtClean="0"/>
              <a:t>ractions</a:t>
            </a:r>
          </a:p>
          <a:p>
            <a:pPr>
              <a:lnSpc>
                <a:spcPct val="100000"/>
              </a:lnSpc>
              <a:buFont typeface="Wingdings" panose="05000000000000000000" pitchFamily="2" charset="2"/>
              <a:buChar char="§"/>
            </a:pPr>
            <a:endParaRPr lang="en-US" sz="3200" dirty="0" smtClean="0"/>
          </a:p>
          <a:p>
            <a:pPr>
              <a:lnSpc>
                <a:spcPct val="100000"/>
              </a:lnSpc>
              <a:buFont typeface="Wingdings" panose="05000000000000000000" pitchFamily="2" charset="2"/>
              <a:buChar char="§"/>
            </a:pPr>
            <a:endParaRPr lang="en-US" sz="3200"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06354" y="332656"/>
            <a:ext cx="11241936" cy="957609"/>
          </a:xfrm>
        </p:spPr>
        <p:txBody>
          <a:bodyPr/>
          <a:lstStyle/>
          <a:p>
            <a:pPr>
              <a:lnSpc>
                <a:spcPct val="150000"/>
              </a:lnSpc>
            </a:pPr>
            <a:r>
              <a:rPr lang="en-US" sz="3200" dirty="0" smtClean="0"/>
              <a:t>Comparing Fractions: </a:t>
            </a:r>
            <a:r>
              <a:rPr lang="en-US" sz="3200" dirty="0" smtClean="0"/>
              <a:t>Adding two different numbers</a:t>
            </a:r>
            <a:endParaRPr lang="en-US" sz="3200" dirty="0"/>
          </a:p>
        </p:txBody>
      </p:sp>
      <mc:AlternateContent xmlns:mc="http://schemas.openxmlformats.org/markup-compatibility/2006">
        <mc:Choice xmlns:a14="http://schemas.microsoft.com/office/drawing/2010/main" Requires="a14">
          <p:sp>
            <p:nvSpPr>
              <p:cNvPr id="3" name="Text Placeholder 2"/>
              <p:cNvSpPr>
                <a:spLocks noGrp="1"/>
              </p:cNvSpPr>
              <p:nvPr>
                <p:ph type="body" idx="1"/>
              </p:nvPr>
            </p:nvSpPr>
            <p:spPr>
              <a:xfrm>
                <a:off x="1589381" y="1628800"/>
                <a:ext cx="10458909" cy="4752528"/>
              </a:xfrm>
            </p:spPr>
            <p:txBody>
              <a:bodyPr>
                <a:noAutofit/>
              </a:bodyPr>
              <a:lstStyle/>
              <a:p>
                <a:pPr marL="457200" lvl="0" indent="-457200">
                  <a:lnSpc>
                    <a:spcPct val="150000"/>
                  </a:lnSpc>
                  <a:buFont typeface="Wingdings" panose="05000000000000000000" pitchFamily="2" charset="2"/>
                  <a:buChar char="§"/>
                </a:pPr>
                <a:r>
                  <a:rPr lang="en-US" sz="3200" dirty="0" smtClean="0"/>
                  <a:t>If </a:t>
                </a:r>
                <a:r>
                  <a:rPr lang="en-US" sz="3200" dirty="0"/>
                  <a:t>2/3 </a:t>
                </a:r>
                <a:r>
                  <a:rPr lang="en-US" sz="3200" dirty="0" smtClean="0"/>
                  <a:t>is </a:t>
                </a:r>
                <a:r>
                  <a:rPr lang="en-US" sz="3200" dirty="0"/>
                  <a:t>bigger than a/b,  </a:t>
                </a:r>
                <a:r>
                  <a:rPr lang="en-US" sz="3200" dirty="0" smtClean="0"/>
                  <a:t>then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𝑎</m:t>
                        </m:r>
                        <m:r>
                          <a:rPr lang="en-US" sz="3200" i="1">
                            <a:latin typeface="Cambria Math" panose="02040503050406030204" pitchFamily="18" charset="0"/>
                          </a:rPr>
                          <m:t>+2</m:t>
                        </m:r>
                      </m:num>
                      <m:den>
                        <m:r>
                          <a:rPr lang="en-US" sz="3200" i="1">
                            <a:latin typeface="Cambria Math" panose="02040503050406030204" pitchFamily="18" charset="0"/>
                          </a:rPr>
                          <m:t>𝑏</m:t>
                        </m:r>
                        <m:r>
                          <a:rPr lang="en-US" sz="3200" i="1">
                            <a:latin typeface="Cambria Math" panose="02040503050406030204" pitchFamily="18" charset="0"/>
                          </a:rPr>
                          <m:t>+3</m:t>
                        </m:r>
                      </m:den>
                    </m:f>
                  </m:oMath>
                </a14:m>
                <a:r>
                  <a:rPr lang="en-US" sz="3200" dirty="0" smtClean="0"/>
                  <a:t> will be larger than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𝑎</m:t>
                        </m:r>
                      </m:num>
                      <m:den>
                        <m:r>
                          <a:rPr lang="en-US" sz="3200" i="1">
                            <a:latin typeface="Cambria Math" panose="02040503050406030204" pitchFamily="18" charset="0"/>
                          </a:rPr>
                          <m:t>𝑏</m:t>
                        </m:r>
                      </m:den>
                    </m:f>
                  </m:oMath>
                </a14:m>
                <a:endParaRPr lang="en-US" sz="3200" dirty="0" smtClean="0"/>
              </a:p>
              <a:p>
                <a:pPr marL="457200" lvl="0" indent="-457200">
                  <a:lnSpc>
                    <a:spcPct val="150000"/>
                  </a:lnSpc>
                  <a:buFont typeface="Wingdings" panose="05000000000000000000" pitchFamily="2" charset="2"/>
                  <a:buChar char="§"/>
                </a:pPr>
                <a:r>
                  <a:rPr lang="en-US" sz="3200" dirty="0"/>
                  <a:t>I</a:t>
                </a:r>
                <a:r>
                  <a:rPr lang="en-US" sz="3200" dirty="0" smtClean="0"/>
                  <a:t>f </a:t>
                </a:r>
                <a:r>
                  <a:rPr lang="en-US" sz="3200" dirty="0"/>
                  <a:t>2/3 is </a:t>
                </a:r>
                <a:r>
                  <a:rPr lang="en-US" sz="3200" dirty="0" smtClean="0"/>
                  <a:t>smaller </a:t>
                </a:r>
                <a:r>
                  <a:rPr lang="en-US" sz="3200" dirty="0"/>
                  <a:t>than a/b,  then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𝑎</m:t>
                        </m:r>
                        <m:r>
                          <a:rPr lang="en-US" sz="3200" i="1">
                            <a:latin typeface="Cambria Math" panose="02040503050406030204" pitchFamily="18" charset="0"/>
                          </a:rPr>
                          <m:t>+2</m:t>
                        </m:r>
                      </m:num>
                      <m:den>
                        <m:r>
                          <a:rPr lang="en-US" sz="3200" i="1">
                            <a:latin typeface="Cambria Math" panose="02040503050406030204" pitchFamily="18" charset="0"/>
                          </a:rPr>
                          <m:t>𝑏</m:t>
                        </m:r>
                        <m:r>
                          <a:rPr lang="en-US" sz="3200" i="1">
                            <a:latin typeface="Cambria Math" panose="02040503050406030204" pitchFamily="18" charset="0"/>
                          </a:rPr>
                          <m:t>+3</m:t>
                        </m:r>
                      </m:den>
                    </m:f>
                  </m:oMath>
                </a14:m>
                <a:r>
                  <a:rPr lang="en-US" sz="3200" dirty="0"/>
                  <a:t> will be </a:t>
                </a:r>
                <a:r>
                  <a:rPr lang="en-US" sz="3200" dirty="0" smtClean="0"/>
                  <a:t>smaller </a:t>
                </a:r>
                <a:r>
                  <a:rPr lang="en-US" sz="3200" dirty="0"/>
                  <a:t>than </a:t>
                </a:r>
                <a14:m>
                  <m:oMath xmlns:m="http://schemas.openxmlformats.org/officeDocument/2006/math">
                    <m:f>
                      <m:fPr>
                        <m:ctrlPr>
                          <a:rPr lang="en-US" sz="3200" i="1">
                            <a:latin typeface="Cambria Math" panose="02040503050406030204" pitchFamily="18" charset="0"/>
                          </a:rPr>
                        </m:ctrlPr>
                      </m:fPr>
                      <m:num>
                        <m:r>
                          <a:rPr lang="en-US" sz="3200" i="1">
                            <a:latin typeface="Cambria Math" panose="02040503050406030204" pitchFamily="18" charset="0"/>
                          </a:rPr>
                          <m:t>𝑎</m:t>
                        </m:r>
                      </m:num>
                      <m:den>
                        <m:r>
                          <a:rPr lang="en-US" sz="3200" i="1">
                            <a:latin typeface="Cambria Math" panose="02040503050406030204" pitchFamily="18" charset="0"/>
                          </a:rPr>
                          <m:t>𝑏</m:t>
                        </m:r>
                      </m:den>
                    </m:f>
                  </m:oMath>
                </a14:m>
                <a:endParaRPr lang="en-IN" sz="3200" dirty="0"/>
              </a:p>
              <a:p>
                <a:pPr>
                  <a:lnSpc>
                    <a:spcPct val="150000"/>
                  </a:lnSpc>
                </a:pPr>
                <a:r>
                  <a:rPr lang="en-US" sz="3200" dirty="0" smtClean="0"/>
                  <a:t>                                          </a:t>
                </a:r>
                <a14:m>
                  <m:oMath xmlns:m="http://schemas.openxmlformats.org/officeDocument/2006/math">
                    <m:f>
                      <m:fPr>
                        <m:ctrlPr>
                          <a:rPr lang="en-US" sz="3200" i="1">
                            <a:latin typeface="Cambria Math" panose="02040503050406030204" pitchFamily="18" charset="0"/>
                          </a:rPr>
                        </m:ctrlPr>
                      </m:fPr>
                      <m:num>
                        <m:r>
                          <a:rPr lang="en-US" sz="3200" b="0" i="1" smtClean="0">
                            <a:latin typeface="Cambria Math" panose="02040503050406030204" pitchFamily="18" charset="0"/>
                          </a:rPr>
                          <m:t>316</m:t>
                        </m:r>
                      </m:num>
                      <m:den>
                        <m:r>
                          <a:rPr lang="en-US" sz="3200" b="0" i="1" smtClean="0">
                            <a:latin typeface="Cambria Math" panose="02040503050406030204" pitchFamily="18" charset="0"/>
                          </a:rPr>
                          <m:t>720</m:t>
                        </m:r>
                      </m:den>
                    </m:f>
                  </m:oMath>
                </a14:m>
                <a:r>
                  <a:rPr lang="en-US" sz="3200" dirty="0" smtClean="0"/>
                  <a:t> &lt; </a:t>
                </a:r>
                <a14:m>
                  <m:oMath xmlns:m="http://schemas.openxmlformats.org/officeDocument/2006/math">
                    <m:f>
                      <m:fPr>
                        <m:ctrlPr>
                          <a:rPr lang="en-US" sz="3200" i="1">
                            <a:latin typeface="Cambria Math" panose="02040503050406030204" pitchFamily="18" charset="0"/>
                          </a:rPr>
                        </m:ctrlPr>
                      </m:fPr>
                      <m:num>
                        <m:r>
                          <a:rPr lang="en-US" sz="3200" b="0" i="1" smtClean="0">
                            <a:latin typeface="Cambria Math" panose="02040503050406030204" pitchFamily="18" charset="0"/>
                          </a:rPr>
                          <m:t>320</m:t>
                        </m:r>
                      </m:num>
                      <m:den>
                        <m:r>
                          <a:rPr lang="en-US" sz="3200" i="1">
                            <a:latin typeface="Cambria Math" panose="02040503050406030204" pitchFamily="18" charset="0"/>
                          </a:rPr>
                          <m:t>72</m:t>
                        </m:r>
                        <m:r>
                          <a:rPr lang="en-US" sz="3200" b="0" i="1" smtClean="0">
                            <a:latin typeface="Cambria Math" panose="02040503050406030204" pitchFamily="18" charset="0"/>
                          </a:rPr>
                          <m:t>3</m:t>
                        </m:r>
                      </m:den>
                    </m:f>
                  </m:oMath>
                </a14:m>
                <a:endParaRPr lang="en-IN" sz="3200" dirty="0"/>
              </a:p>
              <a:p>
                <a:pPr marL="457200" indent="-457200">
                  <a:lnSpc>
                    <a:spcPct val="150000"/>
                  </a:lnSpc>
                  <a:buFont typeface="Wingdings" panose="05000000000000000000" pitchFamily="2" charset="2"/>
                  <a:buChar char="§"/>
                </a:pPr>
                <a:endParaRPr lang="en-US" sz="3200" dirty="0" smtClean="0"/>
              </a:p>
              <a:p>
                <a:pPr marL="457200" indent="-457200">
                  <a:lnSpc>
                    <a:spcPct val="150000"/>
                  </a:lnSpc>
                  <a:buFont typeface="Wingdings" panose="05000000000000000000" pitchFamily="2" charset="2"/>
                  <a:buChar char="§"/>
                </a:pPr>
                <a:endParaRPr lang="en-US" sz="3200" dirty="0" smtClean="0"/>
              </a:p>
            </p:txBody>
          </p:sp>
        </mc:Choice>
        <mc:Fallback>
          <p:sp>
            <p:nvSpPr>
              <p:cNvPr id="3" name="Text Placeholder 2"/>
              <p:cNvSpPr>
                <a:spLocks noGrp="1" noRot="1" noChangeAspect="1" noMove="1" noResize="1" noEditPoints="1" noAdjustHandles="1" noChangeArrowheads="1" noChangeShapeType="1" noTextEdit="1"/>
              </p:cNvSpPr>
              <p:nvPr>
                <p:ph type="body" idx="1"/>
              </p:nvPr>
            </p:nvSpPr>
            <p:spPr>
              <a:xfrm>
                <a:off x="1589381" y="1628800"/>
                <a:ext cx="10458909" cy="4752528"/>
              </a:xfrm>
              <a:blipFill rotWithShape="0">
                <a:blip r:embed="rId3"/>
                <a:stretch>
                  <a:fillRect l="-1341"/>
                </a:stretch>
              </a:blipFill>
            </p:spPr>
            <p:txBody>
              <a:bodyPr/>
              <a:lstStyle/>
              <a:p>
                <a:r>
                  <a:rPr lang="en-IN">
                    <a:noFill/>
                  </a:rPr>
                  <a:t> </a:t>
                </a:r>
              </a:p>
            </p:txBody>
          </p:sp>
        </mc:Fallback>
      </mc:AlternateContent>
    </p:spTree>
    <p:extLst>
      <p:ext uri="{BB962C8B-B14F-4D97-AF65-F5344CB8AC3E}">
        <p14:creationId xmlns:p14="http://schemas.microsoft.com/office/powerpoint/2010/main" val="1987717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73932" y="2420888"/>
            <a:ext cx="9143998" cy="1020762"/>
          </a:xfrm>
        </p:spPr>
        <p:txBody>
          <a:bodyPr>
            <a:noAutofit/>
          </a:bodyPr>
          <a:lstStyle/>
          <a:p>
            <a:pPr algn="ct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a:t/>
            </a:r>
            <a:br>
              <a:rPr lang="en-US" sz="3600" dirty="0"/>
            </a:br>
            <a:r>
              <a:rPr lang="en-US" sz="3600" dirty="0" smtClean="0"/>
              <a:t>Practice Problems</a:t>
            </a:r>
            <a:endParaRPr lang="en-IN" sz="3600" dirty="0"/>
          </a:p>
        </p:txBody>
      </p:sp>
    </p:spTree>
    <p:extLst>
      <p:ext uri="{BB962C8B-B14F-4D97-AF65-F5344CB8AC3E}">
        <p14:creationId xmlns:p14="http://schemas.microsoft.com/office/powerpoint/2010/main" val="321606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485900" y="116632"/>
            <a:ext cx="9143998" cy="1020762"/>
          </a:xfrm>
          <a:noFill/>
        </p:spPr>
        <p:txBody>
          <a:bodyPr/>
          <a:lstStyle/>
          <a:p>
            <a:pPr>
              <a:lnSpc>
                <a:spcPct val="150000"/>
              </a:lnSpc>
            </a:pPr>
            <a:r>
              <a:rPr lang="en-US" dirty="0" smtClean="0"/>
              <a:t>Practice Problem</a:t>
            </a:r>
            <a:endParaRPr lang="en-US" dirty="0"/>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611786593"/>
                  </p:ext>
                </p:extLst>
              </p:nvPr>
            </p:nvGraphicFramePr>
            <p:xfrm>
              <a:off x="2133972" y="3429000"/>
              <a:ext cx="9433048" cy="3108960"/>
            </p:xfrm>
            <a:graphic>
              <a:graphicData uri="http://schemas.openxmlformats.org/drawingml/2006/table">
                <a:tbl>
                  <a:tblPr firstRow="1" bandRow="1">
                    <a:tableStyleId>{2D5ABB26-0587-4C30-8999-92F81FD0307C}</a:tableStyleId>
                  </a:tblPr>
                  <a:tblGrid>
                    <a:gridCol w="4716524"/>
                    <a:gridCol w="4716524"/>
                  </a:tblGrid>
                  <a:tr h="482877">
                    <a:tc>
                      <a:txBody>
                        <a:bodyPr/>
                        <a:lstStyle/>
                        <a:p>
                          <a:pPr algn="ctr"/>
                          <a:r>
                            <a:rPr lang="en-US" sz="3200" u="none" dirty="0" smtClean="0"/>
                            <a:t>A</a:t>
                          </a:r>
                          <a:endParaRPr lang="en-IN" sz="3200" u="none"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200" dirty="0" smtClean="0"/>
                            <a:t>B</a:t>
                          </a:r>
                          <a:endParaRPr lang="en-IN" sz="32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1094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3200"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kern="1200" dirty="0" smtClean="0">
                              <a:solidFill>
                                <a:schemeClr val="tx1"/>
                              </a:solidFill>
                              <a:effectLst/>
                              <a:latin typeface="+mn-lt"/>
                              <a:ea typeface="+mn-ea"/>
                              <a:cs typeface="+mn-cs"/>
                            </a:rPr>
                            <a:t>The teacher-student ratio in 2013</a:t>
                          </a:r>
                          <a:endParaRPr lang="en-IN" sz="3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3200" dirty="0"/>
                        </a:p>
                        <a:p>
                          <a:endParaRPr lang="en-US" sz="3200" b="0" i="1" dirty="0" smtClean="0">
                            <a:latin typeface="Cambria Math" panose="02040503050406030204" pitchFamily="18"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en-US" sz="3200" b="0" i="0"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3200" kern="1200" smtClean="0">
                                    <a:solidFill>
                                      <a:schemeClr val="tx1"/>
                                    </a:solidFill>
                                    <a:effectLst/>
                                    <a:latin typeface="+mn-lt"/>
                                    <a:ea typeface="+mn-ea"/>
                                    <a:cs typeface="+mn-cs"/>
                                  </a:rPr>
                                  <m:t>The</m:t>
                                </m:r>
                                <m:r>
                                  <m:rPr>
                                    <m:nor/>
                                  </m:rPr>
                                  <a:rPr lang="en-US" sz="3200" kern="1200" smtClean="0">
                                    <a:solidFill>
                                      <a:schemeClr val="tx1"/>
                                    </a:solidFill>
                                    <a:effectLst/>
                                    <a:latin typeface="+mn-lt"/>
                                    <a:ea typeface="+mn-ea"/>
                                    <a:cs typeface="+mn-cs"/>
                                  </a:rPr>
                                  <m:t> </m:t>
                                </m:r>
                                <m:r>
                                  <m:rPr>
                                    <m:nor/>
                                  </m:rPr>
                                  <a:rPr lang="en-US" sz="3200" kern="1200" smtClean="0">
                                    <a:solidFill>
                                      <a:schemeClr val="tx1"/>
                                    </a:solidFill>
                                    <a:effectLst/>
                                    <a:latin typeface="+mn-lt"/>
                                    <a:ea typeface="+mn-ea"/>
                                    <a:cs typeface="+mn-cs"/>
                                  </a:rPr>
                                  <m:t>teacher</m:t>
                                </m:r>
                                <m:r>
                                  <m:rPr>
                                    <m:nor/>
                                  </m:rPr>
                                  <a:rPr lang="en-US" sz="3200" kern="1200" smtClean="0">
                                    <a:solidFill>
                                      <a:schemeClr val="tx1"/>
                                    </a:solidFill>
                                    <a:effectLst/>
                                    <a:latin typeface="+mn-lt"/>
                                    <a:ea typeface="+mn-ea"/>
                                    <a:cs typeface="+mn-cs"/>
                                  </a:rPr>
                                  <m:t>−</m:t>
                                </m:r>
                                <m:r>
                                  <m:rPr>
                                    <m:nor/>
                                  </m:rPr>
                                  <a:rPr lang="en-US" sz="3200" kern="1200" smtClean="0">
                                    <a:solidFill>
                                      <a:schemeClr val="tx1"/>
                                    </a:solidFill>
                                    <a:effectLst/>
                                    <a:latin typeface="+mn-lt"/>
                                    <a:ea typeface="+mn-ea"/>
                                    <a:cs typeface="+mn-cs"/>
                                  </a:rPr>
                                  <m:t>student</m:t>
                                </m:r>
                                <m:r>
                                  <m:rPr>
                                    <m:nor/>
                                  </m:rPr>
                                  <a:rPr lang="en-US" sz="3200" kern="1200" smtClean="0">
                                    <a:solidFill>
                                      <a:schemeClr val="tx1"/>
                                    </a:solidFill>
                                    <a:effectLst/>
                                    <a:latin typeface="+mn-lt"/>
                                    <a:ea typeface="+mn-ea"/>
                                    <a:cs typeface="+mn-cs"/>
                                  </a:rPr>
                                  <m:t> </m:t>
                                </m:r>
                                <m:r>
                                  <m:rPr>
                                    <m:nor/>
                                  </m:rPr>
                                  <a:rPr lang="en-US" sz="3200" kern="1200" smtClean="0">
                                    <a:solidFill>
                                      <a:schemeClr val="tx1"/>
                                    </a:solidFill>
                                    <a:effectLst/>
                                    <a:latin typeface="+mn-lt"/>
                                    <a:ea typeface="+mn-ea"/>
                                    <a:cs typeface="+mn-cs"/>
                                  </a:rPr>
                                  <m:t>ratio</m:t>
                                </m:r>
                                <m:r>
                                  <m:rPr>
                                    <m:nor/>
                                  </m:rPr>
                                  <a:rPr lang="en-US" sz="3200" kern="1200" smtClean="0">
                                    <a:solidFill>
                                      <a:schemeClr val="tx1"/>
                                    </a:solidFill>
                                    <a:effectLst/>
                                    <a:latin typeface="+mn-lt"/>
                                    <a:ea typeface="+mn-ea"/>
                                    <a:cs typeface="+mn-cs"/>
                                  </a:rPr>
                                  <m:t> </m:t>
                                </m:r>
                                <m:r>
                                  <m:rPr>
                                    <m:nor/>
                                  </m:rPr>
                                  <a:rPr lang="en-US" sz="3200" kern="1200" smtClean="0">
                                    <a:solidFill>
                                      <a:schemeClr val="tx1"/>
                                    </a:solidFill>
                                    <a:effectLst/>
                                    <a:latin typeface="+mn-lt"/>
                                    <a:ea typeface="+mn-ea"/>
                                    <a:cs typeface="+mn-cs"/>
                                  </a:rPr>
                                  <m:t>in</m:t>
                                </m:r>
                                <m:r>
                                  <m:rPr>
                                    <m:nor/>
                                  </m:rPr>
                                  <a:rPr lang="en-US" sz="3200" kern="1200" smtClean="0">
                                    <a:solidFill>
                                      <a:schemeClr val="tx1"/>
                                    </a:solidFill>
                                    <a:effectLst/>
                                    <a:latin typeface="+mn-lt"/>
                                    <a:ea typeface="+mn-ea"/>
                                    <a:cs typeface="+mn-cs"/>
                                  </a:rPr>
                                  <m:t> </m:t>
                                </m:r>
                                <m:r>
                                  <m:rPr>
                                    <m:nor/>
                                  </m:rPr>
                                  <a:rPr lang="en-US" sz="3200" kern="1200" smtClean="0">
                                    <a:solidFill>
                                      <a:schemeClr val="tx1"/>
                                    </a:solidFill>
                                    <a:effectLst/>
                                    <a:latin typeface="+mn-lt"/>
                                    <a:ea typeface="+mn-ea"/>
                                    <a:cs typeface="+mn-cs"/>
                                  </a:rPr>
                                  <m:t>late</m:t>
                                </m:r>
                                <m:r>
                                  <m:rPr>
                                    <m:nor/>
                                  </m:rPr>
                                  <a:rPr lang="en-US" sz="3200" kern="1200" smtClean="0">
                                    <a:solidFill>
                                      <a:schemeClr val="tx1"/>
                                    </a:solidFill>
                                    <a:effectLst/>
                                    <a:latin typeface="+mn-lt"/>
                                    <a:ea typeface="+mn-ea"/>
                                    <a:cs typeface="+mn-cs"/>
                                  </a:rPr>
                                  <m:t> </m:t>
                                </m:r>
                                <m:r>
                                  <m:rPr>
                                    <m:nor/>
                                  </m:rPr>
                                  <a:rPr lang="en-US" sz="3200" kern="1200" smtClean="0">
                                    <a:solidFill>
                                      <a:schemeClr val="tx1"/>
                                    </a:solidFill>
                                    <a:effectLst/>
                                    <a:latin typeface="+mn-lt"/>
                                    <a:ea typeface="+mn-ea"/>
                                    <a:cs typeface="+mn-cs"/>
                                  </a:rPr>
                                  <m:t>January</m:t>
                                </m:r>
                                <m:r>
                                  <m:rPr>
                                    <m:nor/>
                                  </m:rPr>
                                  <a:rPr lang="en-US" sz="3200" kern="1200" smtClean="0">
                                    <a:solidFill>
                                      <a:schemeClr val="tx1"/>
                                    </a:solidFill>
                                    <a:effectLst/>
                                    <a:latin typeface="+mn-lt"/>
                                    <a:ea typeface="+mn-ea"/>
                                    <a:cs typeface="+mn-cs"/>
                                  </a:rPr>
                                  <m:t>, 2014.</m:t>
                                </m:r>
                              </m:oMath>
                            </m:oMathPara>
                          </a14:m>
                          <a:endParaRPr lang="en-IN" sz="3200" kern="1200" dirty="0">
                            <a:solidFill>
                              <a:schemeClr val="tx1"/>
                            </a:solidFill>
                            <a:effectLst/>
                            <a:latin typeface="+mn-lt"/>
                            <a:ea typeface="+mn-ea"/>
                            <a:cs typeface="+mn-cs"/>
                          </a:endParaRPr>
                        </a:p>
                        <a:p>
                          <a:endParaRPr lang="en-IN" sz="32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611786593"/>
                  </p:ext>
                </p:extLst>
              </p:nvPr>
            </p:nvGraphicFramePr>
            <p:xfrm>
              <a:off x="2133972" y="3429000"/>
              <a:ext cx="9433048" cy="3108960"/>
            </p:xfrm>
            <a:graphic>
              <a:graphicData uri="http://schemas.openxmlformats.org/drawingml/2006/table">
                <a:tbl>
                  <a:tblPr firstRow="1" bandRow="1">
                    <a:tableStyleId>{2D5ABB26-0587-4C30-8999-92F81FD0307C}</a:tableStyleId>
                  </a:tblPr>
                  <a:tblGrid>
                    <a:gridCol w="4716524"/>
                    <a:gridCol w="4716524"/>
                  </a:tblGrid>
                  <a:tr h="579120">
                    <a:tc>
                      <a:txBody>
                        <a:bodyPr/>
                        <a:lstStyle/>
                        <a:p>
                          <a:pPr algn="ctr"/>
                          <a:r>
                            <a:rPr lang="en-US" sz="3200" u="none" dirty="0" smtClean="0"/>
                            <a:t>A</a:t>
                          </a:r>
                          <a:endParaRPr lang="en-IN" sz="3200" u="none"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200" dirty="0" smtClean="0"/>
                            <a:t>B</a:t>
                          </a:r>
                          <a:endParaRPr lang="en-IN" sz="32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529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3200" b="0" i="1" dirty="0" smtClean="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3200" kern="1200" dirty="0" smtClean="0">
                              <a:solidFill>
                                <a:schemeClr val="tx1"/>
                              </a:solidFill>
                              <a:effectLst/>
                              <a:latin typeface="+mn-lt"/>
                              <a:ea typeface="+mn-ea"/>
                              <a:cs typeface="+mn-cs"/>
                            </a:rPr>
                            <a:t>The teacher-student ratio in 2013</a:t>
                          </a:r>
                          <a:endParaRPr lang="en-IN" sz="3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3200" dirty="0"/>
                        </a:p>
                        <a:p>
                          <a:endParaRPr lang="en-US" sz="3200" b="0" i="1" dirty="0" smtClean="0">
                            <a:latin typeface="Cambria Math" panose="02040503050406030204" pitchFamily="18"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rotWithShape="0">
                          <a:blip r:embed="rId3"/>
                          <a:stretch>
                            <a:fillRect l="-100000" t="-25721" r="-129" b="-240"/>
                          </a:stretch>
                        </a:blipFill>
                      </a:tcPr>
                    </a:tc>
                  </a:tr>
                </a:tbl>
              </a:graphicData>
            </a:graphic>
          </p:graphicFrame>
        </mc:Fallback>
      </mc:AlternateContent>
      <p:graphicFrame>
        <p:nvGraphicFramePr>
          <p:cNvPr id="3" name="Table 2"/>
          <p:cNvGraphicFramePr>
            <a:graphicFrameLocks noGrp="1"/>
          </p:cNvGraphicFramePr>
          <p:nvPr>
            <p:extLst>
              <p:ext uri="{D42A27DB-BD31-4B8C-83A1-F6EECF244321}">
                <p14:modId xmlns:p14="http://schemas.microsoft.com/office/powerpoint/2010/main" val="1484406119"/>
              </p:ext>
            </p:extLst>
          </p:nvPr>
        </p:nvGraphicFramePr>
        <p:xfrm>
          <a:off x="1480871" y="1137394"/>
          <a:ext cx="10513168" cy="3291840"/>
        </p:xfrm>
        <a:graphic>
          <a:graphicData uri="http://schemas.openxmlformats.org/drawingml/2006/table">
            <a:tbl>
              <a:tblPr firstRow="1" bandRow="1">
                <a:tableStyleId>{2D5ABB26-0587-4C30-8999-92F81FD0307C}</a:tableStyleId>
              </a:tblPr>
              <a:tblGrid>
                <a:gridCol w="10513168"/>
              </a:tblGrid>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2800" kern="1200" dirty="0" smtClean="0">
                          <a:solidFill>
                            <a:schemeClr val="tx1"/>
                          </a:solidFill>
                          <a:effectLst/>
                          <a:latin typeface="+mn-lt"/>
                          <a:ea typeface="+mn-ea"/>
                          <a:cs typeface="+mn-cs"/>
                        </a:rPr>
                        <a:t>At a certain school in December 2013, there were six teachers and 200 students. On January 2nd, the day after new-year, one teacher and 35 students joined the school, and no one left the school.</a:t>
                      </a:r>
                    </a:p>
                    <a:p>
                      <a:pPr marL="0" marR="0" indent="0" algn="l" defTabSz="914400" rtl="0" eaLnBrk="1" fontAlgn="auto" latinLnBrk="0" hangingPunct="1">
                        <a:lnSpc>
                          <a:spcPct val="150000"/>
                        </a:lnSpc>
                        <a:spcBef>
                          <a:spcPts val="0"/>
                        </a:spcBef>
                        <a:spcAft>
                          <a:spcPts val="0"/>
                        </a:spcAft>
                        <a:buClrTx/>
                        <a:buSzTx/>
                        <a:buFontTx/>
                        <a:buNone/>
                        <a:tabLst/>
                        <a:defRPr/>
                      </a:pPr>
                      <a:endParaRPr lang="en-IN" sz="2800" kern="1200" dirty="0" smtClean="0">
                        <a:solidFill>
                          <a:schemeClr val="tx1"/>
                        </a:solidFill>
                        <a:effectLst/>
                        <a:latin typeface="+mn-lt"/>
                        <a:ea typeface="+mn-ea"/>
                        <a:cs typeface="+mn-cs"/>
                      </a:endParaRPr>
                    </a:p>
                    <a:p>
                      <a:pPr>
                        <a:lnSpc>
                          <a:spcPct val="150000"/>
                        </a:lnSpc>
                      </a:pPr>
                      <a:endParaRPr lang="en-IN" sz="2800" dirty="0"/>
                    </a:p>
                  </a:txBody>
                  <a:tcPr>
                    <a:lnL>
                      <a:noFill/>
                    </a:lnL>
                    <a:lnR>
                      <a:noFill/>
                    </a:lnR>
                    <a:lnT>
                      <a:noFill/>
                    </a:lnT>
                    <a:lnB>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14127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noFill/>
        </p:spPr>
        <p:txBody>
          <a:bodyPr/>
          <a:lstStyle/>
          <a:p>
            <a:pPr>
              <a:lnSpc>
                <a:spcPct val="150000"/>
              </a:lnSpc>
            </a:pPr>
            <a:r>
              <a:rPr lang="en-US" dirty="0" smtClean="0"/>
              <a:t>Practice Problem</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52675590"/>
              </p:ext>
            </p:extLst>
          </p:nvPr>
        </p:nvGraphicFramePr>
        <p:xfrm>
          <a:off x="1522414" y="1295400"/>
          <a:ext cx="10153128" cy="6492240"/>
        </p:xfrm>
        <a:graphic>
          <a:graphicData uri="http://schemas.openxmlformats.org/drawingml/2006/table">
            <a:tbl>
              <a:tblPr firstRow="1" bandRow="1">
                <a:tableStyleId>{2D5ABB26-0587-4C30-8999-92F81FD0307C}</a:tableStyleId>
              </a:tblPr>
              <a:tblGrid>
                <a:gridCol w="10153128"/>
              </a:tblGrid>
              <a:tr h="5616624">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2800" dirty="0" smtClean="0"/>
                        <a:t>Set K consists of all fractions of the form x/(x+2) where x is a positive even integer less than 20. What is the product of all the fractions in Set K ?</a:t>
                      </a:r>
                    </a:p>
                    <a:p>
                      <a:pPr marL="3200400" marR="0" lvl="7"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IN" sz="2800" dirty="0" smtClean="0"/>
                        <a:t>A.  1/20 </a:t>
                      </a:r>
                    </a:p>
                    <a:p>
                      <a:pPr marL="3200400" marR="0" lvl="7"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IN" sz="2800" dirty="0" smtClean="0"/>
                        <a:t>B.  1/10 </a:t>
                      </a:r>
                    </a:p>
                    <a:p>
                      <a:pPr marL="3200400" marR="0" lvl="7"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IN" sz="2800" dirty="0" smtClean="0"/>
                        <a:t>C.  1/9</a:t>
                      </a:r>
                    </a:p>
                    <a:p>
                      <a:pPr marL="3200400" marR="0" lvl="7"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IN" sz="2800" dirty="0" smtClean="0"/>
                        <a:t>D.  1/2 </a:t>
                      </a:r>
                    </a:p>
                    <a:p>
                      <a:pPr marL="3200400" marR="0" lvl="7"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IN" sz="2800" dirty="0" smtClean="0"/>
                        <a:t>E.  8/9</a:t>
                      </a:r>
                    </a:p>
                    <a:p>
                      <a:pPr marL="285750" marR="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IN" sz="2800" kern="1200" dirty="0" smtClean="0">
                        <a:solidFill>
                          <a:schemeClr val="tx1"/>
                        </a:solidFill>
                        <a:effectLst/>
                        <a:latin typeface="+mn-lt"/>
                        <a:ea typeface="+mn-ea"/>
                        <a:cs typeface="+mn-cs"/>
                      </a:endParaRPr>
                    </a:p>
                    <a:p>
                      <a:pPr>
                        <a:lnSpc>
                          <a:spcPct val="150000"/>
                        </a:lnSpc>
                      </a:pPr>
                      <a:endParaRPr lang="en-IN" sz="2800" dirty="0"/>
                    </a:p>
                  </a:txBody>
                  <a:tcPr>
                    <a:lnL>
                      <a:noFill/>
                    </a:lnL>
                    <a:lnR>
                      <a:noFill/>
                    </a:lnR>
                    <a:lnT>
                      <a:noFill/>
                    </a:lnT>
                    <a:lnB>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548099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413892" y="188640"/>
            <a:ext cx="9143998" cy="1020762"/>
          </a:xfrm>
          <a:noFill/>
        </p:spPr>
        <p:txBody>
          <a:bodyPr/>
          <a:lstStyle/>
          <a:p>
            <a:r>
              <a:rPr lang="en-US" dirty="0" smtClean="0"/>
              <a:t>Practice Problem</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646785612"/>
              </p:ext>
            </p:extLst>
          </p:nvPr>
        </p:nvGraphicFramePr>
        <p:xfrm>
          <a:off x="1413892" y="908720"/>
          <a:ext cx="9865096" cy="6309360"/>
        </p:xfrm>
        <a:graphic>
          <a:graphicData uri="http://schemas.openxmlformats.org/drawingml/2006/table">
            <a:tbl>
              <a:tblPr firstRow="1" bandRow="1">
                <a:tableStyleId>{2D5ABB26-0587-4C30-8999-92F81FD0307C}</a:tableStyleId>
              </a:tblPr>
              <a:tblGrid>
                <a:gridCol w="9865096"/>
              </a:tblGrid>
              <a:tr h="370840">
                <a:tc>
                  <a:txBody>
                    <a:bodyPr/>
                    <a:lstStyle/>
                    <a:p>
                      <a:pPr>
                        <a:lnSpc>
                          <a:spcPct val="150000"/>
                        </a:lnSpc>
                      </a:pPr>
                      <a:endParaRPr lang="en-US" sz="2400" dirty="0" smtClean="0"/>
                    </a:p>
                    <a:p>
                      <a:pPr>
                        <a:lnSpc>
                          <a:spcPct val="150000"/>
                        </a:lnSpc>
                      </a:pPr>
                      <a:r>
                        <a:rPr lang="en-US" sz="3200" dirty="0" smtClean="0"/>
                        <a:t>If  x &gt; 21/40,</a:t>
                      </a:r>
                      <a:r>
                        <a:rPr lang="en-US" sz="3200" baseline="0" dirty="0" smtClean="0"/>
                        <a:t> </a:t>
                      </a:r>
                      <a:r>
                        <a:rPr lang="en-US" sz="3200" dirty="0" smtClean="0"/>
                        <a:t>then x could be which of the following?</a:t>
                      </a:r>
                    </a:p>
                    <a:p>
                      <a:pPr>
                        <a:lnSpc>
                          <a:spcPct val="150000"/>
                        </a:lnSpc>
                      </a:pPr>
                      <a:r>
                        <a:rPr lang="en-US" sz="3200" dirty="0" smtClean="0"/>
                        <a:t>Indicate </a:t>
                      </a:r>
                      <a:r>
                        <a:rPr lang="en-US" sz="3200" u="sng" dirty="0" smtClean="0"/>
                        <a:t>all</a:t>
                      </a:r>
                      <a:r>
                        <a:rPr lang="en-US" sz="3200" dirty="0" smtClean="0"/>
                        <a:t> possible values of x. </a:t>
                      </a:r>
                    </a:p>
                    <a:p>
                      <a:pPr marL="3200400" marR="0" lvl="7"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IN" sz="3200" dirty="0" smtClean="0"/>
                        <a:t>A. </a:t>
                      </a:r>
                      <a:r>
                        <a:rPr lang="en-IN" sz="3200" dirty="0" smtClean="0">
                          <a:effectLst/>
                        </a:rPr>
                        <a:t>​ 1/2</a:t>
                      </a:r>
                      <a:endParaRPr lang="en-IN" sz="3200" dirty="0" smtClean="0"/>
                    </a:p>
                    <a:p>
                      <a:pPr marL="3200400" marR="0" lvl="7"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IN" sz="3200" dirty="0" smtClean="0"/>
                        <a:t>B.   11/20 </a:t>
                      </a:r>
                    </a:p>
                    <a:p>
                      <a:pPr marL="3200400" marR="0" lvl="7"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IN" sz="3200" dirty="0" smtClean="0"/>
                        <a:t>C.   13/25</a:t>
                      </a:r>
                    </a:p>
                    <a:p>
                      <a:pPr marL="3200400" marR="0" lvl="7"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IN" sz="3200" dirty="0" smtClean="0"/>
                        <a:t>D.   19/36</a:t>
                      </a:r>
                    </a:p>
                    <a:p>
                      <a:pPr marL="285750" marR="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IN" sz="2800" kern="1200" dirty="0" smtClean="0">
                        <a:solidFill>
                          <a:schemeClr val="tx1"/>
                        </a:solidFill>
                        <a:effectLst/>
                        <a:latin typeface="+mn-lt"/>
                        <a:ea typeface="+mn-ea"/>
                        <a:cs typeface="+mn-cs"/>
                      </a:endParaRPr>
                    </a:p>
                    <a:p>
                      <a:pPr>
                        <a:lnSpc>
                          <a:spcPct val="150000"/>
                        </a:lnSpc>
                      </a:pPr>
                      <a:endParaRPr lang="en-IN" sz="2800" dirty="0"/>
                    </a:p>
                  </a:txBody>
                  <a:tcPr>
                    <a:lnL>
                      <a:noFill/>
                    </a:lnL>
                    <a:lnR>
                      <a:noFill/>
                    </a:lnR>
                    <a:lnT>
                      <a:noFill/>
                    </a:lnT>
                    <a:lnB>
                      <a:noFill/>
                    </a:lnB>
                    <a:lnTlToBr w="12700" cmpd="sng">
                      <a:noFill/>
                      <a:prstDash val="solid"/>
                    </a:lnTlToBr>
                    <a:lnBlToTr w="12700" cmpd="sng">
                      <a:noFill/>
                      <a:prstDash val="solid"/>
                    </a:lnBlToTr>
                  </a:tcPr>
                </a:tc>
              </a:tr>
            </a:tbl>
          </a:graphicData>
        </a:graphic>
      </p:graphicFrame>
      <p:sp>
        <p:nvSpPr>
          <p:cNvPr id="4" name="TextBox 3"/>
          <p:cNvSpPr txBox="1"/>
          <p:nvPr/>
        </p:nvSpPr>
        <p:spPr>
          <a:xfrm>
            <a:off x="7822604" y="2204864"/>
            <a:ext cx="1662635" cy="3046988"/>
          </a:xfrm>
          <a:prstGeom prst="rect">
            <a:avLst/>
          </a:prstGeom>
          <a:noFill/>
        </p:spPr>
        <p:txBody>
          <a:bodyPr wrap="none" rtlCol="0">
            <a:spAutoFit/>
          </a:bodyPr>
          <a:lstStyle/>
          <a:p>
            <a:pPr>
              <a:lnSpc>
                <a:spcPct val="150000"/>
              </a:lnSpc>
            </a:pPr>
            <a:endParaRPr lang="en-US" sz="3200" dirty="0" smtClean="0"/>
          </a:p>
          <a:p>
            <a:pPr>
              <a:lnSpc>
                <a:spcPct val="150000"/>
              </a:lnSpc>
            </a:pPr>
            <a:r>
              <a:rPr lang="en-US" sz="3200" dirty="0" smtClean="0"/>
              <a:t>E.  31/60</a:t>
            </a:r>
          </a:p>
          <a:p>
            <a:pPr>
              <a:lnSpc>
                <a:spcPct val="150000"/>
              </a:lnSpc>
            </a:pPr>
            <a:r>
              <a:rPr lang="en-US" sz="3200" dirty="0" smtClean="0"/>
              <a:t>F.  38/75</a:t>
            </a:r>
          </a:p>
          <a:p>
            <a:pPr>
              <a:lnSpc>
                <a:spcPct val="150000"/>
              </a:lnSpc>
            </a:pPr>
            <a:r>
              <a:rPr lang="en-US" sz="3200" dirty="0" smtClean="0"/>
              <a:t>G.  41/80</a:t>
            </a:r>
            <a:endParaRPr lang="en-IN" sz="3200" dirty="0"/>
          </a:p>
        </p:txBody>
      </p:sp>
    </p:spTree>
    <p:extLst>
      <p:ext uri="{BB962C8B-B14F-4D97-AF65-F5344CB8AC3E}">
        <p14:creationId xmlns:p14="http://schemas.microsoft.com/office/powerpoint/2010/main" val="359529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noFill/>
        </p:spPr>
        <p:txBody>
          <a:bodyPr/>
          <a:lstStyle/>
          <a:p>
            <a:pPr>
              <a:lnSpc>
                <a:spcPct val="150000"/>
              </a:lnSpc>
            </a:pPr>
            <a:r>
              <a:rPr lang="en-US" dirty="0" smtClean="0"/>
              <a:t>Practice Problem</a:t>
            </a:r>
            <a:endParaRPr lang="en-US" dirty="0"/>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321255594"/>
                  </p:ext>
                </p:extLst>
              </p:nvPr>
            </p:nvGraphicFramePr>
            <p:xfrm>
              <a:off x="1989956" y="1772816"/>
              <a:ext cx="9433048" cy="4572000"/>
            </p:xfrm>
            <a:graphic>
              <a:graphicData uri="http://schemas.openxmlformats.org/drawingml/2006/table">
                <a:tbl>
                  <a:tblPr firstRow="1" bandRow="1">
                    <a:tableStyleId>{2D5ABB26-0587-4C30-8999-92F81FD0307C}</a:tableStyleId>
                  </a:tblPr>
                  <a:tblGrid>
                    <a:gridCol w="4716524"/>
                    <a:gridCol w="4716524"/>
                  </a:tblGrid>
                  <a:tr h="504057">
                    <a:tc>
                      <a:txBody>
                        <a:bodyPr/>
                        <a:lstStyle/>
                        <a:p>
                          <a:pPr algn="ctr">
                            <a:lnSpc>
                              <a:spcPct val="150000"/>
                            </a:lnSpc>
                          </a:pPr>
                          <a:r>
                            <a:rPr lang="en-US" sz="3200" u="none" dirty="0" smtClean="0"/>
                            <a:t>A</a:t>
                          </a:r>
                          <a:endParaRPr lang="en-IN" sz="3200" u="none"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3200" dirty="0" smtClean="0"/>
                            <a:t>B</a:t>
                          </a:r>
                          <a:endParaRPr lang="en-IN" sz="32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endParaRPr lang="en-US" sz="3200" b="0" i="1" dirty="0" smtClean="0">
                            <a:latin typeface="Cambria Math" panose="02040503050406030204" pitchFamily="18"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en-US" sz="3200" dirty="0" smtClean="0"/>
                            <a:t>The product of integers from -87 to -36 inclusive.</a:t>
                          </a:r>
                          <a:endParaRPr lang="en-IN" sz="3200" kern="1200" dirty="0" smtClean="0">
                            <a:solidFill>
                              <a:schemeClr val="tx1"/>
                            </a:solidFill>
                            <a:effectLst/>
                            <a:latin typeface="+mn-lt"/>
                            <a:ea typeface="+mn-ea"/>
                            <a:cs typeface="+mn-cs"/>
                          </a:endParaRPr>
                        </a:p>
                        <a:p>
                          <a:pPr marL="0" marR="0" indent="0" algn="l" defTabSz="914400" rtl="0" eaLnBrk="1" fontAlgn="auto" latinLnBrk="0" hangingPunct="1">
                            <a:lnSpc>
                              <a:spcPct val="150000"/>
                            </a:lnSpc>
                            <a:spcBef>
                              <a:spcPts val="0"/>
                            </a:spcBef>
                            <a:spcAft>
                              <a:spcPts val="0"/>
                            </a:spcAft>
                            <a:buClrTx/>
                            <a:buSzTx/>
                            <a:buFontTx/>
                            <a:buNone/>
                            <a:tabLst/>
                            <a:defRPr/>
                          </a:pPr>
                          <a:endParaRPr lang="en-IN" sz="3200" dirty="0"/>
                        </a:p>
                        <a:p>
                          <a:pPr>
                            <a:lnSpc>
                              <a:spcPct val="150000"/>
                            </a:lnSpc>
                          </a:pPr>
                          <a:endParaRPr lang="en-US" sz="3200" b="0" i="1" dirty="0" smtClean="0">
                            <a:latin typeface="Cambria Math" panose="02040503050406030204" pitchFamily="18"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nSpc>
                              <a:spcPct val="150000"/>
                            </a:lnSpc>
                          </a:pPr>
                          <a:endParaRPr lang="en-US" sz="3200" b="0" i="0" dirty="0" smtClean="0">
                            <a:latin typeface="Cambria Math" panose="020405030504060302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3200" smtClean="0"/>
                                  <m:t>The</m:t>
                                </m:r>
                                <m:r>
                                  <m:rPr>
                                    <m:nor/>
                                  </m:rPr>
                                  <a:rPr lang="en-US" sz="3200" smtClean="0"/>
                                  <m:t> </m:t>
                                </m:r>
                                <m:r>
                                  <m:rPr>
                                    <m:nor/>
                                  </m:rPr>
                                  <a:rPr lang="en-US" sz="3200" smtClean="0"/>
                                  <m:t>product</m:t>
                                </m:r>
                                <m:r>
                                  <m:rPr>
                                    <m:nor/>
                                  </m:rPr>
                                  <a:rPr lang="en-US" sz="3200" smtClean="0"/>
                                  <m:t> </m:t>
                                </m:r>
                                <m:r>
                                  <m:rPr>
                                    <m:nor/>
                                  </m:rPr>
                                  <a:rPr lang="en-US" sz="3200" smtClean="0"/>
                                  <m:t>of</m:t>
                                </m:r>
                                <m:r>
                                  <m:rPr>
                                    <m:nor/>
                                  </m:rPr>
                                  <a:rPr lang="en-US" sz="3200" smtClean="0"/>
                                  <m:t> </m:t>
                                </m:r>
                                <m:r>
                                  <m:rPr>
                                    <m:nor/>
                                  </m:rPr>
                                  <a:rPr lang="en-US" sz="3200" smtClean="0"/>
                                  <m:t>integers</m:t>
                                </m:r>
                                <m:r>
                                  <m:rPr>
                                    <m:nor/>
                                  </m:rPr>
                                  <a:rPr lang="en-US" sz="3200" smtClean="0"/>
                                  <m:t> </m:t>
                                </m:r>
                                <m:r>
                                  <m:rPr>
                                    <m:nor/>
                                  </m:rPr>
                                  <a:rPr lang="en-US" sz="3200" smtClean="0"/>
                                  <m:t>from</m:t>
                                </m:r>
                                <m:r>
                                  <m:rPr>
                                    <m:nor/>
                                  </m:rPr>
                                  <a:rPr lang="en-US" sz="3200" smtClean="0"/>
                                  <m:t> −58 </m:t>
                                </m:r>
                                <m:r>
                                  <m:rPr>
                                    <m:nor/>
                                  </m:rPr>
                                  <a:rPr lang="en-US" sz="3200" smtClean="0"/>
                                  <m:t>to</m:t>
                                </m:r>
                                <m:r>
                                  <m:rPr>
                                    <m:nor/>
                                  </m:rPr>
                                  <a:rPr lang="en-US" sz="3200" smtClean="0"/>
                                  <m:t> −34 </m:t>
                                </m:r>
                                <m:r>
                                  <m:rPr>
                                    <m:nor/>
                                  </m:rPr>
                                  <a:rPr lang="en-US" sz="3200" smtClean="0"/>
                                  <m:t>inclusive</m:t>
                                </m:r>
                              </m:oMath>
                            </m:oMathPara>
                          </a14:m>
                          <a:endParaRPr lang="en-IN" sz="32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321255594"/>
                  </p:ext>
                </p:extLst>
              </p:nvPr>
            </p:nvGraphicFramePr>
            <p:xfrm>
              <a:off x="1989956" y="1772816"/>
              <a:ext cx="9433048" cy="4406011"/>
            </p:xfrm>
            <a:graphic>
              <a:graphicData uri="http://schemas.openxmlformats.org/drawingml/2006/table">
                <a:tbl>
                  <a:tblPr firstRow="1" bandRow="1">
                    <a:tableStyleId>{2D5ABB26-0587-4C30-8999-92F81FD0307C}</a:tableStyleId>
                  </a:tblPr>
                  <a:tblGrid>
                    <a:gridCol w="4716524"/>
                    <a:gridCol w="4716524"/>
                  </a:tblGrid>
                  <a:tr h="747395">
                    <a:tc>
                      <a:txBody>
                        <a:bodyPr/>
                        <a:lstStyle/>
                        <a:p>
                          <a:pPr algn="ctr">
                            <a:lnSpc>
                              <a:spcPct val="150000"/>
                            </a:lnSpc>
                          </a:pPr>
                          <a:r>
                            <a:rPr lang="en-US" sz="3200" u="none" dirty="0" smtClean="0"/>
                            <a:t>A</a:t>
                          </a:r>
                          <a:endParaRPr lang="en-IN" sz="3200" u="none"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3200" dirty="0" smtClean="0"/>
                            <a:t>B</a:t>
                          </a:r>
                          <a:endParaRPr lang="en-IN" sz="32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8616">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endParaRPr lang="en-US" sz="3200" b="0" i="1" dirty="0" smtClean="0">
                            <a:latin typeface="Cambria Math" panose="02040503050406030204" pitchFamily="18" charset="0"/>
                          </a:endParaRPr>
                        </a:p>
                        <a:p>
                          <a:pPr marL="0" marR="0" indent="0" algn="l" defTabSz="914400" rtl="0" eaLnBrk="1" fontAlgn="auto" latinLnBrk="0" hangingPunct="1">
                            <a:lnSpc>
                              <a:spcPct val="150000"/>
                            </a:lnSpc>
                            <a:spcBef>
                              <a:spcPts val="0"/>
                            </a:spcBef>
                            <a:spcAft>
                              <a:spcPts val="0"/>
                            </a:spcAft>
                            <a:buClrTx/>
                            <a:buSzTx/>
                            <a:buFontTx/>
                            <a:buNone/>
                            <a:tabLst/>
                            <a:defRPr/>
                          </a:pPr>
                          <a:r>
                            <a:rPr lang="en-US" sz="3200" dirty="0" smtClean="0"/>
                            <a:t>The product of integers from -87 to -36 inclusive.</a:t>
                          </a:r>
                          <a:endParaRPr lang="en-IN" sz="3200" kern="1200" dirty="0" smtClean="0">
                            <a:solidFill>
                              <a:schemeClr val="tx1"/>
                            </a:solidFill>
                            <a:effectLst/>
                            <a:latin typeface="+mn-lt"/>
                            <a:ea typeface="+mn-ea"/>
                            <a:cs typeface="+mn-cs"/>
                          </a:endParaRPr>
                        </a:p>
                        <a:p>
                          <a:pPr marL="0" marR="0" indent="0" algn="l" defTabSz="914400" rtl="0" eaLnBrk="1" fontAlgn="auto" latinLnBrk="0" hangingPunct="1">
                            <a:lnSpc>
                              <a:spcPct val="150000"/>
                            </a:lnSpc>
                            <a:spcBef>
                              <a:spcPts val="0"/>
                            </a:spcBef>
                            <a:spcAft>
                              <a:spcPts val="0"/>
                            </a:spcAft>
                            <a:buClrTx/>
                            <a:buSzTx/>
                            <a:buFontTx/>
                            <a:buNone/>
                            <a:tabLst/>
                            <a:defRPr/>
                          </a:pPr>
                          <a:endParaRPr lang="en-IN" sz="3200" dirty="0"/>
                        </a:p>
                        <a:p>
                          <a:pPr>
                            <a:lnSpc>
                              <a:spcPct val="150000"/>
                            </a:lnSpc>
                          </a:pPr>
                          <a:endParaRPr lang="en-US" sz="3200" b="0" i="1" dirty="0" smtClean="0">
                            <a:latin typeface="Cambria Math" panose="02040503050406030204" pitchFamily="18"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rotWithShape="0">
                          <a:blip r:embed="rId3"/>
                          <a:stretch>
                            <a:fillRect l="-100000" t="-20466" r="-129" b="-166"/>
                          </a:stretch>
                        </a:blipFill>
                      </a:tcPr>
                    </a:tc>
                  </a:tr>
                </a:tbl>
              </a:graphicData>
            </a:graphic>
          </p:graphicFrame>
        </mc:Fallback>
      </mc:AlternateContent>
    </p:spTree>
    <p:extLst>
      <p:ext uri="{BB962C8B-B14F-4D97-AF65-F5344CB8AC3E}">
        <p14:creationId xmlns:p14="http://schemas.microsoft.com/office/powerpoint/2010/main" val="76132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itle 12"/>
          <p:cNvSpPr>
            <a:spLocks noGrp="1"/>
          </p:cNvSpPr>
          <p:nvPr>
            <p:ph type="title"/>
          </p:nvPr>
        </p:nvSpPr>
        <p:spPr>
          <a:xfrm>
            <a:off x="1197868" y="116632"/>
            <a:ext cx="9143998" cy="1020762"/>
          </a:xfrm>
          <a:noFill/>
        </p:spPr>
        <p:txBody>
          <a:bodyPr/>
          <a:lstStyle/>
          <a:p>
            <a:r>
              <a:rPr lang="en-US" dirty="0" smtClean="0"/>
              <a:t>Practice Problem</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771374691"/>
              </p:ext>
            </p:extLst>
          </p:nvPr>
        </p:nvGraphicFramePr>
        <p:xfrm>
          <a:off x="1197868" y="1227807"/>
          <a:ext cx="10729192" cy="6035040"/>
        </p:xfrm>
        <a:graphic>
          <a:graphicData uri="http://schemas.openxmlformats.org/drawingml/2006/table">
            <a:tbl>
              <a:tblPr firstRow="1" bandRow="1">
                <a:tableStyleId>{2D5ABB26-0587-4C30-8999-92F81FD0307C}</a:tableStyleId>
              </a:tblPr>
              <a:tblGrid>
                <a:gridCol w="10729192"/>
              </a:tblGrid>
              <a:tr h="370840">
                <a:tc>
                  <a:txBody>
                    <a:bodyPr/>
                    <a:lstStyle/>
                    <a:p>
                      <a:pPr>
                        <a:lnSpc>
                          <a:spcPct val="150000"/>
                        </a:lnSpc>
                      </a:pPr>
                      <a:r>
                        <a:rPr lang="en-US" sz="3200" dirty="0" smtClean="0"/>
                        <a:t>If a, b, c and d are different integers between -6 and 10 inclusive, what is the least possible value of the product </a:t>
                      </a:r>
                      <a:r>
                        <a:rPr lang="en-US" sz="3200" dirty="0" err="1" smtClean="0"/>
                        <a:t>abcd</a:t>
                      </a:r>
                      <a:r>
                        <a:rPr lang="en-US" sz="3200" dirty="0" smtClean="0"/>
                        <a:t>?</a:t>
                      </a:r>
                    </a:p>
                    <a:p>
                      <a:endParaRPr lang="en-US" dirty="0" smtClean="0"/>
                    </a:p>
                    <a:p>
                      <a:pPr marL="3200400" marR="0" lvl="7"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IN" sz="3200" dirty="0" smtClean="0"/>
                        <a:t>A. </a:t>
                      </a:r>
                      <a:r>
                        <a:rPr lang="en-IN" sz="3200" dirty="0" smtClean="0">
                          <a:effectLst/>
                        </a:rPr>
                        <a:t>​-480</a:t>
                      </a:r>
                      <a:endParaRPr lang="en-IN" sz="3200" dirty="0" smtClean="0"/>
                    </a:p>
                    <a:p>
                      <a:pPr marL="3200400" marR="0" lvl="7"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IN" sz="3200" dirty="0" smtClean="0"/>
                        <a:t>B.  -720</a:t>
                      </a:r>
                    </a:p>
                    <a:p>
                      <a:pPr marL="3200400" marR="0" lvl="7"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IN" sz="3200" dirty="0" smtClean="0"/>
                        <a:t>C.  -1200</a:t>
                      </a:r>
                    </a:p>
                    <a:p>
                      <a:pPr marL="3200400" marR="0" lvl="7" indent="0" algn="l" defTabSz="914400" rtl="0" eaLnBrk="1" fontAlgn="auto" latinLnBrk="0" hangingPunct="1">
                        <a:lnSpc>
                          <a:spcPct val="150000"/>
                        </a:lnSpc>
                        <a:spcBef>
                          <a:spcPts val="0"/>
                        </a:spcBef>
                        <a:spcAft>
                          <a:spcPts val="0"/>
                        </a:spcAft>
                        <a:buClrTx/>
                        <a:buSzTx/>
                        <a:buFont typeface="Arial" panose="020B0604020202020204" pitchFamily="34" charset="0"/>
                        <a:buNone/>
                        <a:tabLst/>
                        <a:defRPr/>
                      </a:pPr>
                      <a:r>
                        <a:rPr lang="en-IN" sz="3200" dirty="0" smtClean="0"/>
                        <a:t>D.  -3600</a:t>
                      </a:r>
                    </a:p>
                    <a:p>
                      <a:pPr marL="3714750" marR="0" lvl="7" indent="-514350" algn="l" defTabSz="914400" rtl="0" eaLnBrk="1" fontAlgn="auto" latinLnBrk="0" hangingPunct="1">
                        <a:lnSpc>
                          <a:spcPct val="150000"/>
                        </a:lnSpc>
                        <a:spcBef>
                          <a:spcPts val="0"/>
                        </a:spcBef>
                        <a:spcAft>
                          <a:spcPts val="0"/>
                        </a:spcAft>
                        <a:buClrTx/>
                        <a:buSzTx/>
                        <a:buFont typeface="Arial" panose="020B0604020202020204" pitchFamily="34" charset="0"/>
                        <a:buAutoNum type="alphaUcPeriod" startAt="5"/>
                        <a:tabLst/>
                        <a:defRPr/>
                      </a:pPr>
                      <a:r>
                        <a:rPr lang="en-US" sz="3200" dirty="0" smtClean="0"/>
                        <a:t>-4320</a:t>
                      </a:r>
                      <a:endParaRPr lang="en-IN" sz="3200" dirty="0" smtClean="0"/>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sz="1800" kern="1200" dirty="0" smtClean="0">
                        <a:solidFill>
                          <a:schemeClr val="tx1"/>
                        </a:solidFill>
                        <a:effectLst/>
                        <a:latin typeface="+mn-lt"/>
                        <a:ea typeface="+mn-ea"/>
                        <a:cs typeface="+mn-cs"/>
                      </a:endParaRPr>
                    </a:p>
                    <a:p>
                      <a:endParaRPr lang="en-IN" dirty="0"/>
                    </a:p>
                  </a:txBody>
                  <a:tcPr>
                    <a:lnL>
                      <a:noFill/>
                    </a:lnL>
                    <a:lnR>
                      <a:noFill/>
                    </a:lnR>
                    <a:lnT>
                      <a:noFill/>
                    </a:lnT>
                    <a:lnB>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673418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noFill/>
        </p:spPr>
        <p:txBody>
          <a:bodyPr/>
          <a:lstStyle/>
          <a:p>
            <a:r>
              <a:rPr lang="en-US" dirty="0" smtClean="0"/>
              <a:t>Practice Problem</a:t>
            </a:r>
            <a:endParaRPr lang="en-US" dirty="0"/>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288384234"/>
                  </p:ext>
                </p:extLst>
              </p:nvPr>
            </p:nvGraphicFramePr>
            <p:xfrm>
              <a:off x="1917948" y="2276872"/>
              <a:ext cx="9073008" cy="3751834"/>
            </p:xfrm>
            <a:graphic>
              <a:graphicData uri="http://schemas.openxmlformats.org/drawingml/2006/table">
                <a:tbl>
                  <a:tblPr firstRow="1" bandRow="1">
                    <a:tableStyleId>{2D5ABB26-0587-4C30-8999-92F81FD0307C}</a:tableStyleId>
                  </a:tblPr>
                  <a:tblGrid>
                    <a:gridCol w="4536504"/>
                    <a:gridCol w="4536504"/>
                  </a:tblGrid>
                  <a:tr h="504057">
                    <a:tc>
                      <a:txBody>
                        <a:bodyPr/>
                        <a:lstStyle/>
                        <a:p>
                          <a:pPr algn="ctr">
                            <a:lnSpc>
                              <a:spcPct val="150000"/>
                            </a:lnSpc>
                          </a:pPr>
                          <a:r>
                            <a:rPr lang="en-US" sz="3200" u="none" dirty="0" smtClean="0"/>
                            <a:t>A</a:t>
                          </a:r>
                          <a:endParaRPr lang="en-IN" sz="3200" u="none"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3200" dirty="0" smtClean="0"/>
                            <a:t>B</a:t>
                          </a:r>
                          <a:endParaRPr lang="en-IN" sz="32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endParaRPr lang="en-US" sz="3200" b="0" i="1" dirty="0" smtClean="0">
                            <a:latin typeface="Cambria Math" panose="02040503050406030204" pitchFamily="18" charset="0"/>
                          </a:endParaRPr>
                        </a:p>
                        <a:p>
                          <a:pPr marL="0" marR="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IN" sz="3200" i="1" smtClean="0">
                                        <a:latin typeface="Cambria Math" panose="02040503050406030204" pitchFamily="18" charset="0"/>
                                      </a:rPr>
                                    </m:ctrlPr>
                                  </m:fPr>
                                  <m:num>
                                    <m:r>
                                      <a:rPr lang="en-US" sz="3200" b="0" i="1" smtClean="0">
                                        <a:latin typeface="Cambria Math" panose="02040503050406030204" pitchFamily="18" charset="0"/>
                                      </a:rPr>
                                      <m:t>213</m:t>
                                    </m:r>
                                  </m:num>
                                  <m:den>
                                    <m:r>
                                      <a:rPr lang="en-US" sz="3200" b="0" i="1" smtClean="0">
                                        <a:latin typeface="Cambria Math" panose="02040503050406030204" pitchFamily="18" charset="0"/>
                                      </a:rPr>
                                      <m:t>428</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3007</m:t>
                                    </m:r>
                                  </m:num>
                                  <m:den>
                                    <m:r>
                                      <a:rPr lang="en-US" sz="3200" b="0" i="1" smtClean="0">
                                        <a:latin typeface="Cambria Math" panose="02040503050406030204" pitchFamily="18" charset="0"/>
                                      </a:rPr>
                                      <m:t>9101</m:t>
                                    </m:r>
                                  </m:den>
                                </m:f>
                              </m:oMath>
                            </m:oMathPara>
                          </a14:m>
                          <a:endParaRPr lang="en-IN" sz="3200" dirty="0"/>
                        </a:p>
                        <a:p>
                          <a:pPr>
                            <a:lnSpc>
                              <a:spcPct val="150000"/>
                            </a:lnSpc>
                          </a:pPr>
                          <a:endParaRPr lang="en-US" sz="3200" b="0" i="1" dirty="0" smtClean="0">
                            <a:latin typeface="Cambria Math" panose="02040503050406030204" pitchFamily="18"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nSpc>
                              <a:spcPct val="150000"/>
                            </a:lnSpc>
                          </a:pPr>
                          <a:endParaRPr lang="en-IN" sz="3200" i="1" dirty="0" smtClean="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f>
                                  <m:fPr>
                                    <m:ctrlPr>
                                      <a:rPr lang="en-IN" sz="3200" i="1" smtClean="0">
                                        <a:latin typeface="Cambria Math" panose="02040503050406030204" pitchFamily="18" charset="0"/>
                                      </a:rPr>
                                    </m:ctrlPr>
                                  </m:fPr>
                                  <m:num>
                                    <m:r>
                                      <a:rPr lang="en-US" sz="3200" b="0" i="1" smtClean="0">
                                        <a:latin typeface="Cambria Math" panose="02040503050406030204" pitchFamily="18" charset="0"/>
                                      </a:rPr>
                                      <m:t>741</m:t>
                                    </m:r>
                                  </m:num>
                                  <m:den>
                                    <m:r>
                                      <a:rPr lang="en-US" sz="3200" b="0" i="1" smtClean="0">
                                        <a:latin typeface="Cambria Math" panose="02040503050406030204" pitchFamily="18" charset="0"/>
                                      </a:rPr>
                                      <m:t>1462</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208</m:t>
                                    </m:r>
                                  </m:num>
                                  <m:den>
                                    <m:r>
                                      <a:rPr lang="en-US" sz="3200" b="0" i="1" smtClean="0">
                                        <a:latin typeface="Cambria Math" panose="02040503050406030204" pitchFamily="18" charset="0"/>
                                      </a:rPr>
                                      <m:t>597</m:t>
                                    </m:r>
                                  </m:den>
                                </m:f>
                              </m:oMath>
                            </m:oMathPara>
                          </a14:m>
                          <a:endParaRPr lang="en-US" sz="3200" b="0" i="1" dirty="0" smtClean="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288384234"/>
                  </p:ext>
                </p:extLst>
              </p:nvPr>
            </p:nvGraphicFramePr>
            <p:xfrm>
              <a:off x="1917948" y="2276872"/>
              <a:ext cx="9073008" cy="3585845"/>
            </p:xfrm>
            <a:graphic>
              <a:graphicData uri="http://schemas.openxmlformats.org/drawingml/2006/table">
                <a:tbl>
                  <a:tblPr firstRow="1" bandRow="1">
                    <a:tableStyleId>{2D5ABB26-0587-4C30-8999-92F81FD0307C}</a:tableStyleId>
                  </a:tblPr>
                  <a:tblGrid>
                    <a:gridCol w="4536504"/>
                    <a:gridCol w="4536504"/>
                  </a:tblGrid>
                  <a:tr h="747395">
                    <a:tc>
                      <a:txBody>
                        <a:bodyPr/>
                        <a:lstStyle/>
                        <a:p>
                          <a:pPr algn="ctr">
                            <a:lnSpc>
                              <a:spcPct val="150000"/>
                            </a:lnSpc>
                          </a:pPr>
                          <a:r>
                            <a:rPr lang="en-US" sz="3200" u="none" dirty="0" smtClean="0"/>
                            <a:t>A</a:t>
                          </a:r>
                          <a:endParaRPr lang="en-IN" sz="3200" u="none"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3200" dirty="0" smtClean="0"/>
                            <a:t>B</a:t>
                          </a:r>
                          <a:endParaRPr lang="en-IN" sz="32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38450">
                    <a:tc>
                      <a:txBody>
                        <a:bodyPr/>
                        <a:lstStyle/>
                        <a:p>
                          <a:endParaRPr lang="en-US"/>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rotWithShape="0">
                          <a:blip r:embed="rId3"/>
                          <a:stretch>
                            <a:fillRect t="-26395" r="-100134" b="-215"/>
                          </a:stretch>
                        </a:blipFill>
                      </a:tcPr>
                    </a:tc>
                    <a:tc>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rotWithShape="0">
                          <a:blip r:embed="rId3"/>
                          <a:stretch>
                            <a:fillRect l="-100134" t="-26395" r="-269" b="-215"/>
                          </a:stretch>
                        </a:blipFill>
                      </a:tcPr>
                    </a:tc>
                  </a:tr>
                </a:tbl>
              </a:graphicData>
            </a:graphic>
          </p:graphicFrame>
        </mc:Fallback>
      </mc:AlternateContent>
      <p:graphicFrame>
        <p:nvGraphicFramePr>
          <p:cNvPr id="3" name="Table 2"/>
          <p:cNvGraphicFramePr>
            <a:graphicFrameLocks noGrp="1"/>
          </p:cNvGraphicFramePr>
          <p:nvPr/>
        </p:nvGraphicFramePr>
        <p:xfrm>
          <a:off x="1629916" y="1844824"/>
          <a:ext cx="8125883" cy="370840"/>
        </p:xfrm>
        <a:graphic>
          <a:graphicData uri="http://schemas.openxmlformats.org/drawingml/2006/table">
            <a:tbl>
              <a:tblPr firstRow="1" bandRow="1">
                <a:tableStyleId>{2D5ABB26-0587-4C30-8999-92F81FD0307C}</a:tableStyleId>
              </a:tblPr>
              <a:tblGrid>
                <a:gridCol w="8125883"/>
              </a:tblGrid>
              <a:tr h="370840">
                <a:tc>
                  <a:txBody>
                    <a:bodyPr/>
                    <a:lstStyle/>
                    <a:p>
                      <a:endParaRPr lang="en-IN" dirty="0"/>
                    </a:p>
                  </a:txBody>
                  <a:tcPr>
                    <a:lnL>
                      <a:noFill/>
                    </a:lnL>
                    <a:lnR>
                      <a:noFill/>
                    </a:lnR>
                    <a:lnT>
                      <a:noFill/>
                    </a:lnT>
                    <a:lnB>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224817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noFill/>
        </p:spPr>
        <p:txBody>
          <a:bodyPr/>
          <a:lstStyle/>
          <a:p>
            <a:r>
              <a:rPr lang="en-US" dirty="0" smtClean="0"/>
              <a:t>Practice Problem</a:t>
            </a:r>
            <a:endParaRPr lang="en-US" dirty="0"/>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98423974"/>
                  </p:ext>
                </p:extLst>
              </p:nvPr>
            </p:nvGraphicFramePr>
            <p:xfrm>
              <a:off x="1917948" y="2348880"/>
              <a:ext cx="9073008" cy="3108960"/>
            </p:xfrm>
            <a:graphic>
              <a:graphicData uri="http://schemas.openxmlformats.org/drawingml/2006/table">
                <a:tbl>
                  <a:tblPr firstRow="1" bandRow="1">
                    <a:tableStyleId>{2D5ABB26-0587-4C30-8999-92F81FD0307C}</a:tableStyleId>
                  </a:tblPr>
                  <a:tblGrid>
                    <a:gridCol w="4536504"/>
                    <a:gridCol w="4536504"/>
                  </a:tblGrid>
                  <a:tr h="504057">
                    <a:tc>
                      <a:txBody>
                        <a:bodyPr/>
                        <a:lstStyle/>
                        <a:p>
                          <a:pPr algn="ctr">
                            <a:lnSpc>
                              <a:spcPct val="150000"/>
                            </a:lnSpc>
                          </a:pPr>
                          <a:r>
                            <a:rPr lang="en-US" sz="3200" u="none" dirty="0" smtClean="0"/>
                            <a:t>A</a:t>
                          </a:r>
                          <a:endParaRPr lang="en-IN" sz="3200" u="none"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3200" dirty="0" smtClean="0"/>
                            <a:t>B</a:t>
                          </a:r>
                          <a:endParaRPr lang="en-IN" sz="32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endParaRPr lang="en-US" sz="3200" b="0" i="1" dirty="0" smtClean="0">
                            <a:latin typeface="Cambria Math" panose="02040503050406030204" pitchFamily="18" charset="0"/>
                          </a:endParaRPr>
                        </a:p>
                        <a:p>
                          <a:pPr marL="0" marR="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6</m:t>
                                </m:r>
                                <m:r>
                                  <a:rPr lang="en-US" sz="3200" b="0" i="1" smtClean="0">
                                    <a:latin typeface="Cambria Math" panose="02040503050406030204" pitchFamily="18" charset="0"/>
                                  </a:rPr>
                                  <m:t>41,713∗451,222</m:t>
                                </m:r>
                              </m:oMath>
                            </m:oMathPara>
                          </a14:m>
                          <a:endParaRPr lang="en-IN" sz="3200" dirty="0"/>
                        </a:p>
                        <a:p>
                          <a:pPr>
                            <a:lnSpc>
                              <a:spcPct val="150000"/>
                            </a:lnSpc>
                          </a:pPr>
                          <a:endParaRPr lang="en-US" sz="3200" b="0" i="1" dirty="0" smtClean="0">
                            <a:latin typeface="Cambria Math" panose="02040503050406030204" pitchFamily="18"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nSpc>
                              <a:spcPct val="150000"/>
                            </a:lnSpc>
                          </a:pPr>
                          <a:endParaRPr lang="en-IN" sz="3200" i="1" dirty="0" smtClean="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8</m:t>
                                </m:r>
                                <m:r>
                                  <a:rPr lang="en-US" sz="3200" b="0" i="1" smtClean="0">
                                    <a:latin typeface="Cambria Math" panose="02040503050406030204" pitchFamily="18" charset="0"/>
                                  </a:rPr>
                                  <m:t>97,189∗318,977</m:t>
                                </m:r>
                              </m:oMath>
                            </m:oMathPara>
                          </a14:m>
                          <a:endParaRPr lang="en-US" sz="3200" b="0" i="1" dirty="0" smtClean="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98423974"/>
                  </p:ext>
                </p:extLst>
              </p:nvPr>
            </p:nvGraphicFramePr>
            <p:xfrm>
              <a:off x="1917948" y="2348880"/>
              <a:ext cx="9073008" cy="2942971"/>
            </p:xfrm>
            <a:graphic>
              <a:graphicData uri="http://schemas.openxmlformats.org/drawingml/2006/table">
                <a:tbl>
                  <a:tblPr firstRow="1" bandRow="1">
                    <a:tableStyleId>{2D5ABB26-0587-4C30-8999-92F81FD0307C}</a:tableStyleId>
                  </a:tblPr>
                  <a:tblGrid>
                    <a:gridCol w="4536504"/>
                    <a:gridCol w="4536504"/>
                  </a:tblGrid>
                  <a:tr h="747395">
                    <a:tc>
                      <a:txBody>
                        <a:bodyPr/>
                        <a:lstStyle/>
                        <a:p>
                          <a:pPr algn="ctr">
                            <a:lnSpc>
                              <a:spcPct val="150000"/>
                            </a:lnSpc>
                          </a:pPr>
                          <a:r>
                            <a:rPr lang="en-US" sz="3200" u="none" dirty="0" smtClean="0"/>
                            <a:t>A</a:t>
                          </a:r>
                          <a:endParaRPr lang="en-IN" sz="3200" u="none"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3200" dirty="0" smtClean="0"/>
                            <a:t>B</a:t>
                          </a:r>
                          <a:endParaRPr lang="en-IN" sz="32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195576">
                    <a:tc>
                      <a:txBody>
                        <a:bodyPr/>
                        <a:lstStyle/>
                        <a:p>
                          <a:endParaRPr lang="en-US"/>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rotWithShape="0">
                          <a:blip r:embed="rId3"/>
                          <a:stretch>
                            <a:fillRect t="-34072" r="-100134" b="-277"/>
                          </a:stretch>
                        </a:blipFill>
                      </a:tcPr>
                    </a:tc>
                    <a:tc>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rotWithShape="0">
                          <a:blip r:embed="rId3"/>
                          <a:stretch>
                            <a:fillRect l="-100134" t="-34072" r="-269" b="-277"/>
                          </a:stretch>
                        </a:blipFill>
                      </a:tcPr>
                    </a:tc>
                  </a:tr>
                </a:tbl>
              </a:graphicData>
            </a:graphic>
          </p:graphicFrame>
        </mc:Fallback>
      </mc:AlternateContent>
      <p:graphicFrame>
        <p:nvGraphicFramePr>
          <p:cNvPr id="3" name="Table 2"/>
          <p:cNvGraphicFramePr>
            <a:graphicFrameLocks noGrp="1"/>
          </p:cNvGraphicFramePr>
          <p:nvPr/>
        </p:nvGraphicFramePr>
        <p:xfrm>
          <a:off x="1629916" y="1844824"/>
          <a:ext cx="8125883" cy="370840"/>
        </p:xfrm>
        <a:graphic>
          <a:graphicData uri="http://schemas.openxmlformats.org/drawingml/2006/table">
            <a:tbl>
              <a:tblPr firstRow="1" bandRow="1">
                <a:tableStyleId>{2D5ABB26-0587-4C30-8999-92F81FD0307C}</a:tableStyleId>
              </a:tblPr>
              <a:tblGrid>
                <a:gridCol w="8125883"/>
              </a:tblGrid>
              <a:tr h="370840">
                <a:tc>
                  <a:txBody>
                    <a:bodyPr/>
                    <a:lstStyle/>
                    <a:p>
                      <a:endParaRPr lang="en-IN" dirty="0"/>
                    </a:p>
                  </a:txBody>
                  <a:tcPr>
                    <a:lnL>
                      <a:noFill/>
                    </a:lnL>
                    <a:lnR>
                      <a:noFill/>
                    </a:lnR>
                    <a:lnT>
                      <a:noFill/>
                    </a:lnT>
                    <a:lnB>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536136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3837589247"/>
                  </p:ext>
                </p:extLst>
              </p:nvPr>
            </p:nvGraphicFramePr>
            <p:xfrm>
              <a:off x="2494012" y="4365104"/>
              <a:ext cx="8496944" cy="1645920"/>
            </p:xfrm>
            <a:graphic>
              <a:graphicData uri="http://schemas.openxmlformats.org/drawingml/2006/table">
                <a:tbl>
                  <a:tblPr firstRow="1" bandRow="1">
                    <a:tableStyleId>{2D5ABB26-0587-4C30-8999-92F81FD0307C}</a:tableStyleId>
                  </a:tblPr>
                  <a:tblGrid>
                    <a:gridCol w="4248472"/>
                    <a:gridCol w="4248472"/>
                  </a:tblGrid>
                  <a:tr h="504057">
                    <a:tc>
                      <a:txBody>
                        <a:bodyPr/>
                        <a:lstStyle/>
                        <a:p>
                          <a:pPr algn="ctr"/>
                          <a:r>
                            <a:rPr lang="en-US" sz="3200" u="none" dirty="0" smtClean="0"/>
                            <a:t>A</a:t>
                          </a:r>
                          <a:endParaRPr lang="en-IN" sz="3200" u="none"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200" dirty="0" smtClean="0"/>
                            <a:t>B</a:t>
                          </a:r>
                          <a:endParaRPr lang="en-IN" sz="32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3200" dirty="0" smtClean="0"/>
                            <a:t>The total revenue</a:t>
                          </a:r>
                          <a:endParaRPr lang="en-IN" sz="3200" dirty="0"/>
                        </a:p>
                        <a:p>
                          <a:pPr algn="ctr"/>
                          <a:endParaRPr lang="en-US" sz="3200" b="0" i="1" dirty="0" smtClean="0">
                            <a:latin typeface="Cambria Math" panose="02040503050406030204" pitchFamily="18"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3200" smtClean="0">
                                    <a:latin typeface="Cambria Math" panose="02040503050406030204" pitchFamily="18" charset="0"/>
                                  </a:rPr>
                                  <m:t>T</m:t>
                                </m:r>
                                <m:r>
                                  <m:rPr>
                                    <m:nor/>
                                  </m:rPr>
                                  <a:rPr lang="en-US" sz="3200" smtClean="0"/>
                                  <m:t>he</m:t>
                                </m:r>
                                <m:r>
                                  <m:rPr>
                                    <m:nor/>
                                  </m:rPr>
                                  <a:rPr lang="en-US" sz="3200" smtClean="0"/>
                                  <m:t> </m:t>
                                </m:r>
                                <m:r>
                                  <m:rPr>
                                    <m:nor/>
                                  </m:rPr>
                                  <a:rPr lang="en-US" sz="3200" smtClean="0"/>
                                  <m:t>cost</m:t>
                                </m:r>
                                <m:r>
                                  <m:rPr>
                                    <m:nor/>
                                  </m:rPr>
                                  <a:rPr lang="en-US" sz="3200" smtClean="0"/>
                                  <m:t> </m:t>
                                </m:r>
                                <m:r>
                                  <m:rPr>
                                    <m:nor/>
                                  </m:rPr>
                                  <a:rPr lang="en-US" sz="3200" smtClean="0"/>
                                  <m:t>of</m:t>
                                </m:r>
                                <m:r>
                                  <m:rPr>
                                    <m:nor/>
                                  </m:rPr>
                                  <a:rPr lang="en-US" sz="3200" smtClean="0"/>
                                  <m:t> </m:t>
                                </m:r>
                                <m:r>
                                  <m:rPr>
                                    <m:nor/>
                                  </m:rPr>
                                  <a:rPr lang="en-US" sz="3200" smtClean="0"/>
                                  <m:t>sponsoring</m:t>
                                </m:r>
                                <m:r>
                                  <m:rPr>
                                    <m:nor/>
                                  </m:rPr>
                                  <a:rPr lang="en-US" sz="3200" smtClean="0"/>
                                  <m:t> </m:t>
                                </m:r>
                                <m:r>
                                  <m:rPr>
                                    <m:nor/>
                                  </m:rPr>
                                  <a:rPr lang="en-US" sz="3200" smtClean="0"/>
                                  <m:t>the</m:t>
                                </m:r>
                                <m:r>
                                  <m:rPr>
                                    <m:nor/>
                                  </m:rPr>
                                  <a:rPr lang="en-US" sz="3200" smtClean="0"/>
                                  <m:t> </m:t>
                                </m:r>
                                <m:r>
                                  <m:rPr>
                                    <m:nor/>
                                  </m:rPr>
                                  <a:rPr lang="en-US" sz="3200" smtClean="0"/>
                                  <m:t>event</m:t>
                                </m:r>
                              </m:oMath>
                            </m:oMathPara>
                          </a14:m>
                          <a:endParaRPr lang="en-IN" sz="32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3837589247"/>
                  </p:ext>
                </p:extLst>
              </p:nvPr>
            </p:nvGraphicFramePr>
            <p:xfrm>
              <a:off x="2494012" y="4365104"/>
              <a:ext cx="8496944" cy="1645920"/>
            </p:xfrm>
            <a:graphic>
              <a:graphicData uri="http://schemas.openxmlformats.org/drawingml/2006/table">
                <a:tbl>
                  <a:tblPr firstRow="1" bandRow="1">
                    <a:tableStyleId>{2D5ABB26-0587-4C30-8999-92F81FD0307C}</a:tableStyleId>
                  </a:tblPr>
                  <a:tblGrid>
                    <a:gridCol w="4248472"/>
                    <a:gridCol w="4248472"/>
                  </a:tblGrid>
                  <a:tr h="579120">
                    <a:tc>
                      <a:txBody>
                        <a:bodyPr/>
                        <a:lstStyle/>
                        <a:p>
                          <a:pPr algn="ctr"/>
                          <a:r>
                            <a:rPr lang="en-US" sz="3200" u="none" dirty="0" smtClean="0"/>
                            <a:t>A</a:t>
                          </a:r>
                          <a:endParaRPr lang="en-IN" sz="3200" u="none"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200" dirty="0" smtClean="0"/>
                            <a:t>B</a:t>
                          </a:r>
                          <a:endParaRPr lang="en-IN" sz="32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066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3200" dirty="0" smtClean="0"/>
                            <a:t>The total revenue</a:t>
                          </a:r>
                          <a:endParaRPr lang="en-IN" sz="3200" dirty="0"/>
                        </a:p>
                        <a:p>
                          <a:pPr algn="ctr"/>
                          <a:endParaRPr lang="en-US" sz="3200" b="0" i="1" dirty="0" smtClean="0">
                            <a:latin typeface="Cambria Math" panose="02040503050406030204" pitchFamily="18"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rotWithShape="0">
                          <a:blip r:embed="rId3"/>
                          <a:stretch>
                            <a:fillRect l="-100000" t="-61364" r="-287" b="-568"/>
                          </a:stretch>
                        </a:blipFill>
                      </a:tcPr>
                    </a:tc>
                  </a:tr>
                </a:tbl>
              </a:graphicData>
            </a:graphic>
          </p:graphicFrame>
        </mc:Fallback>
      </mc:AlternateContent>
      <p:graphicFrame>
        <p:nvGraphicFramePr>
          <p:cNvPr id="3" name="Table 2"/>
          <p:cNvGraphicFramePr>
            <a:graphicFrameLocks noGrp="1"/>
          </p:cNvGraphicFramePr>
          <p:nvPr>
            <p:extLst>
              <p:ext uri="{D42A27DB-BD31-4B8C-83A1-F6EECF244321}">
                <p14:modId xmlns:p14="http://schemas.microsoft.com/office/powerpoint/2010/main" val="2116166717"/>
              </p:ext>
            </p:extLst>
          </p:nvPr>
        </p:nvGraphicFramePr>
        <p:xfrm>
          <a:off x="1341884" y="188640"/>
          <a:ext cx="10081120" cy="4160520"/>
        </p:xfrm>
        <a:graphic>
          <a:graphicData uri="http://schemas.openxmlformats.org/drawingml/2006/table">
            <a:tbl>
              <a:tblPr firstRow="1" bandRow="1">
                <a:tableStyleId>{2D5ABB26-0587-4C30-8999-92F81FD0307C}</a:tableStyleId>
              </a:tblPr>
              <a:tblGrid>
                <a:gridCol w="10081120"/>
              </a:tblGrid>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3200" dirty="0" smtClean="0"/>
                        <a:t>For a certain event, 148 people attended. If all 148 had paid full admission price, the total revenue would be three times the cost of sponsoring the event. (Admission price was the only source of revenue.) As it happens, only 50 paid the full admission price, and the others paid nothing. </a:t>
                      </a:r>
                      <a:endParaRPr lang="en-IN" sz="3200" kern="1200" dirty="0" smtClean="0">
                        <a:solidFill>
                          <a:schemeClr val="tx1"/>
                        </a:solidFill>
                        <a:effectLst/>
                        <a:latin typeface="+mn-lt"/>
                        <a:ea typeface="+mn-ea"/>
                        <a:cs typeface="+mn-cs"/>
                      </a:endParaRPr>
                    </a:p>
                    <a:p>
                      <a:pPr>
                        <a:lnSpc>
                          <a:spcPct val="150000"/>
                        </a:lnSpc>
                      </a:pPr>
                      <a:endParaRPr lang="en-IN" sz="1800" dirty="0"/>
                    </a:p>
                  </a:txBody>
                  <a:tcPr>
                    <a:lnL>
                      <a:noFill/>
                    </a:lnL>
                    <a:lnR>
                      <a:noFill/>
                    </a:lnR>
                    <a:lnT>
                      <a:noFill/>
                    </a:lnT>
                    <a:lnB>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72553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noFill/>
        </p:spPr>
        <p:txBody>
          <a:bodyPr/>
          <a:lstStyle/>
          <a:p>
            <a:pPr>
              <a:lnSpc>
                <a:spcPct val="150000"/>
              </a:lnSpc>
            </a:pPr>
            <a:r>
              <a:rPr lang="en-US" dirty="0" smtClean="0"/>
              <a:t>Let’s Begin </a:t>
            </a:r>
            <a:r>
              <a:rPr lang="en-US" dirty="0" smtClean="0"/>
              <a:t>with </a:t>
            </a:r>
            <a:r>
              <a:rPr lang="en-US" dirty="0" smtClean="0"/>
              <a:t>a Problem</a:t>
            </a:r>
            <a:endParaRPr lang="en-US" dirty="0"/>
          </a:p>
        </p:txBody>
      </p:sp>
      <p:sp>
        <p:nvSpPr>
          <p:cNvPr id="14" name="Content Placeholder 13"/>
          <p:cNvSpPr>
            <a:spLocks noGrp="1"/>
          </p:cNvSpPr>
          <p:nvPr>
            <p:ph idx="1"/>
          </p:nvPr>
        </p:nvSpPr>
        <p:spPr/>
        <p:txBody>
          <a:bodyPr>
            <a:normAutofit/>
          </a:bodyPr>
          <a:lstStyle/>
          <a:p>
            <a:pPr marL="0" indent="0" algn="ctr">
              <a:lnSpc>
                <a:spcPct val="100000"/>
              </a:lnSpc>
              <a:buNone/>
            </a:pPr>
            <a:r>
              <a:rPr lang="en-US" sz="3200" dirty="0"/>
              <a:t>x</a:t>
            </a:r>
            <a:r>
              <a:rPr lang="en-US" sz="3200" dirty="0" smtClean="0"/>
              <a:t> is </a:t>
            </a:r>
            <a:r>
              <a:rPr lang="en-US" sz="3200" dirty="0" smtClean="0"/>
              <a:t>a non-zero </a:t>
            </a:r>
            <a:r>
              <a:rPr lang="en-US" sz="3200" dirty="0" smtClean="0"/>
              <a:t>real </a:t>
            </a:r>
            <a:r>
              <a:rPr lang="en-US" sz="3200" dirty="0" smtClean="0"/>
              <a:t>number;</a:t>
            </a:r>
          </a:p>
          <a:p>
            <a:pPr marL="0" indent="0" algn="ctr">
              <a:lnSpc>
                <a:spcPct val="100000"/>
              </a:lnSpc>
              <a:buNone/>
            </a:pPr>
            <a:r>
              <a:rPr lang="en-US" sz="3200" dirty="0" smtClean="0"/>
              <a:t> x≠1 </a:t>
            </a:r>
            <a:r>
              <a:rPr lang="en-US" sz="3200" dirty="0" smtClean="0"/>
              <a:t>;</a:t>
            </a:r>
            <a:endParaRPr lang="en-US" sz="3200" dirty="0" smtClean="0"/>
          </a:p>
          <a:p>
            <a:pPr marL="0" indent="0" algn="ctr">
              <a:lnSpc>
                <a:spcPct val="150000"/>
              </a:lnSpc>
              <a:buNone/>
            </a:pPr>
            <a:endParaRPr lang="en-US" sz="3200" dirty="0" smtClean="0"/>
          </a:p>
          <a:p>
            <a:pPr marL="0" indent="0" algn="ctr">
              <a:lnSpc>
                <a:spcPct val="150000"/>
              </a:lnSpc>
              <a:buNone/>
            </a:pPr>
            <a:endParaRPr lang="en-US" sz="3200" dirty="0"/>
          </a:p>
          <a:p>
            <a:pPr marL="0" indent="0" algn="ctr">
              <a:lnSpc>
                <a:spcPct val="150000"/>
              </a:lnSpc>
              <a:buNone/>
            </a:pPr>
            <a:endParaRPr lang="en-US" sz="3200" dirty="0" smtClean="0"/>
          </a:p>
          <a:p>
            <a:pPr marL="0" indent="0">
              <a:lnSpc>
                <a:spcPct val="150000"/>
              </a:lnSpc>
              <a:buNone/>
            </a:pPr>
            <a:endParaRPr lang="en-US" sz="3200" dirty="0"/>
          </a:p>
        </p:txBody>
      </p:sp>
      <mc:AlternateContent xmlns:mc="http://schemas.openxmlformats.org/markup-compatibility/2006">
        <mc:Choice xmlns:a14="http://schemas.microsoft.com/office/drawing/2010/main" Requires="a14">
          <p:graphicFrame>
            <p:nvGraphicFramePr>
              <p:cNvPr id="2" name="Table 1"/>
              <p:cNvGraphicFramePr>
                <a:graphicFrameLocks noGrp="1"/>
              </p:cNvGraphicFramePr>
              <p:nvPr>
                <p:extLst>
                  <p:ext uri="{D42A27DB-BD31-4B8C-83A1-F6EECF244321}">
                    <p14:modId xmlns:p14="http://schemas.microsoft.com/office/powerpoint/2010/main" val="2008228453"/>
                  </p:ext>
                </p:extLst>
              </p:nvPr>
            </p:nvGraphicFramePr>
            <p:xfrm>
              <a:off x="1989956" y="3717032"/>
              <a:ext cx="8053876" cy="1961712"/>
            </p:xfrm>
            <a:graphic>
              <a:graphicData uri="http://schemas.openxmlformats.org/drawingml/2006/table">
                <a:tbl>
                  <a:tblPr firstRow="1" bandRow="1">
                    <a:tableStyleId>{2D5ABB26-0587-4C30-8999-92F81FD0307C}</a:tableStyleId>
                  </a:tblPr>
                  <a:tblGrid>
                    <a:gridCol w="4026938"/>
                    <a:gridCol w="4026938"/>
                  </a:tblGrid>
                  <a:tr h="772992">
                    <a:tc>
                      <a:txBody>
                        <a:bodyPr/>
                        <a:lstStyle/>
                        <a:p>
                          <a:pPr algn="ctr"/>
                          <a:r>
                            <a:rPr lang="en-US" sz="3600" u="none" dirty="0" smtClean="0"/>
                            <a:t>A</a:t>
                          </a:r>
                          <a:endParaRPr lang="en-IN" sz="3600" u="none"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600" dirty="0" smtClean="0"/>
                            <a:t>B</a:t>
                          </a:r>
                          <a:endParaRPr lang="en-IN" sz="36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027209">
                    <a:tc>
                      <a:txBody>
                        <a:bodyPr/>
                        <a:lstStyle/>
                        <a:p>
                          <a:endParaRPr lang="en-US" sz="36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𝑥</m:t>
                                    </m:r>
                                  </m:e>
                                  <m:sup>
                                    <m:r>
                                      <a:rPr lang="en-US" sz="3600" b="0" i="1" smtClean="0">
                                        <a:latin typeface="Cambria Math" panose="02040503050406030204" pitchFamily="18" charset="0"/>
                                      </a:rPr>
                                      <m:t>2</m:t>
                                    </m:r>
                                  </m:sup>
                                </m:sSup>
                              </m:oMath>
                            </m:oMathPara>
                          </a14:m>
                          <a:endParaRPr lang="en-IN" sz="3600" dirty="0"/>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en-US" sz="3600" dirty="0" smtClean="0"/>
                        </a:p>
                        <a:p>
                          <a:pP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b="0" i="1" smtClean="0">
                                        <a:latin typeface="Cambria Math" panose="02040503050406030204" pitchFamily="18" charset="0"/>
                                      </a:rPr>
                                      <m:t>𝑥</m:t>
                                    </m:r>
                                  </m:e>
                                  <m:sup>
                                    <m:r>
                                      <a:rPr lang="en-US" sz="3600" b="0" i="0" smtClean="0">
                                        <a:latin typeface="Cambria Math" panose="02040503050406030204" pitchFamily="18" charset="0"/>
                                      </a:rPr>
                                      <m:t>4</m:t>
                                    </m:r>
                                  </m:sup>
                                </m:sSup>
                              </m:oMath>
                            </m:oMathPara>
                          </a14:m>
                          <a:endParaRPr lang="en-IN" sz="36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mc:Choice>
        <mc:Fallback>
          <p:graphicFrame>
            <p:nvGraphicFramePr>
              <p:cNvPr id="2" name="Table 1"/>
              <p:cNvGraphicFramePr>
                <a:graphicFrameLocks noGrp="1"/>
              </p:cNvGraphicFramePr>
              <p:nvPr>
                <p:extLst>
                  <p:ext uri="{D42A27DB-BD31-4B8C-83A1-F6EECF244321}">
                    <p14:modId xmlns:p14="http://schemas.microsoft.com/office/powerpoint/2010/main" val="2008228453"/>
                  </p:ext>
                </p:extLst>
              </p:nvPr>
            </p:nvGraphicFramePr>
            <p:xfrm>
              <a:off x="1989956" y="3717032"/>
              <a:ext cx="8053876" cy="1961712"/>
            </p:xfrm>
            <a:graphic>
              <a:graphicData uri="http://schemas.openxmlformats.org/drawingml/2006/table">
                <a:tbl>
                  <a:tblPr firstRow="1" bandRow="1">
                    <a:tableStyleId>{2D5ABB26-0587-4C30-8999-92F81FD0307C}</a:tableStyleId>
                  </a:tblPr>
                  <a:tblGrid>
                    <a:gridCol w="4026938"/>
                    <a:gridCol w="4026938"/>
                  </a:tblGrid>
                  <a:tr h="772992">
                    <a:tc>
                      <a:txBody>
                        <a:bodyPr/>
                        <a:lstStyle/>
                        <a:p>
                          <a:pPr algn="ctr"/>
                          <a:r>
                            <a:rPr lang="en-US" sz="3600" u="none" dirty="0" smtClean="0"/>
                            <a:t>A</a:t>
                          </a:r>
                          <a:endParaRPr lang="en-IN" sz="3600" u="none"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3600" dirty="0" smtClean="0"/>
                            <a:t>B</a:t>
                          </a:r>
                          <a:endParaRPr lang="en-IN" sz="36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188720">
                    <a:tc>
                      <a:txBody>
                        <a:bodyPr/>
                        <a:lstStyle/>
                        <a:p>
                          <a:endParaRPr lang="en-US"/>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rotWithShape="0">
                          <a:blip r:embed="rId3"/>
                          <a:stretch>
                            <a:fillRect t="-72449" r="-100151" b="-510"/>
                          </a:stretch>
                        </a:blipFill>
                      </a:tcPr>
                    </a:tc>
                    <a:tc>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rotWithShape="0">
                          <a:blip r:embed="rId3"/>
                          <a:stretch>
                            <a:fillRect l="-100000" t="-72449" r="-151" b="-510"/>
                          </a:stretch>
                        </a:blipFill>
                      </a:tcPr>
                    </a:tc>
                  </a:tr>
                </a:tbl>
              </a:graphicData>
            </a:graphic>
          </p:graphicFrame>
        </mc:Fallback>
      </mc:AlternateContent>
    </p:spTree>
    <p:extLst>
      <p:ext uri="{BB962C8B-B14F-4D97-AF65-F5344CB8AC3E}">
        <p14:creationId xmlns:p14="http://schemas.microsoft.com/office/powerpoint/2010/main" val="1568016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noFill/>
        </p:spPr>
        <p:txBody>
          <a:bodyPr/>
          <a:lstStyle/>
          <a:p>
            <a:r>
              <a:rPr lang="en-US" dirty="0" smtClean="0"/>
              <a:t>Practice Problem</a:t>
            </a:r>
            <a:endParaRPr lang="en-US" dirty="0"/>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4001935288"/>
                  </p:ext>
                </p:extLst>
              </p:nvPr>
            </p:nvGraphicFramePr>
            <p:xfrm>
              <a:off x="2566020" y="4221088"/>
              <a:ext cx="7416824" cy="2377440"/>
            </p:xfrm>
            <a:graphic>
              <a:graphicData uri="http://schemas.openxmlformats.org/drawingml/2006/table">
                <a:tbl>
                  <a:tblPr firstRow="1" bandRow="1">
                    <a:tableStyleId>{2D5ABB26-0587-4C30-8999-92F81FD0307C}</a:tableStyleId>
                  </a:tblPr>
                  <a:tblGrid>
                    <a:gridCol w="3708412"/>
                    <a:gridCol w="3708412"/>
                  </a:tblGrid>
                  <a:tr h="504057">
                    <a:tc>
                      <a:txBody>
                        <a:bodyPr/>
                        <a:lstStyle/>
                        <a:p>
                          <a:pPr algn="ctr">
                            <a:lnSpc>
                              <a:spcPct val="150000"/>
                            </a:lnSpc>
                          </a:pPr>
                          <a:r>
                            <a:rPr lang="en-US" sz="3200" u="none" dirty="0" smtClean="0"/>
                            <a:t>A</a:t>
                          </a:r>
                          <a:endParaRPr lang="en-IN" sz="3200" u="none"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3200" dirty="0" smtClean="0"/>
                            <a:t>B</a:t>
                          </a:r>
                          <a:endParaRPr lang="en-IN" sz="32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3200" dirty="0" err="1" smtClean="0"/>
                            <a:t>a+b</a:t>
                          </a:r>
                          <a:endParaRPr lang="en-IN" sz="3200" dirty="0"/>
                        </a:p>
                        <a:p>
                          <a:pPr algn="ctr">
                            <a:lnSpc>
                              <a:spcPct val="150000"/>
                            </a:lnSpc>
                          </a:pPr>
                          <a:endParaRPr lang="en-US" sz="3200" b="0" i="1" dirty="0" smtClean="0">
                            <a:latin typeface="Cambria Math" panose="02040503050406030204" pitchFamily="18"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sz="3200" b="0" i="0" smtClean="0">
                                    <a:latin typeface="Cambria Math" panose="02040503050406030204" pitchFamily="18" charset="0"/>
                                  </a:rPr>
                                  <m:t>10</m:t>
                                </m:r>
                              </m:oMath>
                            </m:oMathPara>
                          </a14:m>
                          <a:endParaRPr lang="en-IN" sz="3200" dirty="0"/>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4001935288"/>
                  </p:ext>
                </p:extLst>
              </p:nvPr>
            </p:nvGraphicFramePr>
            <p:xfrm>
              <a:off x="2566020" y="4221088"/>
              <a:ext cx="7416824" cy="2211451"/>
            </p:xfrm>
            <a:graphic>
              <a:graphicData uri="http://schemas.openxmlformats.org/drawingml/2006/table">
                <a:tbl>
                  <a:tblPr firstRow="1" bandRow="1">
                    <a:tableStyleId>{2D5ABB26-0587-4C30-8999-92F81FD0307C}</a:tableStyleId>
                  </a:tblPr>
                  <a:tblGrid>
                    <a:gridCol w="3708412"/>
                    <a:gridCol w="3708412"/>
                  </a:tblGrid>
                  <a:tr h="747395">
                    <a:tc>
                      <a:txBody>
                        <a:bodyPr/>
                        <a:lstStyle/>
                        <a:p>
                          <a:pPr algn="ctr">
                            <a:lnSpc>
                              <a:spcPct val="150000"/>
                            </a:lnSpc>
                          </a:pPr>
                          <a:r>
                            <a:rPr lang="en-US" sz="3200" u="none" dirty="0" smtClean="0"/>
                            <a:t>A</a:t>
                          </a:r>
                          <a:endParaRPr lang="en-IN" sz="3200" u="none" dirty="0"/>
                        </a:p>
                      </a:txBody>
                      <a:tcP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US" sz="3200" dirty="0" smtClean="0"/>
                            <a:t>B</a:t>
                          </a:r>
                          <a:endParaRPr lang="en-IN" sz="3200" dirty="0"/>
                        </a:p>
                      </a:txBody>
                      <a:tcP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464056">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3200" dirty="0" err="1" smtClean="0"/>
                            <a:t>a+b</a:t>
                          </a:r>
                          <a:endParaRPr lang="en-IN" sz="3200" dirty="0"/>
                        </a:p>
                        <a:p>
                          <a:pPr algn="ctr">
                            <a:lnSpc>
                              <a:spcPct val="150000"/>
                            </a:lnSpc>
                          </a:pPr>
                          <a:endParaRPr lang="en-US" sz="3200" b="0" i="1" dirty="0" smtClean="0">
                            <a:latin typeface="Cambria Math" panose="02040503050406030204" pitchFamily="18" charset="0"/>
                          </a:endParaRPr>
                        </a:p>
                      </a:txBody>
                      <a:tcP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blipFill rotWithShape="0">
                          <a:blip r:embed="rId3"/>
                          <a:stretch>
                            <a:fillRect l="-100000" t="-51037" r="-164" b="-415"/>
                          </a:stretch>
                        </a:blipFill>
                      </a:tcPr>
                    </a:tc>
                  </a:tr>
                </a:tbl>
              </a:graphicData>
            </a:graphic>
          </p:graphicFrame>
        </mc:Fallback>
      </mc:AlternateContent>
      <p:graphicFrame>
        <p:nvGraphicFramePr>
          <p:cNvPr id="3" name="Table 2"/>
          <p:cNvGraphicFramePr>
            <a:graphicFrameLocks noGrp="1"/>
          </p:cNvGraphicFramePr>
          <p:nvPr>
            <p:extLst>
              <p:ext uri="{D42A27DB-BD31-4B8C-83A1-F6EECF244321}">
                <p14:modId xmlns:p14="http://schemas.microsoft.com/office/powerpoint/2010/main" val="3226142612"/>
              </p:ext>
            </p:extLst>
          </p:nvPr>
        </p:nvGraphicFramePr>
        <p:xfrm>
          <a:off x="1629916" y="1844824"/>
          <a:ext cx="10081120" cy="2286000"/>
        </p:xfrm>
        <a:graphic>
          <a:graphicData uri="http://schemas.openxmlformats.org/drawingml/2006/table">
            <a:tbl>
              <a:tblPr firstRow="1" bandRow="1">
                <a:tableStyleId>{2D5ABB26-0587-4C30-8999-92F81FD0307C}</a:tableStyleId>
              </a:tblPr>
              <a:tblGrid>
                <a:gridCol w="10081120"/>
              </a:tblGrid>
              <a:tr h="370840">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3200" dirty="0" smtClean="0"/>
                        <a:t>The decimal r = 2.666666 continues forever in that repeating decimal pattern. When written as a fraction in lowest terms, r = a/b, where a and b are positive numbers.</a:t>
                      </a:r>
                      <a:endParaRPr lang="en-IN" sz="3200" dirty="0"/>
                    </a:p>
                  </a:txBody>
                  <a:tcPr>
                    <a:lnL>
                      <a:noFill/>
                    </a:lnL>
                    <a:lnR>
                      <a:noFill/>
                    </a:lnR>
                    <a:lnT>
                      <a:noFill/>
                    </a:lnT>
                    <a:lnB>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69427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290277876"/>
              </p:ext>
            </p:extLst>
          </p:nvPr>
        </p:nvGraphicFramePr>
        <p:xfrm>
          <a:off x="1069365" y="417254"/>
          <a:ext cx="10297144" cy="6675120"/>
        </p:xfrm>
        <a:graphic>
          <a:graphicData uri="http://schemas.openxmlformats.org/drawingml/2006/table">
            <a:tbl>
              <a:tblPr firstRow="1" bandRow="1">
                <a:tableStyleId>{2D5ABB26-0587-4C30-8999-92F81FD0307C}</a:tableStyleId>
              </a:tblPr>
              <a:tblGrid>
                <a:gridCol w="10297144"/>
              </a:tblGrid>
              <a:tr h="370840">
                <a:tc>
                  <a:txBody>
                    <a:bodyPr/>
                    <a:lstStyle/>
                    <a:p>
                      <a:pPr algn="l">
                        <a:lnSpc>
                          <a:spcPct val="150000"/>
                        </a:lnSpc>
                      </a:pPr>
                      <a:r>
                        <a:rPr lang="en-US" sz="3200" dirty="0" smtClean="0"/>
                        <a:t>Having received his weekly allowance, John spent 3/5 of his allowance at the arcade. The next day he spent one third of his remaining allowance at the toy store, and then spent his last $0.80 at the candy store. What is John’s weekly allowance?</a:t>
                      </a:r>
                    </a:p>
                    <a:p>
                      <a:pPr marL="3714750" marR="0" lvl="7" indent="-514350" algn="l" defTabSz="914400" rtl="0" eaLnBrk="1" fontAlgn="auto" latinLnBrk="0" hangingPunct="1">
                        <a:lnSpc>
                          <a:spcPct val="150000"/>
                        </a:lnSpc>
                        <a:spcBef>
                          <a:spcPts val="0"/>
                        </a:spcBef>
                        <a:spcAft>
                          <a:spcPts val="0"/>
                        </a:spcAft>
                        <a:buClrTx/>
                        <a:buSzTx/>
                        <a:buFont typeface="Arial" panose="020B0604020202020204" pitchFamily="34" charset="0"/>
                        <a:buAutoNum type="alphaUcPeriod"/>
                        <a:tabLst/>
                        <a:defRPr/>
                      </a:pPr>
                      <a:r>
                        <a:rPr lang="en-IN" sz="3200" dirty="0" smtClean="0">
                          <a:effectLst/>
                        </a:rPr>
                        <a:t>​</a:t>
                      </a:r>
                      <a:r>
                        <a:rPr lang="en-IN" sz="3200" dirty="0" smtClean="0"/>
                        <a:t>$ 2.40</a:t>
                      </a:r>
                    </a:p>
                    <a:p>
                      <a:pPr marL="3714750" marR="0" lvl="7" indent="-514350" algn="l" defTabSz="914400" rtl="0" eaLnBrk="1" fontAlgn="auto" latinLnBrk="0" hangingPunct="1">
                        <a:lnSpc>
                          <a:spcPct val="150000"/>
                        </a:lnSpc>
                        <a:spcBef>
                          <a:spcPts val="0"/>
                        </a:spcBef>
                        <a:spcAft>
                          <a:spcPts val="0"/>
                        </a:spcAft>
                        <a:buClrTx/>
                        <a:buSzTx/>
                        <a:buFont typeface="Arial" panose="020B0604020202020204" pitchFamily="34" charset="0"/>
                        <a:buAutoNum type="alphaUcPeriod"/>
                        <a:tabLst/>
                        <a:defRPr/>
                      </a:pPr>
                      <a:r>
                        <a:rPr lang="en-IN" sz="3200" dirty="0" smtClean="0"/>
                        <a:t>$ 3.00</a:t>
                      </a:r>
                    </a:p>
                    <a:p>
                      <a:pPr marL="3714750" marR="0" lvl="7" indent="-514350" algn="l" defTabSz="914400" rtl="0" eaLnBrk="1" fontAlgn="auto" latinLnBrk="0" hangingPunct="1">
                        <a:lnSpc>
                          <a:spcPct val="150000"/>
                        </a:lnSpc>
                        <a:spcBef>
                          <a:spcPts val="0"/>
                        </a:spcBef>
                        <a:spcAft>
                          <a:spcPts val="0"/>
                        </a:spcAft>
                        <a:buClrTx/>
                        <a:buSzTx/>
                        <a:buFont typeface="Arial" panose="020B0604020202020204" pitchFamily="34" charset="0"/>
                        <a:buAutoNum type="alphaUcPeriod"/>
                        <a:tabLst/>
                        <a:defRPr/>
                      </a:pPr>
                      <a:r>
                        <a:rPr lang="en-IN" sz="3200" dirty="0" smtClean="0"/>
                        <a:t>$ 3.20</a:t>
                      </a:r>
                    </a:p>
                    <a:p>
                      <a:pPr>
                        <a:lnSpc>
                          <a:spcPct val="150000"/>
                        </a:lnSpc>
                      </a:pPr>
                      <a:endParaRPr lang="en-IN" sz="3200" dirty="0"/>
                    </a:p>
                  </a:txBody>
                  <a:tcPr>
                    <a:lnL>
                      <a:noFill/>
                    </a:lnL>
                    <a:lnR>
                      <a:noFill/>
                    </a:lnR>
                    <a:lnT>
                      <a:noFill/>
                    </a:lnT>
                    <a:lnB>
                      <a:noFill/>
                    </a:lnB>
                    <a:lnTlToBr w="12700" cmpd="sng">
                      <a:noFill/>
                      <a:prstDash val="solid"/>
                    </a:lnTlToBr>
                    <a:lnBlToTr w="12700" cmpd="sng">
                      <a:noFill/>
                      <a:prstDash val="solid"/>
                    </a:lnBlToTr>
                  </a:tcPr>
                </a:tc>
              </a:tr>
            </a:tbl>
          </a:graphicData>
        </a:graphic>
      </p:graphicFrame>
      <p:sp>
        <p:nvSpPr>
          <p:cNvPr id="2" name="TextBox 1"/>
          <p:cNvSpPr txBox="1"/>
          <p:nvPr/>
        </p:nvSpPr>
        <p:spPr>
          <a:xfrm>
            <a:off x="3718148" y="4077072"/>
            <a:ext cx="4999578" cy="2012859"/>
          </a:xfrm>
          <a:prstGeom prst="rect">
            <a:avLst/>
          </a:prstGeom>
          <a:noFill/>
        </p:spPr>
        <p:txBody>
          <a:bodyPr wrap="square" rtlCol="0">
            <a:spAutoFit/>
          </a:bodyPr>
          <a:lstStyle/>
          <a:p>
            <a:pPr lvl="7">
              <a:lnSpc>
                <a:spcPct val="150000"/>
              </a:lnSpc>
              <a:defRPr/>
            </a:pPr>
            <a:r>
              <a:rPr lang="en-IN" sz="3200" dirty="0" smtClean="0"/>
              <a:t>D. $ </a:t>
            </a:r>
            <a:r>
              <a:rPr lang="en-IN" sz="3200" dirty="0"/>
              <a:t>3.60</a:t>
            </a:r>
          </a:p>
          <a:p>
            <a:pPr lvl="7">
              <a:lnSpc>
                <a:spcPct val="150000"/>
              </a:lnSpc>
              <a:defRPr/>
            </a:pPr>
            <a:r>
              <a:rPr lang="en-IN" sz="3200" dirty="0" smtClean="0"/>
              <a:t>E. $ </a:t>
            </a:r>
            <a:r>
              <a:rPr lang="en-IN" sz="3200" dirty="0"/>
              <a:t>4.80</a:t>
            </a:r>
          </a:p>
          <a:p>
            <a:pPr>
              <a:lnSpc>
                <a:spcPct val="90000"/>
              </a:lnSpc>
            </a:pPr>
            <a:endParaRPr lang="en-IN" sz="3200" dirty="0"/>
          </a:p>
        </p:txBody>
      </p:sp>
    </p:spTree>
    <p:extLst>
      <p:ext uri="{BB962C8B-B14F-4D97-AF65-F5344CB8AC3E}">
        <p14:creationId xmlns:p14="http://schemas.microsoft.com/office/powerpoint/2010/main" val="365851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73932" y="2276872"/>
            <a:ext cx="9143998" cy="1020762"/>
          </a:xfrm>
        </p:spPr>
        <p:txBody>
          <a:bodyPr/>
          <a:lstStyle/>
          <a:p>
            <a:pPr algn="ctr"/>
            <a:r>
              <a:rPr lang="en-US" sz="4000" b="1" dirty="0" smtClean="0"/>
              <a:t>Thank You</a:t>
            </a:r>
            <a:endParaRPr lang="en-US" sz="4000" b="1" dirty="0"/>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Some Quick Facts</a:t>
            </a:r>
            <a:endParaRPr lang="en-US" sz="3600" dirty="0"/>
          </a:p>
        </p:txBody>
      </p:sp>
      <p:sp>
        <p:nvSpPr>
          <p:cNvPr id="3" name="Content Placeholder 2"/>
          <p:cNvSpPr>
            <a:spLocks noGrp="1"/>
          </p:cNvSpPr>
          <p:nvPr>
            <p:ph idx="1"/>
          </p:nvPr>
        </p:nvSpPr>
        <p:spPr>
          <a:xfrm>
            <a:off x="1522414" y="1905000"/>
            <a:ext cx="10404646" cy="4267200"/>
          </a:xfrm>
        </p:spPr>
        <p:txBody>
          <a:bodyPr>
            <a:normAutofit fontScale="92500"/>
          </a:bodyPr>
          <a:lstStyle/>
          <a:p>
            <a:pPr>
              <a:lnSpc>
                <a:spcPct val="150000"/>
              </a:lnSpc>
            </a:pPr>
            <a:r>
              <a:rPr lang="en-US" sz="3600" dirty="0"/>
              <a:t>A</a:t>
            </a:r>
            <a:r>
              <a:rPr lang="en-US" sz="3600" dirty="0" smtClean="0"/>
              <a:t> number </a:t>
            </a:r>
            <a:r>
              <a:rPr lang="en-US" sz="3600" dirty="0"/>
              <a:t>could be </a:t>
            </a:r>
            <a:r>
              <a:rPr lang="en-US" sz="3600" b="1" dirty="0"/>
              <a:t>any number </a:t>
            </a:r>
            <a:r>
              <a:rPr lang="en-US" sz="3600" dirty="0"/>
              <a:t>on the number </a:t>
            </a:r>
            <a:r>
              <a:rPr lang="en-US" sz="3600" dirty="0" smtClean="0"/>
              <a:t>line </a:t>
            </a:r>
          </a:p>
          <a:p>
            <a:pPr>
              <a:lnSpc>
                <a:spcPct val="150000"/>
              </a:lnSpc>
            </a:pPr>
            <a:r>
              <a:rPr lang="en-US" sz="3600" b="1" dirty="0"/>
              <a:t>Zero</a:t>
            </a:r>
            <a:r>
              <a:rPr lang="en-US" sz="3600" dirty="0"/>
              <a:t> is the only number that is </a:t>
            </a:r>
            <a:r>
              <a:rPr lang="en-US" sz="3600" b="1" dirty="0"/>
              <a:t>neither</a:t>
            </a:r>
            <a:r>
              <a:rPr lang="en-US" sz="3600" dirty="0"/>
              <a:t> positive </a:t>
            </a:r>
            <a:r>
              <a:rPr lang="en-US" sz="3600" b="1" dirty="0"/>
              <a:t>nor</a:t>
            </a:r>
            <a:r>
              <a:rPr lang="en-US" sz="3600" dirty="0"/>
              <a:t> </a:t>
            </a:r>
            <a:r>
              <a:rPr lang="en-US" sz="3600" dirty="0" smtClean="0"/>
              <a:t>negative </a:t>
            </a:r>
          </a:p>
          <a:p>
            <a:pPr>
              <a:lnSpc>
                <a:spcPct val="150000"/>
              </a:lnSpc>
            </a:pPr>
            <a:r>
              <a:rPr lang="en-US" sz="3600" b="1" dirty="0"/>
              <a:t>Integers</a:t>
            </a:r>
            <a:r>
              <a:rPr lang="en-US" sz="3600" dirty="0"/>
              <a:t> include all positive and negative </a:t>
            </a:r>
            <a:r>
              <a:rPr lang="en-US" sz="3600" b="1" dirty="0"/>
              <a:t>whole</a:t>
            </a:r>
            <a:r>
              <a:rPr lang="en-US" sz="3600" dirty="0"/>
              <a:t> </a:t>
            </a:r>
            <a:r>
              <a:rPr lang="en-US" sz="3600" dirty="0" smtClean="0"/>
              <a:t>numbers</a:t>
            </a:r>
            <a:endParaRPr lang="en-IN" sz="3600" dirty="0"/>
          </a:p>
          <a:p>
            <a:pPr>
              <a:lnSpc>
                <a:spcPct val="150000"/>
              </a:lnSpc>
            </a:pPr>
            <a:endParaRPr lang="en-IN" sz="3600" dirty="0"/>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lnSpc>
                <a:spcPct val="150000"/>
              </a:lnSpc>
            </a:pPr>
            <a:r>
              <a:rPr lang="en-US" dirty="0" smtClean="0"/>
              <a:t>Absolute Value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1522413" y="1905000"/>
                <a:ext cx="10260631" cy="4267200"/>
              </a:xfrm>
            </p:spPr>
            <p:txBody>
              <a:bodyPr>
                <a:normAutofit/>
              </a:bodyPr>
              <a:lstStyle/>
              <a:p>
                <a:pPr>
                  <a:lnSpc>
                    <a:spcPct val="150000"/>
                  </a:lnSpc>
                </a:pPr>
                <a:r>
                  <a:rPr lang="en-US" sz="3200" b="1" dirty="0"/>
                  <a:t>D</a:t>
                </a:r>
                <a:r>
                  <a:rPr lang="en-US" sz="3200" b="1" dirty="0" smtClean="0"/>
                  <a:t>istance </a:t>
                </a:r>
                <a:r>
                  <a:rPr lang="en-US" sz="3200" dirty="0"/>
                  <a:t>of the number </a:t>
                </a:r>
                <a:r>
                  <a:rPr lang="en-US" sz="3200" b="1" dirty="0"/>
                  <a:t>from the </a:t>
                </a:r>
                <a:r>
                  <a:rPr lang="en-US" sz="3200" b="1" dirty="0" smtClean="0"/>
                  <a:t>origin</a:t>
                </a:r>
              </a:p>
              <a:p>
                <a:pPr>
                  <a:lnSpc>
                    <a:spcPct val="150000"/>
                  </a:lnSpc>
                </a:pPr>
                <a:r>
                  <a:rPr lang="en-US" sz="3200" b="1" dirty="0" smtClean="0"/>
                  <a:t>⃒ x+3⃒ </a:t>
                </a:r>
                <a:r>
                  <a:rPr lang="en-US" sz="3200" dirty="0" smtClean="0"/>
                  <a:t>is </a:t>
                </a:r>
                <a:r>
                  <a:rPr lang="en-US" sz="3200" dirty="0"/>
                  <a:t>the </a:t>
                </a:r>
                <a:r>
                  <a:rPr lang="en-US" sz="3200" b="1" dirty="0"/>
                  <a:t>distance</a:t>
                </a:r>
                <a:r>
                  <a:rPr lang="en-US" sz="3200" dirty="0"/>
                  <a:t> of </a:t>
                </a:r>
                <a:r>
                  <a:rPr lang="en-US" sz="3200" b="1" dirty="0" smtClean="0"/>
                  <a:t>x</a:t>
                </a:r>
                <a:r>
                  <a:rPr lang="en-US" sz="3200" dirty="0" smtClean="0"/>
                  <a:t> </a:t>
                </a:r>
                <a:r>
                  <a:rPr lang="en-US" sz="3200" dirty="0"/>
                  <a:t>from </a:t>
                </a:r>
                <a:r>
                  <a:rPr lang="en-US" sz="3200" b="1" dirty="0"/>
                  <a:t>-</a:t>
                </a:r>
                <a:r>
                  <a:rPr lang="en-US" sz="3200" b="1" dirty="0" smtClean="0"/>
                  <a:t>3</a:t>
                </a:r>
              </a:p>
              <a:p>
                <a14:m>
                  <m:oMath xmlns:m="http://schemas.openxmlformats.org/officeDocument/2006/math">
                    <m:r>
                      <a:rPr lang="en-US" sz="3200" b="1" i="1" dirty="0">
                        <a:latin typeface="Cambria Math" panose="02040503050406030204" pitchFamily="18" charset="0"/>
                      </a:rPr>
                      <m:t>⃒ </m:t>
                    </m:r>
                    <m:r>
                      <a:rPr lang="en-US" sz="3200" b="1" i="1" dirty="0">
                        <a:latin typeface="Cambria Math" panose="02040503050406030204" pitchFamily="18" charset="0"/>
                      </a:rPr>
                      <m:t>𝒙</m:t>
                    </m:r>
                    <m:r>
                      <a:rPr lang="en-US" sz="3200" b="1" i="1" dirty="0">
                        <a:latin typeface="Cambria Math" panose="02040503050406030204" pitchFamily="18" charset="0"/>
                      </a:rPr>
                      <m:t> ⃒=</m:t>
                    </m:r>
                    <m:r>
                      <a:rPr lang="en-US" sz="3200" b="1" i="1" dirty="0">
                        <a:latin typeface="Cambria Math" panose="02040503050406030204" pitchFamily="18" charset="0"/>
                      </a:rPr>
                      <m:t>𝒙</m:t>
                    </m:r>
                  </m:oMath>
                </a14:m>
                <a:r>
                  <a:rPr lang="en-IN" sz="3200" dirty="0"/>
                  <a:t>, when x is </a:t>
                </a:r>
                <a:r>
                  <a:rPr lang="en-IN" sz="3200" b="1" dirty="0"/>
                  <a:t>positive </a:t>
                </a:r>
                <a:r>
                  <a:rPr lang="en-IN" sz="3200" dirty="0"/>
                  <a:t>or</a:t>
                </a:r>
                <a:r>
                  <a:rPr lang="en-IN" sz="3200" b="1" dirty="0"/>
                  <a:t> zero</a:t>
                </a:r>
              </a:p>
              <a:p>
                <a14:m>
                  <m:oMath xmlns:m="http://schemas.openxmlformats.org/officeDocument/2006/math">
                    <m:r>
                      <a:rPr lang="en-US" sz="3200" b="1" i="1" dirty="0">
                        <a:latin typeface="Cambria Math" panose="02040503050406030204" pitchFamily="18" charset="0"/>
                      </a:rPr>
                      <m:t>⃒ </m:t>
                    </m:r>
                    <m:r>
                      <a:rPr lang="en-US" sz="3200" b="1" i="1" dirty="0">
                        <a:latin typeface="Cambria Math" panose="02040503050406030204" pitchFamily="18" charset="0"/>
                      </a:rPr>
                      <m:t>𝒙</m:t>
                    </m:r>
                    <m:r>
                      <a:rPr lang="en-US" sz="3200" b="1" i="1" dirty="0">
                        <a:latin typeface="Cambria Math" panose="02040503050406030204" pitchFamily="18" charset="0"/>
                      </a:rPr>
                      <m:t> ⃒=−</m:t>
                    </m:r>
                    <m:r>
                      <a:rPr lang="en-US" sz="3200" b="1" i="1" dirty="0">
                        <a:latin typeface="Cambria Math" panose="02040503050406030204" pitchFamily="18" charset="0"/>
                      </a:rPr>
                      <m:t>𝒙</m:t>
                    </m:r>
                  </m:oMath>
                </a14:m>
                <a:r>
                  <a:rPr lang="en-IN" sz="3200" b="1" dirty="0"/>
                  <a:t>,</a:t>
                </a:r>
                <a:r>
                  <a:rPr lang="en-IN" sz="3200" dirty="0"/>
                  <a:t> when x is </a:t>
                </a:r>
                <a:r>
                  <a:rPr lang="en-IN" sz="3200" b="1" dirty="0"/>
                  <a:t>negative</a:t>
                </a:r>
              </a:p>
              <a:p>
                <a:pPr>
                  <a:lnSpc>
                    <a:spcPct val="150000"/>
                  </a:lnSpc>
                </a:pPr>
                <a:endParaRPr lang="en-US" sz="3200" dirty="0" smtClean="0"/>
              </a:p>
              <a:p>
                <a:pPr marL="0" indent="0">
                  <a:lnSpc>
                    <a:spcPct val="150000"/>
                  </a:lnSpc>
                  <a:buNone/>
                </a:pPr>
                <a:endParaRPr lang="en-US" sz="3200" dirty="0"/>
              </a:p>
              <a:p>
                <a:pPr algn="ctr">
                  <a:lnSpc>
                    <a:spcPct val="150000"/>
                  </a:lnSpc>
                </a:pPr>
                <a:endParaRPr lang="en-IN" sz="3200" dirty="0"/>
              </a:p>
              <a:p>
                <a:pPr>
                  <a:lnSpc>
                    <a:spcPct val="150000"/>
                  </a:lnSpc>
                </a:pPr>
                <a:endParaRPr lang="en-US" sz="3200" dirty="0" smtClean="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1522413" y="1905000"/>
                <a:ext cx="10260631" cy="4267200"/>
              </a:xfrm>
              <a:blipFill rotWithShape="0">
                <a:blip r:embed="rId2"/>
                <a:stretch>
                  <a:fillRect l="-1367"/>
                </a:stretch>
              </a:blipFill>
            </p:spPr>
            <p:txBody>
              <a:bodyPr/>
              <a:lstStyle/>
              <a:p>
                <a:r>
                  <a:rPr lang="en-IN">
                    <a:noFill/>
                  </a:rPr>
                  <a:t> </a:t>
                </a:r>
              </a:p>
            </p:txBody>
          </p:sp>
        </mc:Fallback>
      </mc:AlternateContent>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pPr>
            <a:r>
              <a:rPr lang="en-US" dirty="0" smtClean="0"/>
              <a:t>Absolute Value</a:t>
            </a:r>
            <a:endParaRPr lang="en-US" dirty="0"/>
          </a:p>
        </p:txBody>
      </p:sp>
      <p:sp>
        <p:nvSpPr>
          <p:cNvPr id="3" name="Content Placeholder 2"/>
          <p:cNvSpPr>
            <a:spLocks noGrp="1"/>
          </p:cNvSpPr>
          <p:nvPr>
            <p:ph sz="half" idx="1"/>
          </p:nvPr>
        </p:nvSpPr>
        <p:spPr>
          <a:xfrm>
            <a:off x="1341884" y="2204864"/>
            <a:ext cx="9756575" cy="4267200"/>
          </a:xfrm>
        </p:spPr>
        <p:txBody>
          <a:bodyPr>
            <a:normAutofit/>
          </a:bodyPr>
          <a:lstStyle/>
          <a:p>
            <a:pPr marL="0" indent="0" algn="ctr">
              <a:lnSpc>
                <a:spcPct val="150000"/>
              </a:lnSpc>
              <a:buNone/>
            </a:pPr>
            <a:endParaRPr lang="en-US" sz="3200" dirty="0" smtClean="0"/>
          </a:p>
          <a:p>
            <a:pPr marL="0" indent="0" algn="ctr">
              <a:lnSpc>
                <a:spcPct val="150000"/>
              </a:lnSpc>
              <a:buNone/>
            </a:pPr>
            <a:endParaRPr lang="en-US" sz="3200" dirty="0" smtClean="0"/>
          </a:p>
          <a:p>
            <a:pPr marL="0" indent="0" algn="ctr">
              <a:lnSpc>
                <a:spcPct val="150000"/>
              </a:lnSpc>
              <a:buNone/>
            </a:pPr>
            <a:r>
              <a:rPr lang="en-US" sz="3200" dirty="0" smtClean="0"/>
              <a:t>⃒</a:t>
            </a:r>
            <a:r>
              <a:rPr lang="en-US" sz="3200" dirty="0"/>
              <a:t>x-1⃒&gt;4; what does it say about the value of </a:t>
            </a:r>
            <a:r>
              <a:rPr lang="en-US" sz="3200" dirty="0" smtClean="0"/>
              <a:t>x </a:t>
            </a:r>
            <a:r>
              <a:rPr lang="en-US" sz="3200" dirty="0"/>
              <a:t>?  </a:t>
            </a:r>
            <a:endParaRPr lang="en-US" sz="3200" dirty="0" smtClean="0"/>
          </a:p>
          <a:p>
            <a:pPr marL="0" indent="0">
              <a:lnSpc>
                <a:spcPct val="150000"/>
              </a:lnSpc>
              <a:buNone/>
            </a:pPr>
            <a:endParaRPr lang="en-US" sz="3200" dirty="0"/>
          </a:p>
          <a:p>
            <a:pPr algn="ctr">
              <a:lnSpc>
                <a:spcPct val="150000"/>
              </a:lnSpc>
            </a:pPr>
            <a:endParaRPr lang="en-IN" sz="3200" dirty="0"/>
          </a:p>
          <a:p>
            <a:pPr>
              <a:lnSpc>
                <a:spcPct val="150000"/>
              </a:lnSpc>
            </a:pPr>
            <a:endParaRPr lang="en-US" sz="3200" dirty="0" smtClean="0"/>
          </a:p>
        </p:txBody>
      </p:sp>
      <p:sp>
        <p:nvSpPr>
          <p:cNvPr id="4" name="Oval Callout 3"/>
          <p:cNvSpPr/>
          <p:nvPr/>
        </p:nvSpPr>
        <p:spPr>
          <a:xfrm>
            <a:off x="4654252" y="1988840"/>
            <a:ext cx="3456384" cy="1864296"/>
          </a:xfrm>
          <a:prstGeom prst="wedgeEllipseCallout">
            <a:avLst/>
          </a:prstGeom>
          <a:solidFill>
            <a:schemeClr val="bg2"/>
          </a:solidFill>
          <a:ln>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b="1" dirty="0"/>
              <a:t>Think yourself</a:t>
            </a:r>
            <a:endParaRPr lang="en-IN" sz="2800" b="1" dirty="0"/>
          </a:p>
        </p:txBody>
      </p:sp>
    </p:spTree>
    <p:extLst>
      <p:ext uri="{BB962C8B-B14F-4D97-AF65-F5344CB8AC3E}">
        <p14:creationId xmlns:p14="http://schemas.microsoft.com/office/powerpoint/2010/main" val="412082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346646"/>
            <a:ext cx="9143998" cy="1020762"/>
          </a:xfrm>
        </p:spPr>
        <p:txBody>
          <a:bodyPr/>
          <a:lstStyle/>
          <a:p>
            <a:pPr>
              <a:lnSpc>
                <a:spcPct val="150000"/>
              </a:lnSpc>
            </a:pPr>
            <a:r>
              <a:rPr lang="en-US" dirty="0" smtClean="0"/>
              <a:t>Absolute Value: Practice Problem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197868" y="1988840"/>
                <a:ext cx="10332639" cy="4267200"/>
              </a:xfrm>
            </p:spPr>
            <p:txBody>
              <a:bodyPr>
                <a:normAutofit/>
              </a:bodyPr>
              <a:lstStyle/>
              <a:p>
                <a:pPr marL="0" indent="0">
                  <a:lnSpc>
                    <a:spcPct val="150000"/>
                  </a:lnSpc>
                  <a:buNone/>
                </a:pPr>
                <a:r>
                  <a:rPr lang="en-US" sz="3200" dirty="0"/>
                  <a:t>Consider the positive integers from </a:t>
                </a:r>
                <a:r>
                  <a:rPr lang="en-US" sz="3200" b="1" dirty="0"/>
                  <a:t>1-100</a:t>
                </a:r>
                <a:r>
                  <a:rPr lang="en-US" sz="3200" dirty="0"/>
                  <a:t>. If </a:t>
                </a:r>
                <a:r>
                  <a:rPr lang="en-US" sz="3600" b="1" i="1" dirty="0" smtClean="0"/>
                  <a:t>n</a:t>
                </a:r>
                <a:r>
                  <a:rPr lang="en-US" sz="3200" dirty="0" smtClean="0"/>
                  <a:t> </a:t>
                </a:r>
                <a:r>
                  <a:rPr lang="en-US" sz="3200" dirty="0"/>
                  <a:t>is a number in that set, then for how many numbers </a:t>
                </a:r>
                <a:r>
                  <a:rPr lang="en-US" sz="3600" b="1" i="1" dirty="0" smtClean="0"/>
                  <a:t>n</a:t>
                </a:r>
                <a:r>
                  <a:rPr lang="en-US" sz="3200" dirty="0" smtClean="0"/>
                  <a:t> </a:t>
                </a:r>
                <a:r>
                  <a:rPr lang="en-US" sz="3200" dirty="0"/>
                  <a:t>is it true </a:t>
                </a:r>
                <a:r>
                  <a:rPr lang="en-US" sz="3200" dirty="0" smtClean="0"/>
                  <a:t>that</a:t>
                </a:r>
              </a:p>
              <a:p>
                <a:pPr marL="0" indent="0">
                  <a:lnSpc>
                    <a:spcPct val="150000"/>
                  </a:lnSpc>
                  <a:buNone/>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 ⃒</m:t>
                      </m:r>
                      <m:r>
                        <a:rPr lang="en-US" sz="3200" i="1" dirty="0" smtClean="0">
                          <a:latin typeface="Cambria Math" panose="02040503050406030204" pitchFamily="18" charset="0"/>
                        </a:rPr>
                        <m:t>𝑛</m:t>
                      </m:r>
                      <m:r>
                        <a:rPr lang="en-US" sz="3200" i="1" dirty="0" smtClean="0">
                          <a:latin typeface="Cambria Math" panose="02040503050406030204" pitchFamily="18" charset="0"/>
                        </a:rPr>
                        <m:t>−30 ⃒&gt; 20 ?</m:t>
                      </m:r>
                    </m:oMath>
                  </m:oMathPara>
                </a14:m>
                <a:endParaRPr lang="en-US" sz="3200" dirty="0" smtClean="0"/>
              </a:p>
              <a:p>
                <a:pPr marL="0" indent="0">
                  <a:lnSpc>
                    <a:spcPct val="150000"/>
                  </a:lnSpc>
                  <a:buNone/>
                </a:pPr>
                <a:endParaRPr lang="en-IN" sz="3200" dirty="0"/>
              </a:p>
              <a:p>
                <a:pPr marL="0" indent="0" algn="ctr">
                  <a:lnSpc>
                    <a:spcPct val="150000"/>
                  </a:lnSpc>
                  <a:buNone/>
                </a:pPr>
                <a:endParaRPr lang="en-IN" sz="3200" dirty="0"/>
              </a:p>
              <a:p>
                <a:pPr>
                  <a:lnSpc>
                    <a:spcPct val="150000"/>
                  </a:lnSpc>
                </a:pPr>
                <a:endParaRPr lang="en-US" sz="3200" dirty="0" smtClean="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197868" y="1988840"/>
                <a:ext cx="10332639" cy="4267200"/>
              </a:xfrm>
              <a:blipFill rotWithShape="0">
                <a:blip r:embed="rId3"/>
                <a:stretch>
                  <a:fillRect l="-1535" r="-1476"/>
                </a:stretch>
              </a:blipFill>
            </p:spPr>
            <p:txBody>
              <a:bodyPr/>
              <a:lstStyle/>
              <a:p>
                <a:r>
                  <a:rPr lang="en-IN">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2879630354"/>
              </p:ext>
            </p:extLst>
          </p:nvPr>
        </p:nvGraphicFramePr>
        <p:xfrm>
          <a:off x="5662364" y="4869160"/>
          <a:ext cx="1152129" cy="370840"/>
        </p:xfrm>
        <a:graphic>
          <a:graphicData uri="http://schemas.openxmlformats.org/drawingml/2006/table">
            <a:tbl>
              <a:tblPr firstRow="1" bandRow="1">
                <a:tableStyleId>{8EC20E35-A176-4012-BC5E-935CFFF8708E}</a:tableStyleId>
              </a:tblPr>
              <a:tblGrid>
                <a:gridCol w="1152129"/>
              </a:tblGrid>
              <a:tr h="370840">
                <a:tc>
                  <a:txBody>
                    <a:bodyPr/>
                    <a:lstStyle/>
                    <a:p>
                      <a:endParaRPr lang="en-IN" dirty="0">
                        <a:ln>
                          <a:solidFill>
                            <a:sysClr val="windowText" lastClr="000000"/>
                          </a:solidFill>
                        </a:ln>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66388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346646"/>
            <a:ext cx="9143998" cy="1020762"/>
          </a:xfrm>
        </p:spPr>
        <p:txBody>
          <a:bodyPr/>
          <a:lstStyle/>
          <a:p>
            <a:pPr>
              <a:lnSpc>
                <a:spcPct val="150000"/>
              </a:lnSpc>
            </a:pPr>
            <a:r>
              <a:rPr lang="en-US" dirty="0" smtClean="0"/>
              <a:t>Decimal- Place Value</a:t>
            </a:r>
            <a:endParaRPr lang="en-US" dirty="0"/>
          </a:p>
        </p:txBody>
      </p:sp>
      <p:pic>
        <p:nvPicPr>
          <p:cNvPr id="7" name="Content Placeholder 6"/>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701924" y="1772816"/>
            <a:ext cx="8784975" cy="4608512"/>
          </a:xfrm>
        </p:spPr>
      </p:pic>
    </p:spTree>
    <p:extLst>
      <p:ext uri="{BB962C8B-B14F-4D97-AF65-F5344CB8AC3E}">
        <p14:creationId xmlns:p14="http://schemas.microsoft.com/office/powerpoint/2010/main" val="401292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274638"/>
            <a:ext cx="9612945" cy="1020762"/>
          </a:xfrm>
        </p:spPr>
        <p:txBody>
          <a:bodyPr/>
          <a:lstStyle/>
          <a:p>
            <a:pPr>
              <a:lnSpc>
                <a:spcPct val="150000"/>
              </a:lnSpc>
            </a:pPr>
            <a:r>
              <a:rPr lang="en-US" dirty="0"/>
              <a:t>Rounding </a:t>
            </a:r>
            <a:r>
              <a:rPr lang="en-US" dirty="0" smtClean="0"/>
              <a:t>Decimals: The Rules</a:t>
            </a:r>
            <a:endParaRPr lang="en-US" dirty="0"/>
          </a:p>
        </p:txBody>
      </p:sp>
      <p:sp>
        <p:nvSpPr>
          <p:cNvPr id="3" name="Content Placeholder 2"/>
          <p:cNvSpPr>
            <a:spLocks noGrp="1"/>
          </p:cNvSpPr>
          <p:nvPr>
            <p:ph sz="half" idx="1"/>
          </p:nvPr>
        </p:nvSpPr>
        <p:spPr>
          <a:xfrm>
            <a:off x="1522413" y="1905000"/>
            <a:ext cx="10332639" cy="4267200"/>
          </a:xfrm>
        </p:spPr>
        <p:txBody>
          <a:bodyPr>
            <a:noAutofit/>
          </a:bodyPr>
          <a:lstStyle/>
          <a:p>
            <a:pPr>
              <a:lnSpc>
                <a:spcPct val="150000"/>
              </a:lnSpc>
            </a:pPr>
            <a:r>
              <a:rPr lang="en-US" sz="3200" dirty="0"/>
              <a:t>If the digit </a:t>
            </a:r>
            <a:r>
              <a:rPr lang="en-US" sz="3200" b="1" dirty="0"/>
              <a:t>next </a:t>
            </a:r>
            <a:r>
              <a:rPr lang="en-US" sz="3200" dirty="0"/>
              <a:t>to the </a:t>
            </a:r>
            <a:r>
              <a:rPr lang="en-US" sz="3200" b="1" dirty="0"/>
              <a:t>desired</a:t>
            </a:r>
            <a:r>
              <a:rPr lang="en-US" sz="3200" dirty="0"/>
              <a:t> place is from </a:t>
            </a:r>
            <a:r>
              <a:rPr lang="en-US" sz="3200" b="1" dirty="0"/>
              <a:t>1</a:t>
            </a:r>
            <a:r>
              <a:rPr lang="en-US" sz="3200" b="1" dirty="0" smtClean="0"/>
              <a:t> </a:t>
            </a:r>
            <a:r>
              <a:rPr lang="en-US" sz="3200" b="1" dirty="0"/>
              <a:t>to 4</a:t>
            </a:r>
            <a:r>
              <a:rPr lang="en-US" sz="3200" dirty="0"/>
              <a:t>, we will round </a:t>
            </a:r>
            <a:r>
              <a:rPr lang="en-US" sz="3200" b="1" dirty="0" smtClean="0"/>
              <a:t>down</a:t>
            </a:r>
            <a:endParaRPr lang="en-US" sz="3200" dirty="0" smtClean="0"/>
          </a:p>
          <a:p>
            <a:pPr>
              <a:lnSpc>
                <a:spcPct val="150000"/>
              </a:lnSpc>
            </a:pPr>
            <a:r>
              <a:rPr lang="en-US" sz="3200" dirty="0" smtClean="0"/>
              <a:t> </a:t>
            </a:r>
            <a:r>
              <a:rPr lang="en-US" sz="3200" dirty="0"/>
              <a:t>If it’s from </a:t>
            </a:r>
            <a:r>
              <a:rPr lang="en-US" sz="3200" b="1" dirty="0"/>
              <a:t>5 to 9 </a:t>
            </a:r>
            <a:r>
              <a:rPr lang="en-US" sz="3200" dirty="0"/>
              <a:t>we will round </a:t>
            </a:r>
            <a:r>
              <a:rPr lang="en-US" sz="3200" b="1" dirty="0" smtClean="0"/>
              <a:t>up</a:t>
            </a:r>
            <a:endParaRPr lang="en-US" sz="3200" dirty="0" smtClean="0"/>
          </a:p>
          <a:p>
            <a:pPr>
              <a:lnSpc>
                <a:spcPct val="150000"/>
              </a:lnSpc>
            </a:pPr>
            <a:r>
              <a:rPr lang="en-US" sz="3200" dirty="0" smtClean="0"/>
              <a:t>7.49 = 7 ( rounded to nearest </a:t>
            </a:r>
            <a:r>
              <a:rPr lang="en-US" sz="3200" b="1" dirty="0" smtClean="0"/>
              <a:t>integer</a:t>
            </a:r>
            <a:r>
              <a:rPr lang="en-US" sz="3200" dirty="0" smtClean="0"/>
              <a:t>)</a:t>
            </a:r>
          </a:p>
          <a:p>
            <a:pPr>
              <a:lnSpc>
                <a:spcPct val="150000"/>
              </a:lnSpc>
            </a:pPr>
            <a:r>
              <a:rPr lang="en-US" sz="3200" dirty="0"/>
              <a:t>7.5696 = </a:t>
            </a:r>
            <a:r>
              <a:rPr lang="en-US" sz="3200" dirty="0" smtClean="0"/>
              <a:t>? ( round it to the nearest </a:t>
            </a:r>
            <a:r>
              <a:rPr lang="en-US" sz="3200" b="1" dirty="0" smtClean="0"/>
              <a:t>thousandths</a:t>
            </a:r>
            <a:r>
              <a:rPr lang="en-US" sz="3200" dirty="0" smtClean="0"/>
              <a:t>) </a:t>
            </a:r>
            <a:endParaRPr lang="en-IN" sz="3200" dirty="0"/>
          </a:p>
          <a:p>
            <a:pPr>
              <a:lnSpc>
                <a:spcPct val="150000"/>
              </a:lnSpc>
            </a:pPr>
            <a:endParaRPr lang="en-IN" sz="3200" dirty="0"/>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1213</TotalTime>
  <Words>916</Words>
  <Application>Microsoft Office PowerPoint</Application>
  <PresentationFormat>Custom</PresentationFormat>
  <Paragraphs>245</Paragraphs>
  <Slides>32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Cambria Math</vt:lpstr>
      <vt:lpstr>Consolas</vt:lpstr>
      <vt:lpstr>Corbel</vt:lpstr>
      <vt:lpstr>Wingdings</vt:lpstr>
      <vt:lpstr>Chalkboard 16x9</vt:lpstr>
      <vt:lpstr>Arithmetic  &amp;  Fractions (Q-1)</vt:lpstr>
      <vt:lpstr>Lecture Outline</vt:lpstr>
      <vt:lpstr>Let’s Begin with a Problem</vt:lpstr>
      <vt:lpstr>Some Quick Facts</vt:lpstr>
      <vt:lpstr>Absolute Value</vt:lpstr>
      <vt:lpstr>Absolute Value</vt:lpstr>
      <vt:lpstr>Absolute Value: Practice Problem</vt:lpstr>
      <vt:lpstr>Decimal- Place Value</vt:lpstr>
      <vt:lpstr>Rounding Decimals: The Rules</vt:lpstr>
      <vt:lpstr>Practice Problem</vt:lpstr>
      <vt:lpstr>Fraction to Decimal Conversion</vt:lpstr>
      <vt:lpstr>Some Conversions You Must Memorize</vt:lpstr>
      <vt:lpstr>Fraction to Decimal Conversion</vt:lpstr>
      <vt:lpstr>Fraction to Decimal Conversion: Practice</vt:lpstr>
      <vt:lpstr>        Comparing Fractions</vt:lpstr>
      <vt:lpstr>Let’s Begin With a Problem</vt:lpstr>
      <vt:lpstr>Let’s See Another</vt:lpstr>
      <vt:lpstr>Comparing Fractions: Big Ideas</vt:lpstr>
      <vt:lpstr>Comparing Fractions: Big Ideas</vt:lpstr>
      <vt:lpstr>Comparing Fractions: Adding two different numbers</vt:lpstr>
      <vt:lpstr>        Practice Problems</vt:lpstr>
      <vt:lpstr>Practice Problem</vt:lpstr>
      <vt:lpstr>Practice Problem</vt:lpstr>
      <vt:lpstr>Practice Problem</vt:lpstr>
      <vt:lpstr>Practice Problem</vt:lpstr>
      <vt:lpstr>Practice Problem</vt:lpstr>
      <vt:lpstr>Practice Problem</vt:lpstr>
      <vt:lpstr>Practice Problem</vt:lpstr>
      <vt:lpstr>PowerPoint Presentation</vt:lpstr>
      <vt:lpstr>Practice Problem</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Arithmetic &amp;  Fractions (Q-1)</dc:title>
  <dc:creator>Rupom</dc:creator>
  <cp:lastModifiedBy>Rupom</cp:lastModifiedBy>
  <cp:revision>61</cp:revision>
  <dcterms:created xsi:type="dcterms:W3CDTF">2018-02-07T14:16:43Z</dcterms:created>
  <dcterms:modified xsi:type="dcterms:W3CDTF">2019-02-07T17:51:32Z</dcterms:modified>
</cp:coreProperties>
</file>