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4.jpeg" ContentType="image/jpe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15.png" ContentType="image/png"/>
  <Override PartName="/ppt/media/image3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4306684-54F3-47E6-8674-AAA4C28C5A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52BCDF-BBCE-4E82-A5AA-040B2FE378B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89447F-8754-48BD-BA29-881C1A9438D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4B8F94-2DBF-4D3F-9C0A-1AA16775BFB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9F4C94-B8CD-4484-A8E4-050009C5801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B70C88-3C0D-4903-A788-DDB1FF6C7FB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6DF59E-5D07-4601-A25B-26722DBEE6A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68D518-065A-426D-ADE7-50BF7F735F3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C7825B-CB57-418E-9D8D-4FE1DAEF850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DC8438-B312-4874-BB78-5BAE9033092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CB1609-11F2-43EA-B5CA-16BE29AF263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32EB59-B4FE-4810-B353-3071540CC11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7F7B8E-301A-45EA-BDBB-1929422691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5697E1-0059-4444-9882-7FEFE2942A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898951-F57D-4091-B2DD-AFF989D3F4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081E36-250B-4F06-B49F-9391F36459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BD5EF9-AF86-4A30-8B39-481BECD8ED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BFC044-A165-498E-95E5-130CB075A8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7B8123-357B-4410-8374-0CBAF279FD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484FFB-117B-48AE-A233-C692CACACA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8A6969-1036-4F54-8DA5-8259B23425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D4ACA9-57F8-43BF-9CCF-7E8FD12A19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D68E74-D216-48C7-9605-E93258C78A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055A3C-97B5-408C-9F67-26220F5706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4649CB-D3B4-4510-8AF1-F1649AF8E7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EB9C23-4C77-426C-8CA4-1FFBB8BD1E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DB79A6-6F61-4293-BC22-95523857EE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015B08-8151-4B9D-AD7A-F521DF38B8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EF2D50-CD8F-41C3-BC14-08D1EBE569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8A401C-D1C9-4004-88B1-29EFD84077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BEB11A-241E-48AC-AB9B-4C488C7FB5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6A5ADB-4CB3-4601-939D-663B38B895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23BE62-21DE-4278-ABE7-79DF16F1F7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AAC6EE-96F5-4687-90C2-87ED565639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A5870D-765F-40CE-AFB4-2A73E189F4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41263E-AEC5-4F0C-8C33-BA3BA7D6AF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207720" y="5847120"/>
            <a:ext cx="11876400" cy="831240"/>
            <a:chOff x="207720" y="5847120"/>
            <a:chExt cx="11876400" cy="831240"/>
          </a:xfrm>
        </p:grpSpPr>
        <p:pic>
          <p:nvPicPr>
            <p:cNvPr id="1" name="Picture 7" descr="Pad-.jpg"/>
            <p:cNvPicPr/>
            <p:nvPr/>
          </p:nvPicPr>
          <p:blipFill>
            <a:blip r:embed="rId2"/>
            <a:stretch/>
          </p:blipFill>
          <p:spPr>
            <a:xfrm>
              <a:off x="207720" y="5847120"/>
              <a:ext cx="6684840" cy="83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Straight Connector 8"/>
            <p:cNvSpPr/>
            <p:nvPr/>
          </p:nvSpPr>
          <p:spPr>
            <a:xfrm>
              <a:off x="1437120" y="6494400"/>
              <a:ext cx="10647000" cy="36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4985A2-871A-4561-BCB9-20641CBE902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207720" y="5847120"/>
            <a:ext cx="11876400" cy="831240"/>
            <a:chOff x="207720" y="5847120"/>
            <a:chExt cx="11876400" cy="831240"/>
          </a:xfrm>
        </p:grpSpPr>
        <p:pic>
          <p:nvPicPr>
            <p:cNvPr id="7" name="Picture 5" descr="Pad-.jpg"/>
            <p:cNvPicPr/>
            <p:nvPr/>
          </p:nvPicPr>
          <p:blipFill>
            <a:blip r:embed="rId3"/>
            <a:stretch/>
          </p:blipFill>
          <p:spPr>
            <a:xfrm>
              <a:off x="207720" y="5847120"/>
              <a:ext cx="6684840" cy="83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" name="Straight Connector 6"/>
            <p:cNvSpPr/>
            <p:nvPr/>
          </p:nvSpPr>
          <p:spPr>
            <a:xfrm>
              <a:off x="1437120" y="6494400"/>
              <a:ext cx="10647000" cy="36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6"/>
          <p:cNvGrpSpPr/>
          <p:nvPr/>
        </p:nvGrpSpPr>
        <p:grpSpPr>
          <a:xfrm>
            <a:off x="207720" y="5847120"/>
            <a:ext cx="11876400" cy="831240"/>
            <a:chOff x="207720" y="5847120"/>
            <a:chExt cx="11876400" cy="831240"/>
          </a:xfrm>
        </p:grpSpPr>
        <p:pic>
          <p:nvPicPr>
            <p:cNvPr id="48" name="Picture 7" descr="Pad-.jpg"/>
            <p:cNvPicPr/>
            <p:nvPr/>
          </p:nvPicPr>
          <p:blipFill>
            <a:blip r:embed="rId2"/>
            <a:stretch/>
          </p:blipFill>
          <p:spPr>
            <a:xfrm>
              <a:off x="207720" y="5847120"/>
              <a:ext cx="6684840" cy="83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" name="Straight Connector 8"/>
            <p:cNvSpPr/>
            <p:nvPr/>
          </p:nvSpPr>
          <p:spPr>
            <a:xfrm>
              <a:off x="1437120" y="6494400"/>
              <a:ext cx="10647000" cy="36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6314C1-8975-437D-9383-E25E0714BA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5" name="Group 6"/>
          <p:cNvGrpSpPr/>
          <p:nvPr/>
        </p:nvGrpSpPr>
        <p:grpSpPr>
          <a:xfrm>
            <a:off x="207720" y="5847120"/>
            <a:ext cx="11876400" cy="831240"/>
            <a:chOff x="207720" y="5847120"/>
            <a:chExt cx="11876400" cy="831240"/>
          </a:xfrm>
        </p:grpSpPr>
        <p:pic>
          <p:nvPicPr>
            <p:cNvPr id="56" name="Picture 7" descr="Pad-.jpg"/>
            <p:cNvPicPr/>
            <p:nvPr/>
          </p:nvPicPr>
          <p:blipFill>
            <a:blip r:embed="rId3"/>
            <a:stretch/>
          </p:blipFill>
          <p:spPr>
            <a:xfrm>
              <a:off x="207720" y="5847120"/>
              <a:ext cx="6684840" cy="83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" name="Straight Connector 8"/>
            <p:cNvSpPr/>
            <p:nvPr/>
          </p:nvSpPr>
          <p:spPr>
            <a:xfrm>
              <a:off x="1437120" y="6494400"/>
              <a:ext cx="10647000" cy="36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2"/>
          <p:cNvGrpSpPr/>
          <p:nvPr/>
        </p:nvGrpSpPr>
        <p:grpSpPr>
          <a:xfrm>
            <a:off x="635760" y="621360"/>
            <a:ext cx="10825560" cy="4487040"/>
            <a:chOff x="635760" y="621360"/>
            <a:chExt cx="10825560" cy="4487040"/>
          </a:xfrm>
        </p:grpSpPr>
        <p:grpSp>
          <p:nvGrpSpPr>
            <p:cNvPr id="101" name="Group 3"/>
            <p:cNvGrpSpPr/>
            <p:nvPr/>
          </p:nvGrpSpPr>
          <p:grpSpPr>
            <a:xfrm>
              <a:off x="635760" y="621360"/>
              <a:ext cx="10825560" cy="3129120"/>
              <a:chOff x="635760" y="621360"/>
              <a:chExt cx="10825560" cy="3129120"/>
            </a:xfrm>
          </p:grpSpPr>
          <p:sp>
            <p:nvSpPr>
              <p:cNvPr id="102" name="Freeform 4"/>
              <p:cNvSpPr/>
              <p:nvPr/>
            </p:nvSpPr>
            <p:spPr>
              <a:xfrm>
                <a:off x="635760" y="621360"/>
                <a:ext cx="10825560" cy="3129120"/>
              </a:xfrm>
              <a:custGeom>
                <a:avLst/>
                <a:gdLst/>
                <a:ahLst/>
                <a:rect l="l" t="t" r="r" b="b"/>
                <a:pathLst>
                  <a:path w="17068167" h="5258741">
                    <a:moveTo>
                      <a:pt x="16445867" y="4688511"/>
                    </a:moveTo>
                    <a:cubicBezTo>
                      <a:pt x="16445867" y="4682161"/>
                      <a:pt x="16447137" y="4677081"/>
                      <a:pt x="16447137" y="4669461"/>
                    </a:cubicBezTo>
                    <a:lnTo>
                      <a:pt x="16447137" y="490220"/>
                    </a:lnTo>
                    <a:cubicBezTo>
                      <a:pt x="16447137" y="220980"/>
                      <a:pt x="16237587" y="0"/>
                      <a:pt x="15981048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4669461"/>
                    </a:lnTo>
                    <a:cubicBezTo>
                      <a:pt x="0" y="4938700"/>
                      <a:pt x="209550" y="5159681"/>
                      <a:pt x="466090" y="5159681"/>
                    </a:cubicBezTo>
                    <a:lnTo>
                      <a:pt x="15979777" y="5159681"/>
                    </a:lnTo>
                    <a:cubicBezTo>
                      <a:pt x="16092807" y="5159681"/>
                      <a:pt x="16196948" y="5116500"/>
                      <a:pt x="16276957" y="5046650"/>
                    </a:cubicBezTo>
                    <a:cubicBezTo>
                      <a:pt x="16407767" y="5117771"/>
                      <a:pt x="16720187" y="5258741"/>
                      <a:pt x="17066898" y="5051731"/>
                    </a:cubicBezTo>
                    <a:cubicBezTo>
                      <a:pt x="17068167" y="5051731"/>
                      <a:pt x="16755748" y="5053001"/>
                      <a:pt x="16445867" y="4688511"/>
                    </a:cubicBezTo>
                    <a:lnTo>
                      <a:pt x="16445867" y="4688511"/>
                    </a:lnTo>
                    <a:close/>
                  </a:path>
                </a:pathLst>
              </a:custGeom>
              <a:solidFill>
                <a:srgbClr val="35a1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3" name="TextBox 5"/>
            <p:cNvSpPr/>
            <p:nvPr/>
          </p:nvSpPr>
          <p:spPr>
            <a:xfrm>
              <a:off x="795240" y="750960"/>
              <a:ext cx="10252080" cy="435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11438"/>
                </a:lnSpc>
                <a:buNone/>
                <a:tabLst>
                  <a:tab algn="l" pos="0"/>
                </a:tabLst>
              </a:pPr>
              <a:r>
                <a:rPr b="1" lang="en-US" sz="8000" spc="-103" strike="noStrike">
                  <a:solidFill>
                    <a:srgbClr val="ffffff"/>
                  </a:solidFill>
                  <a:latin typeface="Calibri"/>
                </a:rPr>
                <a:t>SARS-CoV-2 </a:t>
              </a:r>
              <a:endParaRPr b="0" lang="en-US" sz="8000" spc="-1" strike="noStrike">
                <a:latin typeface="Arial"/>
              </a:endParaRPr>
            </a:p>
            <a:p>
              <a:pPr algn="ctr">
                <a:lnSpc>
                  <a:spcPts val="11438"/>
                </a:lnSpc>
                <a:buNone/>
                <a:tabLst>
                  <a:tab algn="l" pos="0"/>
                </a:tabLst>
              </a:pPr>
              <a:r>
                <a:rPr b="1" lang="en-US" sz="8000" spc="-103" strike="noStrike">
                  <a:solidFill>
                    <a:srgbClr val="ffffff"/>
                  </a:solidFill>
                  <a:latin typeface="Calibri"/>
                </a:rPr>
                <a:t>Genome Sequencing</a:t>
              </a:r>
              <a:endParaRPr b="0" lang="en-US" sz="8000" spc="-1" strike="noStrike">
                <a:latin typeface="Arial"/>
              </a:endParaRPr>
            </a:p>
          </p:txBody>
        </p:sp>
      </p:grpSp>
      <p:grpSp>
        <p:nvGrpSpPr>
          <p:cNvPr id="104" name="Group 6"/>
          <p:cNvGrpSpPr/>
          <p:nvPr/>
        </p:nvGrpSpPr>
        <p:grpSpPr>
          <a:xfrm>
            <a:off x="527760" y="4147200"/>
            <a:ext cx="10506960" cy="1603440"/>
            <a:chOff x="527760" y="4147200"/>
            <a:chExt cx="10506960" cy="1603440"/>
          </a:xfrm>
        </p:grpSpPr>
        <p:grpSp>
          <p:nvGrpSpPr>
            <p:cNvPr id="105" name="Group 7"/>
            <p:cNvGrpSpPr/>
            <p:nvPr/>
          </p:nvGrpSpPr>
          <p:grpSpPr>
            <a:xfrm>
              <a:off x="527760" y="4147200"/>
              <a:ext cx="10506960" cy="1603440"/>
              <a:chOff x="527760" y="4147200"/>
              <a:chExt cx="10506960" cy="1603440"/>
            </a:xfrm>
          </p:grpSpPr>
          <p:sp>
            <p:nvSpPr>
              <p:cNvPr id="106" name="Freeform 8"/>
              <p:cNvSpPr/>
              <p:nvPr/>
            </p:nvSpPr>
            <p:spPr>
              <a:xfrm>
                <a:off x="527760" y="4147200"/>
                <a:ext cx="10506960" cy="1603440"/>
              </a:xfrm>
              <a:custGeom>
                <a:avLst/>
                <a:gdLst/>
                <a:ahLst/>
                <a:rect l="l" t="t" r="r" b="b"/>
                <a:pathLst>
                  <a:path w="15455252" h="2311400">
                    <a:moveTo>
                      <a:pt x="15150452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2006600"/>
                    </a:lnTo>
                    <a:cubicBezTo>
                      <a:pt x="0" y="2175510"/>
                      <a:pt x="135890" y="2311400"/>
                      <a:pt x="304800" y="2311400"/>
                    </a:cubicBezTo>
                    <a:lnTo>
                      <a:pt x="15150452" y="2311400"/>
                    </a:lnTo>
                    <a:cubicBezTo>
                      <a:pt x="15319361" y="2311400"/>
                      <a:pt x="15455252" y="2175510"/>
                      <a:pt x="15455252" y="2006600"/>
                    </a:cubicBezTo>
                    <a:lnTo>
                      <a:pt x="15455252" y="304800"/>
                    </a:lnTo>
                    <a:cubicBezTo>
                      <a:pt x="15455252" y="135890"/>
                      <a:pt x="15319361" y="0"/>
                      <a:pt x="15150452" y="0"/>
                    </a:cubicBezTo>
                    <a:close/>
                  </a:path>
                </a:pathLst>
              </a:custGeom>
              <a:solidFill>
                <a:srgbClr val="edf0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7" name="TextBox 9"/>
            <p:cNvSpPr/>
            <p:nvPr/>
          </p:nvSpPr>
          <p:spPr>
            <a:xfrm>
              <a:off x="2617200" y="4522320"/>
              <a:ext cx="5967720" cy="85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359"/>
                </a:lnSpc>
                <a:buNone/>
                <a:tabLst>
                  <a:tab algn="l" pos="0"/>
                </a:tabLst>
              </a:pPr>
              <a:r>
                <a:rPr b="1" lang="en-US" sz="2400" spc="-24" strike="noStrike">
                  <a:solidFill>
                    <a:srgbClr val="002060"/>
                  </a:solidFill>
                  <a:latin typeface="Calibri"/>
                </a:rPr>
                <a:t>Presented by: CHRF Genomics Team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08" name="TextBox 11"/>
          <p:cNvSpPr/>
          <p:nvPr/>
        </p:nvSpPr>
        <p:spPr>
          <a:xfrm>
            <a:off x="7420680" y="108720"/>
            <a:ext cx="3932640" cy="7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2940"/>
              </a:lnSpc>
              <a:buNone/>
            </a:pPr>
            <a:r>
              <a:rPr b="0" lang="en-US" sz="3300" spc="-1" strike="noStrike">
                <a:solidFill>
                  <a:srgbClr val="100f0d"/>
                </a:solidFill>
                <a:latin typeface="Calibri"/>
              </a:rPr>
              <a:t>Jan 04, 2023</a:t>
            </a:r>
            <a:endParaRPr b="0" lang="en-US" sz="3300" spc="-1" strike="noStrike">
              <a:latin typeface="Arial"/>
            </a:endParaRPr>
          </a:p>
          <a:p>
            <a:pPr algn="r">
              <a:lnSpc>
                <a:spcPts val="2940"/>
              </a:lnSpc>
              <a:buNone/>
            </a:pPr>
            <a:endParaRPr b="0" lang="en-US" sz="2100" spc="-1" strike="noStrike">
              <a:latin typeface="Arial"/>
            </a:endParaRPr>
          </a:p>
        </p:txBody>
      </p:sp>
      <p:pic>
        <p:nvPicPr>
          <p:cNvPr id="109" name="Picture 12" descr=""/>
          <p:cNvPicPr/>
          <p:nvPr/>
        </p:nvPicPr>
        <p:blipFill>
          <a:blip r:embed="rId1"/>
          <a:stretch/>
        </p:blipFill>
        <p:spPr>
          <a:xfrm>
            <a:off x="8140320" y="3801600"/>
            <a:ext cx="3713760" cy="225612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1" descr=""/>
          <p:cNvPicPr/>
          <p:nvPr/>
        </p:nvPicPr>
        <p:blipFill>
          <a:blip r:embed="rId2"/>
          <a:stretch/>
        </p:blipFill>
        <p:spPr>
          <a:xfrm>
            <a:off x="337680" y="3705840"/>
            <a:ext cx="2063160" cy="2063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9340B1-70EB-44E7-BDD8-F9E81A402EFF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77080"/>
          </a:xfrm>
          <a:prstGeom prst="rect">
            <a:avLst/>
          </a:prstGeom>
          <a:solidFill>
            <a:srgbClr val="deebf7"/>
          </a:solidFill>
          <a:ln w="3240">
            <a:solidFill>
              <a:srgbClr val="000000"/>
            </a:solidFill>
            <a:round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Illumina Sequence Analysis Viewer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942840"/>
            <a:ext cx="10515240" cy="523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softwear help to see the indexing ratio.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Facilitate to quantify the loading concentration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6" descr=""/>
          <p:cNvPicPr/>
          <p:nvPr/>
        </p:nvPicPr>
        <p:blipFill>
          <a:blip r:embed="rId1"/>
          <a:stretch/>
        </p:blipFill>
        <p:spPr>
          <a:xfrm>
            <a:off x="2871360" y="1661400"/>
            <a:ext cx="6449040" cy="4515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5D15F7-31C5-486C-9A3F-F24F63BA044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77080"/>
          </a:xfrm>
          <a:prstGeom prst="rect">
            <a:avLst/>
          </a:prstGeom>
          <a:solidFill>
            <a:srgbClr val="deebf7"/>
          </a:solidFill>
          <a:ln w="3240">
            <a:solidFill>
              <a:srgbClr val="000000"/>
            </a:solidFill>
            <a:round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Illumina Sequence Analysis Viewer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942840"/>
            <a:ext cx="10515240" cy="523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softwear help to see the indexing ratio.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Facilitate to quantify the loading concentration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5" descr=""/>
          <p:cNvPicPr/>
          <p:nvPr/>
        </p:nvPicPr>
        <p:blipFill>
          <a:blip r:embed="rId1"/>
          <a:stretch/>
        </p:blipFill>
        <p:spPr>
          <a:xfrm>
            <a:off x="2447640" y="1809000"/>
            <a:ext cx="6162840" cy="4367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46000D-2C7D-40C8-A555-1A20648C6F3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77080"/>
          </a:xfrm>
          <a:prstGeom prst="rect">
            <a:avLst/>
          </a:prstGeom>
          <a:solidFill>
            <a:srgbClr val="deebf7"/>
          </a:solidFill>
          <a:ln w="3240">
            <a:solidFill>
              <a:srgbClr val="000000"/>
            </a:solidFill>
            <a:round/>
          </a:ln>
        </p:spPr>
        <p:txBody>
          <a:bodyPr anchor="ctr">
            <a:normAutofit fontScale="71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Sars-CoV-2 consensus genome preparation (CZ ID)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942840"/>
            <a:ext cx="10515240" cy="523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sc2-illumina-pipeline output: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Fasta file (consensus)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Multiqc result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Coverage plot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Picture 5" descr=""/>
          <p:cNvPicPr/>
          <p:nvPr/>
        </p:nvPicPr>
        <p:blipFill>
          <a:blip r:embed="rId1"/>
          <a:stretch/>
        </p:blipFill>
        <p:spPr>
          <a:xfrm>
            <a:off x="6356520" y="1122120"/>
            <a:ext cx="4561560" cy="3500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9" name="Table 6"/>
          <p:cNvGraphicFramePr/>
          <p:nvPr/>
        </p:nvGraphicFramePr>
        <p:xfrm>
          <a:off x="1098720" y="4807440"/>
          <a:ext cx="10515240" cy="904320"/>
        </p:xfrm>
        <a:graphic>
          <a:graphicData uri="http://schemas.openxmlformats.org/drawingml/2006/table">
            <a:tbl>
              <a:tblPr/>
              <a:tblGrid>
                <a:gridCol w="2697120"/>
                <a:gridCol w="1137960"/>
                <a:gridCol w="1559160"/>
                <a:gridCol w="1180080"/>
                <a:gridCol w="758520"/>
                <a:gridCol w="1053360"/>
                <a:gridCol w="716400"/>
                <a:gridCol w="1412640"/>
              </a:tblGrid>
              <a:tr h="301320"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sample_name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depth_avg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mapped_reads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total_reads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n_actg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n_missing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n_gap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n_ambiguous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01320"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CHRF_GSB04_080_S1_L001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33891.354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9472195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14415600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29838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01680"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CHRF_GSB04_081_S2_L001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37037.561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10301531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14074768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29846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50" name="Picture 8" descr=""/>
          <p:cNvPicPr/>
          <p:nvPr/>
        </p:nvPicPr>
        <p:blipFill>
          <a:blip r:embed="rId2"/>
          <a:stretch/>
        </p:blipFill>
        <p:spPr>
          <a:xfrm>
            <a:off x="3072960" y="2766600"/>
            <a:ext cx="2028600" cy="342720"/>
          </a:xfrm>
          <a:prstGeom prst="rect">
            <a:avLst/>
          </a:prstGeom>
          <a:ln w="0">
            <a:noFill/>
          </a:ln>
        </p:spPr>
      </p:pic>
      <p:sp>
        <p:nvSpPr>
          <p:cNvPr id="151" name="Straight Arrow Connector 9"/>
          <p:cNvSpPr/>
          <p:nvPr/>
        </p:nvSpPr>
        <p:spPr>
          <a:xfrm>
            <a:off x="5327640" y="2937960"/>
            <a:ext cx="10155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E515FA-DA21-4301-B98F-63062017CBD2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185760"/>
            <a:ext cx="10515240" cy="6170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2e75b6"/>
                </a:solidFill>
                <a:latin typeface="Calibri Light"/>
              </a:rPr>
              <a:t>Basespace Tour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487156-D3C6-4880-8A60-5A69D996E0E8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185760"/>
            <a:ext cx="10515240" cy="6170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2e75b6"/>
                </a:solidFill>
                <a:latin typeface="Calibri Light"/>
              </a:rPr>
              <a:t>Thank You 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F37616-DBAC-4440-BF85-819E359989D1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51120"/>
            <a:ext cx="10515240" cy="62928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anchor="ctr">
            <a:normAutofit fontScale="89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73512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Sample sheet preparation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Sequencing quality check (Q30 and PF)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Sars-CoV-2 consensus preparation (CZ ID)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Variant identification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GISAID file preparation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Nextstrain tour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Virtual tour to basespace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Troubleshooting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 BCL to Fastq conversion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 Requeue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79642F-16EA-4E06-83A1-B63A5E0C409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77080"/>
          </a:xfrm>
          <a:prstGeom prst="rect">
            <a:avLst/>
          </a:prstGeom>
          <a:solidFill>
            <a:srgbClr val="deebf7"/>
          </a:solidFill>
          <a:ln w="3240">
            <a:solidFill>
              <a:srgbClr val="000000"/>
            </a:solidFill>
            <a:round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Sample sheet preparation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281960"/>
            <a:ext cx="10515240" cy="489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Required Fields: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Experiment Name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Sample_ID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Sample_Name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 Description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5. Index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I7_Index_ID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index2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8. I5_Index_ID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10. Sample_Project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Straight Arrow Connector 7"/>
          <p:cNvSpPr/>
          <p:nvPr/>
        </p:nvSpPr>
        <p:spPr>
          <a:xfrm>
            <a:off x="2979000" y="3308760"/>
            <a:ext cx="2017080" cy="11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Straight Arrow Connector 9"/>
          <p:cNvSpPr/>
          <p:nvPr/>
        </p:nvSpPr>
        <p:spPr>
          <a:xfrm flipV="1">
            <a:off x="3205080" y="3428280"/>
            <a:ext cx="1790640" cy="30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Straight Arrow Connector 14"/>
          <p:cNvSpPr/>
          <p:nvPr/>
        </p:nvSpPr>
        <p:spPr>
          <a:xfrm>
            <a:off x="2829600" y="4072320"/>
            <a:ext cx="2017080" cy="11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traight Arrow Connector 15"/>
          <p:cNvSpPr/>
          <p:nvPr/>
        </p:nvSpPr>
        <p:spPr>
          <a:xfrm flipV="1">
            <a:off x="3205080" y="4192560"/>
            <a:ext cx="1641600" cy="24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Picture 21" descr=""/>
          <p:cNvPicPr/>
          <p:nvPr/>
        </p:nvPicPr>
        <p:blipFill>
          <a:blip r:embed="rId1"/>
          <a:stretch/>
        </p:blipFill>
        <p:spPr>
          <a:xfrm>
            <a:off x="5022720" y="3308760"/>
            <a:ext cx="2838600" cy="20916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23" descr=""/>
          <p:cNvPicPr/>
          <p:nvPr/>
        </p:nvPicPr>
        <p:blipFill>
          <a:blip r:embed="rId2"/>
          <a:stretch/>
        </p:blipFill>
        <p:spPr>
          <a:xfrm>
            <a:off x="4996080" y="4072320"/>
            <a:ext cx="2838600" cy="209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07C590-83BD-4D92-8029-03B27C649C2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77080"/>
          </a:xfrm>
          <a:prstGeom prst="rect">
            <a:avLst/>
          </a:prstGeom>
          <a:solidFill>
            <a:srgbClr val="deebf7"/>
          </a:solidFill>
          <a:ln w="3240">
            <a:solidFill>
              <a:srgbClr val="000000"/>
            </a:solidFill>
            <a:round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Sample sheet Template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Content Placeholder 5" descr=""/>
          <p:cNvPicPr/>
          <p:nvPr/>
        </p:nvPicPr>
        <p:blipFill>
          <a:blip r:embed="rId1"/>
          <a:stretch/>
        </p:blipFill>
        <p:spPr>
          <a:xfrm>
            <a:off x="838080" y="1049760"/>
            <a:ext cx="10515240" cy="4775040"/>
          </a:xfrm>
          <a:prstGeom prst="rect">
            <a:avLst/>
          </a:prstGeom>
          <a:ln w="0">
            <a:noFill/>
          </a:ln>
        </p:spPr>
      </p:pic>
      <p:sp>
        <p:nvSpPr>
          <p:cNvPr id="123" name="Oval 6"/>
          <p:cNvSpPr/>
          <p:nvPr/>
        </p:nvSpPr>
        <p:spPr>
          <a:xfrm>
            <a:off x="4477680" y="1621440"/>
            <a:ext cx="781920" cy="188280"/>
          </a:xfrm>
          <a:prstGeom prst="ellipse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7"/>
          <p:cNvSpPr/>
          <p:nvPr/>
        </p:nvSpPr>
        <p:spPr>
          <a:xfrm>
            <a:off x="838080" y="3544560"/>
            <a:ext cx="5750640" cy="188280"/>
          </a:xfrm>
          <a:prstGeom prst="rect">
            <a:avLst/>
          </a:prstGeom>
          <a:noFill/>
          <a:ln w="2857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8"/>
          <p:cNvSpPr/>
          <p:nvPr/>
        </p:nvSpPr>
        <p:spPr>
          <a:xfrm>
            <a:off x="838080" y="4298760"/>
            <a:ext cx="10515240" cy="18828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68AA79-7D61-4B4A-9A77-BC8FC818AC2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77080"/>
          </a:xfrm>
          <a:prstGeom prst="rect">
            <a:avLst/>
          </a:prstGeom>
          <a:solidFill>
            <a:srgbClr val="deebf7"/>
          </a:solidFill>
          <a:ln w="3240">
            <a:solidFill>
              <a:srgbClr val="000000"/>
            </a:solidFill>
            <a:round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Sample sheet preparation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121760"/>
            <a:ext cx="10515240" cy="505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Precautions: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Never use space between words (e.g.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KPN 132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 . Corrected form (KPN_132 , CHRF_COVID_098)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Delete last 2 bp from index if Barcode has </a:t>
            </a:r>
            <a:r>
              <a:rPr b="1" lang="en-US" sz="1800" spc="-1" strike="noStrike">
                <a:solidFill>
                  <a:srgbClr val="2f5597"/>
                </a:solidFill>
                <a:latin typeface="Calibri"/>
              </a:rPr>
              <a:t>10bp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sequences.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Delete first 2 bp from index2 Barcode has </a:t>
            </a:r>
            <a:r>
              <a:rPr b="1" lang="en-US" sz="1800" spc="-1" strike="noStrike">
                <a:solidFill>
                  <a:srgbClr val="2f5597"/>
                </a:solidFill>
                <a:latin typeface="Calibri"/>
              </a:rPr>
              <a:t>10bp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sequences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 Date format should be this way “YYYY-MM-DD”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5. It should be a CSV file.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D90385-FBC0-48B9-989F-61952B4DF0B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77080"/>
          </a:xfrm>
          <a:prstGeom prst="rect">
            <a:avLst/>
          </a:prstGeom>
          <a:solidFill>
            <a:srgbClr val="deebf7"/>
          </a:solidFill>
          <a:ln w="3240">
            <a:solidFill>
              <a:srgbClr val="000000"/>
            </a:solidFill>
            <a:round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Sequencing quality check (Q30 and PF)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357560"/>
            <a:ext cx="10515240" cy="4819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PF (Pass filter)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Illumina sequencers perform an internal quality filtering procedure called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chastity filter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and reads that pass this filter are called PF for pass-filter. According to Illumina, chastity is defined as the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ratio of the brightest base intensity divided by the sum of the brightest and second brightest base intensities. Clusters of reads pass the filter if no more than 1 base call has a chastity value below 0.6 in the first 25 cycles.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Q30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percentage of bases with a quality score of 30 or higher, respectively (see “Quality Scores Explained” below). Most Illumina runs will generate &gt;70-80% Q30 data.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5" descr=""/>
          <p:cNvPicPr/>
          <p:nvPr/>
        </p:nvPicPr>
        <p:blipFill>
          <a:blip r:embed="rId1"/>
          <a:stretch/>
        </p:blipFill>
        <p:spPr>
          <a:xfrm>
            <a:off x="4405680" y="4550400"/>
            <a:ext cx="3380400" cy="1528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CEA849-0823-4B9C-AF06-3193C4B0CC9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77080"/>
          </a:xfrm>
          <a:prstGeom prst="rect">
            <a:avLst/>
          </a:prstGeom>
          <a:solidFill>
            <a:srgbClr val="deebf7"/>
          </a:solidFill>
          <a:ln w="3240">
            <a:solidFill>
              <a:srgbClr val="000000"/>
            </a:solidFill>
            <a:round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Sequencing quality check (Q30 and PF)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357560"/>
            <a:ext cx="10515240" cy="4819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Fastq File: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6" descr=""/>
          <p:cNvPicPr/>
          <p:nvPr/>
        </p:nvPicPr>
        <p:blipFill>
          <a:blip r:embed="rId1"/>
          <a:stretch/>
        </p:blipFill>
        <p:spPr>
          <a:xfrm>
            <a:off x="712080" y="1814400"/>
            <a:ext cx="11029320" cy="3229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3A5CC8-4A23-42BD-92C0-F199BDC13E9D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77080"/>
          </a:xfrm>
          <a:prstGeom prst="rect">
            <a:avLst/>
          </a:prstGeom>
          <a:solidFill>
            <a:srgbClr val="deebf7"/>
          </a:solidFill>
          <a:ln w="3240">
            <a:solidFill>
              <a:srgbClr val="000000"/>
            </a:solidFill>
            <a:round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Illumina Sequence Analysis Viewer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942840"/>
            <a:ext cx="10515240" cy="523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softwear help to see the indexing ratio.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Facilitate to quantify the loading concentration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6" descr=""/>
          <p:cNvPicPr/>
          <p:nvPr/>
        </p:nvPicPr>
        <p:blipFill>
          <a:blip r:embed="rId1"/>
          <a:stretch/>
        </p:blipFill>
        <p:spPr>
          <a:xfrm>
            <a:off x="2760120" y="1855080"/>
            <a:ext cx="6397200" cy="4128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9A657C-61B5-4B2E-AFC4-2942A864245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77080"/>
          </a:xfrm>
          <a:prstGeom prst="rect">
            <a:avLst/>
          </a:prstGeom>
          <a:solidFill>
            <a:srgbClr val="deebf7"/>
          </a:solidFill>
          <a:ln w="3240">
            <a:solidFill>
              <a:srgbClr val="000000"/>
            </a:solidFill>
            <a:round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Illumina Sequence Analysis Viewer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942840"/>
            <a:ext cx="10515240" cy="523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softwear help to see the indexing ratio.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Facilitate to quantify the loading concentration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5" descr=""/>
          <p:cNvPicPr/>
          <p:nvPr/>
        </p:nvPicPr>
        <p:blipFill>
          <a:blip r:embed="rId1"/>
          <a:stretch/>
        </p:blipFill>
        <p:spPr>
          <a:xfrm>
            <a:off x="3362040" y="1751760"/>
            <a:ext cx="6473880" cy="4329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9D7015-1277-4DEE-9B59-784A73079DD2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14658</TotalTime>
  <Application>LibreOffice/7.3.7.2$Linux_X86_64 LibreOffice_project/30$Build-2</Application>
  <AppVersion>15.0000</AppVersion>
  <Words>763</Words>
  <Paragraphs>153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2020-04-22T06:57:31Z</dcterms:created>
  <dc:creator>Senjuti Saha</dc:creator>
  <dc:description/>
  <dc:language>en-US</dc:language>
  <cp:lastModifiedBy/>
  <dcterms:modified xsi:type="dcterms:W3CDTF">2023-10-15T09:57:53Z</dcterms:modified>
  <cp:revision>200</cp:revision>
  <dc:subject/>
  <dc:title>Enhancing capacity for COVID-19 diagnostics in Bangladesh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