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9CDAB-92BD-41B9-B95A-2F6AA0528C07}" v="364" dt="2023-04-25T08:44:1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4fc5198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4fc5198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4fc5198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4fc5198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Q(\mathfrak{C}) = \sum_{c\in\mathfrak{C}}\frac{|E(c)|}{|E|} - \left (  \frac{\sum_{v\in c}d_v}{2|E|} \right 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4fc5198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b4fc5198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\frac{1}{2|E|}\sum_{u,v\in V}\left ( A_{u,v} \right )\delta(\mathfrak{C}_u, \mathfrak{C}_v) = \sum_{c\in\mathfrak{C}}\frac{|E(c)|}{|E|}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\sum_{u,v\in E}d_ud_v \delta(\mathfrak{C}_u, \mathfrak{C}_v) = \left( \sum_{v\in c}d_v \right 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4fc5198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b4fc5198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b4fc519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b4fc519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a9e77d8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a9e77d8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a9e77d8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a9e77d8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H=\sum_{i,j \in V}\left( a_{i,j}A_{i,j} - b_{i,j}(1-A_{i,j})\right)\delta(\mathfrak{C}_i, \mathfrak{C}_j)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a9e77d8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a9e77d8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b4fc5198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b4fc5198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Q(\mathfrak{C}) = \frac{1}{2|W_E|}\sum_{u,v\in V}\left ( W_{u,v} - \frac{d^w_ud^w_v}{2|W_E|}  \right )\delta(\mathfrak{C}_u, \mathfrak{C}_v)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Q(\mathfrak{C}) = \frac{1}{|E|}\sum_{u,v\in V}\left ( A^o_{u,v} - \frac{d^o_ud^i_v}{|E|}  \right )\delta(\mathfrak{C}_u, \mathfrak{C}_v)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ba0d700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ba0d700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9136a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9136a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9d27035e2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9d27035e2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d27035e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9d27035e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d27035e2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d27035e2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1a1727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1a1727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1a1727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1a17274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d27035e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d27035e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Q(\mathfrak{C}) = \frac{1}{2|E|}\sum_{u,v\in V}\left ( A_{u,v} - \frac{d_ud_v}{2|E|}  \right )\delta(\mathfrak{C}_u, \mathfrak{C}_v)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4fc5198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4fc5198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4fc5198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4fc5198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3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48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1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3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jure/pubs/comscore-icdm12.pdf" TargetMode="External"/><Relationship Id="rId7" Type="http://schemas.openxmlformats.org/officeDocument/2006/relationships/hyperlink" Target="https://arxiv.org/pdf/1104.3083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iteseerx.ist.psu.edu/viewdoc/download?doi=10.1.1.164.6662&amp;rep=rep1&amp;type=pdf" TargetMode="External"/><Relationship Id="rId5" Type="http://schemas.openxmlformats.org/officeDocument/2006/relationships/hyperlink" Target="https://arxiv.org/pdf/cond-mat/0408187.pdf" TargetMode="External"/><Relationship Id="rId4" Type="http://schemas.openxmlformats.org/officeDocument/2006/relationships/hyperlink" Target="https://networkx.org/documentation/stable/_modules/networkx/algorithms/community/quality.html#mod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6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2988"/>
            <a:ext cx="7329573" cy="5143500"/>
            <a:chOff x="1303402" y="3985"/>
            <a:chExt cx="9772765" cy="685800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11796" y="1323305"/>
            <a:ext cx="4320635" cy="173273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tx2"/>
                </a:solidFill>
              </a:rPr>
              <a:t>Modularity Explained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11796" y="3123864"/>
            <a:ext cx="4320635" cy="51155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>
                <a:solidFill>
                  <a:schemeClr val="tx2"/>
                </a:solidFill>
              </a:rPr>
              <a:t>A Community Detection Metric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Arial"/>
                <a:cs typeface="Arial"/>
              </a:rPr>
              <a:t>Modularity</a:t>
            </a:r>
            <a:endParaRPr sz="2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65" name="Google Shape;165;p22"/>
          <p:cNvGrpSpPr/>
          <p:nvPr/>
        </p:nvGrpSpPr>
        <p:grpSpPr>
          <a:xfrm>
            <a:off x="311701" y="1465699"/>
            <a:ext cx="4089798" cy="3067345"/>
            <a:chOff x="4235550" y="783688"/>
            <a:chExt cx="4858974" cy="3644226"/>
          </a:xfrm>
        </p:grpSpPr>
        <p:pic>
          <p:nvPicPr>
            <p:cNvPr id="166" name="Google Shape;166;p22" descr="t1.graph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5550" y="783688"/>
              <a:ext cx="4858974" cy="364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/>
            <p:nvPr/>
          </p:nvSpPr>
          <p:spPr>
            <a:xfrm>
              <a:off x="4844300" y="977500"/>
              <a:ext cx="2264400" cy="1574700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420350" y="2777025"/>
              <a:ext cx="2127900" cy="14799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261100" y="1214925"/>
              <a:ext cx="1442400" cy="19413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4836076" y="1244800"/>
            <a:ext cx="4089798" cy="3288244"/>
            <a:chOff x="4235550" y="521244"/>
            <a:chExt cx="4858974" cy="3906670"/>
          </a:xfrm>
        </p:grpSpPr>
        <p:pic>
          <p:nvPicPr>
            <p:cNvPr id="171" name="Google Shape;171;p22" descr="t1.graph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5550" y="783688"/>
              <a:ext cx="4858974" cy="364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2"/>
            <p:cNvSpPr/>
            <p:nvPr/>
          </p:nvSpPr>
          <p:spPr>
            <a:xfrm rot="1219310">
              <a:off x="4685637" y="1183662"/>
              <a:ext cx="4140307" cy="1816763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420353" y="2988928"/>
              <a:ext cx="2127900" cy="12681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/>
          <p:nvPr/>
        </p:nvSpPr>
        <p:spPr>
          <a:xfrm>
            <a:off x="311700" y="1017725"/>
            <a:ext cx="56892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3 communities or 2 communities?</a:t>
            </a:r>
            <a:endParaRPr dirty="0"/>
          </a:p>
        </p:txBody>
      </p:sp>
      <p:sp>
        <p:nvSpPr>
          <p:cNvPr id="175" name="Google Shape;175;p22"/>
          <p:cNvSpPr txBox="1"/>
          <p:nvPr/>
        </p:nvSpPr>
        <p:spPr>
          <a:xfrm>
            <a:off x="856600" y="4588150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 = 0.500</a:t>
            </a:r>
            <a:endParaRPr dirty="0"/>
          </a:p>
        </p:txBody>
      </p:sp>
      <p:sp>
        <p:nvSpPr>
          <p:cNvPr id="176" name="Google Shape;176;p22"/>
          <p:cNvSpPr txBox="1"/>
          <p:nvPr/>
        </p:nvSpPr>
        <p:spPr>
          <a:xfrm>
            <a:off x="5380975" y="4588150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 = 0.365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rial"/>
                <a:cs typeface="Arial"/>
              </a:rPr>
              <a:t>Modularity: Another Equation</a:t>
            </a:r>
            <a:endParaRPr lang="en-US" sz="2800" b="1">
              <a:latin typeface="Arial"/>
              <a:cs typeface="Arial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13" y="1475474"/>
            <a:ext cx="8354173" cy="17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94" y="2615925"/>
            <a:ext cx="5705345" cy="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Arial"/>
                <a:cs typeface="Arial"/>
              </a:rPr>
              <a:t>Modularity: Another Equation Derivation</a:t>
            </a:r>
            <a:endParaRPr lang="en-US" sz="2800" b="1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783" y="1151063"/>
            <a:ext cx="3070326" cy="6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95675" y="2060575"/>
            <a:ext cx="5238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Follows from original equation because…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50" y="3796396"/>
            <a:ext cx="4802026" cy="117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4"/>
          <p:cNvCxnSpPr/>
          <p:nvPr/>
        </p:nvCxnSpPr>
        <p:spPr>
          <a:xfrm rot="10800000" flipH="1">
            <a:off x="5900825" y="1786050"/>
            <a:ext cx="485700" cy="87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 flipH="1">
            <a:off x="5433675" y="1836375"/>
            <a:ext cx="1981800" cy="239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80" y="1171188"/>
            <a:ext cx="4633294" cy="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rial"/>
                <a:cs typeface="Arial"/>
              </a:rPr>
              <a:t>Modularity: </a:t>
            </a:r>
            <a:r>
              <a:rPr lang="en" sz="2800" b="1" dirty="0" err="1">
                <a:latin typeface="Arial"/>
                <a:cs typeface="Arial"/>
              </a:rPr>
              <a:t>NetworkX</a:t>
            </a:r>
            <a:r>
              <a:rPr lang="en" sz="2800" b="1" dirty="0">
                <a:latin typeface="Arial"/>
                <a:cs typeface="Arial"/>
              </a:rPr>
              <a:t> (v2.6) [2]</a:t>
            </a:r>
            <a:endParaRPr lang="en-US" sz="2800" b="1">
              <a:latin typeface="Arial"/>
              <a:cs typeface="Calibri Light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50" y="1277400"/>
            <a:ext cx="70940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229" y="1326850"/>
            <a:ext cx="4905652" cy="10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Arial"/>
                <a:cs typeface="Arial"/>
              </a:rPr>
              <a:t>Modularity - Values</a:t>
            </a:r>
            <a:endParaRPr lang="en-US" sz="2800" b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11700" y="1017725"/>
            <a:ext cx="8265000" cy="198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Modularity bounded in range [-0.5, 1].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All nodes in a single community or all nodes in their own community -&gt; Q=0.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Nonzero values represent deviations from randomness (for better or worse).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“... in practice it is found that a value above about 0.3 is a good indicator of significant community structure in a network.” [3]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Other properties listed in [4]</a:t>
            </a:r>
            <a:endParaRPr sz="1700" dirty="0"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1610325" y="3486875"/>
            <a:ext cx="988300" cy="1324800"/>
            <a:chOff x="2411025" y="3075375"/>
            <a:chExt cx="988300" cy="1324800"/>
          </a:xfrm>
        </p:grpSpPr>
        <p:sp>
          <p:nvSpPr>
            <p:cNvPr id="209" name="Google Shape;209;p26"/>
            <p:cNvSpPr/>
            <p:nvPr/>
          </p:nvSpPr>
          <p:spPr>
            <a:xfrm>
              <a:off x="2411025" y="30753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411025" y="35694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411025" y="40635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045625" y="30753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045625" y="35694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045625" y="4063575"/>
              <a:ext cx="353700" cy="3366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6"/>
            <p:cNvCxnSpPr>
              <a:cxnSpLocks/>
              <a:stCxn id="209" idx="6"/>
              <a:endCxn id="212" idx="2"/>
            </p:cNvCxnSpPr>
            <p:nvPr/>
          </p:nvCxnSpPr>
          <p:spPr>
            <a:xfrm>
              <a:off x="2764725" y="3243675"/>
              <a:ext cx="28080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6"/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2764725" y="3243675"/>
              <a:ext cx="280800" cy="4941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6"/>
            <p:cNvCxnSpPr>
              <a:cxnSpLocks/>
              <a:stCxn id="209" idx="6"/>
            </p:cNvCxnSpPr>
            <p:nvPr/>
          </p:nvCxnSpPr>
          <p:spPr>
            <a:xfrm>
              <a:off x="2764725" y="3243675"/>
              <a:ext cx="280800" cy="98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26"/>
            <p:cNvCxnSpPr>
              <a:cxnSpLocks/>
              <a:stCxn id="210" idx="6"/>
              <a:endCxn id="212" idx="2"/>
            </p:cNvCxnSpPr>
            <p:nvPr/>
          </p:nvCxnSpPr>
          <p:spPr>
            <a:xfrm rot="10800000" flipH="1">
              <a:off x="2764725" y="3243675"/>
              <a:ext cx="280800" cy="4941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26"/>
            <p:cNvCxnSpPr>
              <a:cxnSpLocks/>
              <a:stCxn id="210" idx="6"/>
              <a:endCxn id="213" idx="2"/>
            </p:cNvCxnSpPr>
            <p:nvPr/>
          </p:nvCxnSpPr>
          <p:spPr>
            <a:xfrm>
              <a:off x="2764725" y="3737775"/>
              <a:ext cx="28080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26"/>
            <p:cNvCxnSpPr>
              <a:cxnSpLocks/>
              <a:stCxn id="211" idx="6"/>
              <a:endCxn id="212" idx="2"/>
            </p:cNvCxnSpPr>
            <p:nvPr/>
          </p:nvCxnSpPr>
          <p:spPr>
            <a:xfrm rot="10800000" flipH="1">
              <a:off x="2764725" y="3243675"/>
              <a:ext cx="280800" cy="98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6"/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2764725" y="3737775"/>
              <a:ext cx="280800" cy="4941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6"/>
            <p:cNvCxnSpPr>
              <a:cxnSpLocks/>
              <a:stCxn id="211" idx="6"/>
              <a:endCxn id="213" idx="2"/>
            </p:cNvCxnSpPr>
            <p:nvPr/>
          </p:nvCxnSpPr>
          <p:spPr>
            <a:xfrm rot="10800000" flipH="1">
              <a:off x="2764725" y="3737775"/>
              <a:ext cx="280800" cy="4941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6"/>
            <p:cNvCxnSpPr>
              <a:cxnSpLocks/>
              <a:stCxn id="211" idx="6"/>
              <a:endCxn id="214" idx="2"/>
            </p:cNvCxnSpPr>
            <p:nvPr/>
          </p:nvCxnSpPr>
          <p:spPr>
            <a:xfrm>
              <a:off x="2764725" y="4231875"/>
              <a:ext cx="28080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6"/>
          <p:cNvSpPr txBox="1"/>
          <p:nvPr/>
        </p:nvSpPr>
        <p:spPr>
          <a:xfrm>
            <a:off x="1755425" y="3051745"/>
            <a:ext cx="6981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K3,3</a:t>
            </a:r>
            <a:endParaRPr dirty="0"/>
          </a:p>
        </p:txBody>
      </p:sp>
      <p:sp>
        <p:nvSpPr>
          <p:cNvPr id="225" name="Google Shape;225;p26"/>
          <p:cNvSpPr txBox="1"/>
          <p:nvPr/>
        </p:nvSpPr>
        <p:spPr>
          <a:xfrm>
            <a:off x="2847200" y="3865550"/>
            <a:ext cx="9882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Q = -0.5 </a:t>
            </a:r>
            <a:endParaRPr dirty="0"/>
          </a:p>
        </p:txBody>
      </p:sp>
      <p:sp>
        <p:nvSpPr>
          <p:cNvPr id="226" name="Google Shape;226;p26"/>
          <p:cNvSpPr/>
          <p:nvPr/>
        </p:nvSpPr>
        <p:spPr>
          <a:xfrm>
            <a:off x="1543525" y="3375575"/>
            <a:ext cx="489600" cy="1599900"/>
          </a:xfrm>
          <a:prstGeom prst="ellipse">
            <a:avLst/>
          </a:prstGeom>
          <a:solidFill>
            <a:srgbClr val="FF0000">
              <a:alpha val="397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2173463" y="3374675"/>
            <a:ext cx="533400" cy="1549200"/>
          </a:xfrm>
          <a:prstGeom prst="ellipse">
            <a:avLst/>
          </a:prstGeom>
          <a:solidFill>
            <a:srgbClr val="00FFFF">
              <a:alpha val="3585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rgbClr val="0000FF"/>
              </a:highlight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4572000" y="2869550"/>
            <a:ext cx="4353700" cy="2105922"/>
            <a:chOff x="4896675" y="2823100"/>
            <a:chExt cx="4353700" cy="2105922"/>
          </a:xfrm>
        </p:grpSpPr>
        <p:grpSp>
          <p:nvGrpSpPr>
            <p:cNvPr id="229" name="Google Shape;229;p26"/>
            <p:cNvGrpSpPr/>
            <p:nvPr/>
          </p:nvGrpSpPr>
          <p:grpSpPr>
            <a:xfrm>
              <a:off x="4933494" y="3660711"/>
              <a:ext cx="642333" cy="509223"/>
              <a:chOff x="436500" y="3108225"/>
              <a:chExt cx="1533746" cy="1215910"/>
            </a:xfrm>
          </p:grpSpPr>
          <p:cxnSp>
            <p:nvCxnSpPr>
              <p:cNvPr id="230" name="Google Shape;230;p26"/>
              <p:cNvCxnSpPr/>
              <p:nvPr/>
            </p:nvCxnSpPr>
            <p:spPr>
              <a:xfrm>
                <a:off x="717875" y="3337725"/>
                <a:ext cx="451500" cy="806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6"/>
              <p:cNvCxnSpPr/>
              <p:nvPr/>
            </p:nvCxnSpPr>
            <p:spPr>
              <a:xfrm flipH="1">
                <a:off x="1169375" y="3359925"/>
                <a:ext cx="532800" cy="747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26"/>
              <p:cNvCxnSpPr/>
              <p:nvPr/>
            </p:nvCxnSpPr>
            <p:spPr>
              <a:xfrm>
                <a:off x="740075" y="3352525"/>
                <a:ext cx="932400" cy="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26"/>
              <p:cNvSpPr/>
              <p:nvPr/>
            </p:nvSpPr>
            <p:spPr>
              <a:xfrm>
                <a:off x="436500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884982" y="388103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1427546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6"/>
            <p:cNvGrpSpPr/>
            <p:nvPr/>
          </p:nvGrpSpPr>
          <p:grpSpPr>
            <a:xfrm>
              <a:off x="5766994" y="2886574"/>
              <a:ext cx="642333" cy="509223"/>
              <a:chOff x="436500" y="3108225"/>
              <a:chExt cx="1533746" cy="1215910"/>
            </a:xfrm>
          </p:grpSpPr>
          <p:cxnSp>
            <p:nvCxnSpPr>
              <p:cNvPr id="237" name="Google Shape;237;p26"/>
              <p:cNvCxnSpPr/>
              <p:nvPr/>
            </p:nvCxnSpPr>
            <p:spPr>
              <a:xfrm>
                <a:off x="717875" y="3337725"/>
                <a:ext cx="451500" cy="806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26"/>
              <p:cNvCxnSpPr/>
              <p:nvPr/>
            </p:nvCxnSpPr>
            <p:spPr>
              <a:xfrm flipH="1">
                <a:off x="1169375" y="3359925"/>
                <a:ext cx="532800" cy="747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26"/>
              <p:cNvCxnSpPr/>
              <p:nvPr/>
            </p:nvCxnSpPr>
            <p:spPr>
              <a:xfrm>
                <a:off x="740075" y="3352525"/>
                <a:ext cx="932400" cy="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0" name="Google Shape;240;p26"/>
              <p:cNvSpPr/>
              <p:nvPr/>
            </p:nvSpPr>
            <p:spPr>
              <a:xfrm>
                <a:off x="436500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884982" y="388103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1427546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6"/>
            <p:cNvGrpSpPr/>
            <p:nvPr/>
          </p:nvGrpSpPr>
          <p:grpSpPr>
            <a:xfrm>
              <a:off x="6599119" y="3660699"/>
              <a:ext cx="642333" cy="509223"/>
              <a:chOff x="436500" y="3108225"/>
              <a:chExt cx="1533746" cy="1215910"/>
            </a:xfrm>
          </p:grpSpPr>
          <p:cxnSp>
            <p:nvCxnSpPr>
              <p:cNvPr id="244" name="Google Shape;244;p26"/>
              <p:cNvCxnSpPr/>
              <p:nvPr/>
            </p:nvCxnSpPr>
            <p:spPr>
              <a:xfrm>
                <a:off x="717875" y="3337725"/>
                <a:ext cx="451500" cy="806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26"/>
              <p:cNvCxnSpPr/>
              <p:nvPr/>
            </p:nvCxnSpPr>
            <p:spPr>
              <a:xfrm flipH="1">
                <a:off x="1169375" y="3359925"/>
                <a:ext cx="532800" cy="747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26"/>
              <p:cNvCxnSpPr/>
              <p:nvPr/>
            </p:nvCxnSpPr>
            <p:spPr>
              <a:xfrm>
                <a:off x="740075" y="3352525"/>
                <a:ext cx="932400" cy="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7" name="Google Shape;247;p26"/>
              <p:cNvSpPr/>
              <p:nvPr/>
            </p:nvSpPr>
            <p:spPr>
              <a:xfrm>
                <a:off x="436500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884982" y="388103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1427546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26"/>
            <p:cNvGrpSpPr/>
            <p:nvPr/>
          </p:nvGrpSpPr>
          <p:grpSpPr>
            <a:xfrm>
              <a:off x="5766994" y="4419799"/>
              <a:ext cx="642333" cy="509223"/>
              <a:chOff x="436500" y="3108225"/>
              <a:chExt cx="1533746" cy="1215910"/>
            </a:xfrm>
          </p:grpSpPr>
          <p:cxnSp>
            <p:nvCxnSpPr>
              <p:cNvPr id="251" name="Google Shape;251;p26"/>
              <p:cNvCxnSpPr/>
              <p:nvPr/>
            </p:nvCxnSpPr>
            <p:spPr>
              <a:xfrm>
                <a:off x="717875" y="3337725"/>
                <a:ext cx="451500" cy="806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26"/>
              <p:cNvCxnSpPr/>
              <p:nvPr/>
            </p:nvCxnSpPr>
            <p:spPr>
              <a:xfrm flipH="1">
                <a:off x="1169375" y="3359925"/>
                <a:ext cx="532800" cy="747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26"/>
              <p:cNvCxnSpPr/>
              <p:nvPr/>
            </p:nvCxnSpPr>
            <p:spPr>
              <a:xfrm>
                <a:off x="740075" y="3352525"/>
                <a:ext cx="932400" cy="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4" name="Google Shape;254;p26"/>
              <p:cNvSpPr/>
              <p:nvPr/>
            </p:nvSpPr>
            <p:spPr>
              <a:xfrm>
                <a:off x="436500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884982" y="388103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1427546" y="3108225"/>
                <a:ext cx="542700" cy="443100"/>
              </a:xfrm>
              <a:prstGeom prst="ellipse">
                <a:avLst/>
              </a:prstGeom>
              <a:solidFill>
                <a:srgbClr val="ADADAD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7" name="Google Shape;257;p26"/>
            <p:cNvCxnSpPr>
              <a:cxnSpLocks/>
              <a:endCxn id="240" idx="4"/>
            </p:cNvCxnSpPr>
            <p:nvPr/>
          </p:nvCxnSpPr>
          <p:spPr>
            <a:xfrm rot="10800000" flipH="1">
              <a:off x="5515835" y="3072144"/>
              <a:ext cx="364800" cy="6207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6"/>
            <p:cNvCxnSpPr>
              <a:cxnSpLocks/>
              <a:stCxn id="234" idx="4"/>
              <a:endCxn id="254" idx="2"/>
            </p:cNvCxnSpPr>
            <p:nvPr/>
          </p:nvCxnSpPr>
          <p:spPr>
            <a:xfrm>
              <a:off x="5234959" y="4169935"/>
              <a:ext cx="531900" cy="342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6"/>
            <p:cNvCxnSpPr>
              <a:cxnSpLocks/>
              <a:stCxn id="248" idx="3"/>
              <a:endCxn id="256" idx="7"/>
            </p:cNvCxnSpPr>
            <p:nvPr/>
          </p:nvCxnSpPr>
          <p:spPr>
            <a:xfrm flipH="1">
              <a:off x="6375928" y="4142746"/>
              <a:ext cx="444300" cy="304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6"/>
            <p:cNvCxnSpPr>
              <a:cxnSpLocks/>
              <a:stCxn id="247" idx="0"/>
              <a:endCxn id="242" idx="5"/>
            </p:cNvCxnSpPr>
            <p:nvPr/>
          </p:nvCxnSpPr>
          <p:spPr>
            <a:xfrm rot="10800000">
              <a:off x="6376160" y="3045099"/>
              <a:ext cx="336600" cy="615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 txBox="1"/>
            <p:nvPr/>
          </p:nvSpPr>
          <p:spPr>
            <a:xfrm>
              <a:off x="7349575" y="3552100"/>
              <a:ext cx="1900800" cy="940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700" dirty="0"/>
                <a:t>Q = 1 - 1/C</a:t>
              </a:r>
              <a:br>
                <a:rPr lang="en" sz="1700"/>
              </a:br>
              <a:r>
                <a:rPr lang="en" sz="1700" dirty="0"/>
                <a:t>(converges to 1)</a:t>
              </a:r>
              <a:endParaRPr sz="1700" dirty="0"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896675" y="3561300"/>
              <a:ext cx="770700" cy="615600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708775" y="2823100"/>
              <a:ext cx="770700" cy="5727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702813" y="4313413"/>
              <a:ext cx="770700" cy="615600"/>
            </a:xfrm>
            <a:prstGeom prst="ellipse">
              <a:avLst/>
            </a:prstGeom>
            <a:solidFill>
              <a:srgbClr val="FF00BC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534938" y="3561288"/>
              <a:ext cx="770700" cy="6156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</a:rPr>
              <a:t>Modularity - Intuition behind the equation</a:t>
            </a:r>
            <a:endParaRPr lang="en-US" sz="2400" b="1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0200"/>
            <a:ext cx="8839200" cy="114633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11700" y="1017725"/>
            <a:ext cx="82650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/>
              <a:t>Reward links within communities and penalize missing links within communities [5].</a:t>
            </a:r>
            <a:endParaRPr sz="1700"/>
          </a:p>
        </p:txBody>
      </p:sp>
      <p:cxnSp>
        <p:nvCxnSpPr>
          <p:cNvPr id="273" name="Google Shape;273;p27"/>
          <p:cNvCxnSpPr/>
          <p:nvPr/>
        </p:nvCxnSpPr>
        <p:spPr>
          <a:xfrm rot="10800000">
            <a:off x="2669650" y="2783325"/>
            <a:ext cx="0" cy="952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Google Shape;274;p27"/>
          <p:cNvCxnSpPr/>
          <p:nvPr/>
        </p:nvCxnSpPr>
        <p:spPr>
          <a:xfrm rot="10800000">
            <a:off x="3522475" y="2721075"/>
            <a:ext cx="5400" cy="1608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Google Shape;275;p27"/>
          <p:cNvSpPr txBox="1"/>
          <p:nvPr/>
        </p:nvSpPr>
        <p:spPr>
          <a:xfrm>
            <a:off x="2241375" y="3736125"/>
            <a:ext cx="8133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weight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2506325" y="4329375"/>
            <a:ext cx="23028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Link within community</a:t>
            </a:r>
            <a:endParaRPr/>
          </a:p>
        </p:txBody>
      </p:sp>
      <p:cxnSp>
        <p:nvCxnSpPr>
          <p:cNvPr id="277" name="Google Shape;277;p27"/>
          <p:cNvCxnSpPr/>
          <p:nvPr/>
        </p:nvCxnSpPr>
        <p:spPr>
          <a:xfrm rot="10800000">
            <a:off x="4860000" y="2797275"/>
            <a:ext cx="0" cy="952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8" name="Google Shape;278;p27"/>
          <p:cNvSpPr txBox="1"/>
          <p:nvPr/>
        </p:nvSpPr>
        <p:spPr>
          <a:xfrm>
            <a:off x="4431725" y="3750075"/>
            <a:ext cx="8133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weight</a:t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 rot="10800000">
            <a:off x="6205600" y="2690475"/>
            <a:ext cx="5400" cy="1608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0" name="Google Shape;280;p27"/>
          <p:cNvSpPr txBox="1"/>
          <p:nvPr/>
        </p:nvSpPr>
        <p:spPr>
          <a:xfrm>
            <a:off x="5189450" y="4298775"/>
            <a:ext cx="31032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Link missing in community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Arial"/>
                <a:cs typeface="Arial"/>
              </a:rPr>
              <a:t>Modularity - Intuition behind the equation</a:t>
            </a:r>
            <a:endParaRPr lang="en-US" sz="2800" b="1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63" y="1147725"/>
            <a:ext cx="7460477" cy="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75" y="2767275"/>
            <a:ext cx="1633750" cy="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768" y="3283100"/>
            <a:ext cx="2344908" cy="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700550" y="2340900"/>
            <a:ext cx="5238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Let: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3453125" y="2761975"/>
            <a:ext cx="58179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= the probability of a link between i and j</a:t>
            </a:r>
            <a:endParaRPr/>
          </a:p>
        </p:txBody>
      </p:sp>
      <p:sp>
        <p:nvSpPr>
          <p:cNvPr id="291" name="Google Shape;291;p28"/>
          <p:cNvSpPr txBox="1"/>
          <p:nvPr/>
        </p:nvSpPr>
        <p:spPr>
          <a:xfrm>
            <a:off x="3491925" y="3218375"/>
            <a:ext cx="58179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= the probability of no link between i and j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2900" y="3957873"/>
            <a:ext cx="5690874" cy="103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Modularity - Intuition behind the equation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30" y="1130612"/>
            <a:ext cx="5690874" cy="103887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311700" y="2213575"/>
            <a:ext cx="82650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/>
              <a:t>What is the probability of a link between </a:t>
            </a:r>
            <a:r>
              <a:rPr lang="en" sz="1700" dirty="0" err="1"/>
              <a:t>i</a:t>
            </a:r>
            <a:r>
              <a:rPr lang="en" sz="1700" dirty="0"/>
              <a:t> and j?</a:t>
            </a:r>
            <a:endParaRPr lang="en-US" sz="1700" dirty="0"/>
          </a:p>
        </p:txBody>
      </p:sp>
      <p:sp>
        <p:nvSpPr>
          <p:cNvPr id="300" name="Google Shape;300;p29"/>
          <p:cNvSpPr/>
          <p:nvPr/>
        </p:nvSpPr>
        <p:spPr>
          <a:xfrm>
            <a:off x="3792725" y="3051425"/>
            <a:ext cx="353700" cy="3366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5089975" y="3051425"/>
            <a:ext cx="353700" cy="336600"/>
          </a:xfrm>
          <a:prstGeom prst="ellipse">
            <a:avLst/>
          </a:prstGeom>
          <a:solidFill>
            <a:srgbClr val="ADAD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cxnSp>
        <p:nvCxnSpPr>
          <p:cNvPr id="302" name="Google Shape;302;p29"/>
          <p:cNvCxnSpPr>
            <a:stCxn id="300" idx="6"/>
            <a:endCxn id="301" idx="2"/>
          </p:cNvCxnSpPr>
          <p:nvPr/>
        </p:nvCxnSpPr>
        <p:spPr>
          <a:xfrm>
            <a:off x="4146425" y="3219725"/>
            <a:ext cx="943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9"/>
          <p:cNvCxnSpPr>
            <a:endCxn id="300" idx="1"/>
          </p:cNvCxnSpPr>
          <p:nvPr/>
        </p:nvCxnSpPr>
        <p:spPr>
          <a:xfrm>
            <a:off x="3400523" y="2928219"/>
            <a:ext cx="444000" cy="172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9"/>
          <p:cNvCxnSpPr>
            <a:endCxn id="300" idx="2"/>
          </p:cNvCxnSpPr>
          <p:nvPr/>
        </p:nvCxnSpPr>
        <p:spPr>
          <a:xfrm>
            <a:off x="3324725" y="3098825"/>
            <a:ext cx="468000" cy="120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9"/>
          <p:cNvCxnSpPr>
            <a:endCxn id="300" idx="3"/>
          </p:cNvCxnSpPr>
          <p:nvPr/>
        </p:nvCxnSpPr>
        <p:spPr>
          <a:xfrm>
            <a:off x="3343523" y="3325831"/>
            <a:ext cx="501000" cy="12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9"/>
          <p:cNvCxnSpPr>
            <a:endCxn id="300" idx="4"/>
          </p:cNvCxnSpPr>
          <p:nvPr/>
        </p:nvCxnSpPr>
        <p:spPr>
          <a:xfrm rot="10800000" flipH="1">
            <a:off x="3368675" y="3388025"/>
            <a:ext cx="600900" cy="2091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9"/>
          <p:cNvCxnSpPr>
            <a:stCxn id="301" idx="0"/>
          </p:cNvCxnSpPr>
          <p:nvPr/>
        </p:nvCxnSpPr>
        <p:spPr>
          <a:xfrm rot="10800000" flipH="1">
            <a:off x="5266825" y="2783225"/>
            <a:ext cx="247800" cy="268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9"/>
          <p:cNvCxnSpPr>
            <a:stCxn id="301" idx="7"/>
          </p:cNvCxnSpPr>
          <p:nvPr/>
        </p:nvCxnSpPr>
        <p:spPr>
          <a:xfrm rot="10800000" flipH="1">
            <a:off x="5391877" y="2935719"/>
            <a:ext cx="275100" cy="165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9"/>
          <p:cNvCxnSpPr>
            <a:stCxn id="301" idx="6"/>
          </p:cNvCxnSpPr>
          <p:nvPr/>
        </p:nvCxnSpPr>
        <p:spPr>
          <a:xfrm rot="10800000" flipH="1">
            <a:off x="5443675" y="3088025"/>
            <a:ext cx="375600" cy="1317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29"/>
          <p:cNvSpPr/>
          <p:nvPr/>
        </p:nvSpPr>
        <p:spPr>
          <a:xfrm>
            <a:off x="4536150" y="3115175"/>
            <a:ext cx="164100" cy="209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975" y="3821425"/>
            <a:ext cx="2266450" cy="118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- Directed and Weighted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311700" y="1017725"/>
            <a:ext cx="82650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 dirty="0">
                <a:solidFill>
                  <a:schemeClr val="tx1"/>
                </a:solidFill>
              </a:rPr>
              <a:t>Modularity can naturally be extended to weighted and/or directed graphs.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152400" y="1482275"/>
            <a:ext cx="82650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tx1"/>
                </a:solidFill>
              </a:rPr>
              <a:t>Weighted: (w for weighted)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152400" y="3288175"/>
            <a:ext cx="82650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tx1"/>
                </a:solidFill>
              </a:rPr>
              <a:t>Directed: (o for outgoing edges, </a:t>
            </a:r>
            <a:r>
              <a:rPr lang="en" sz="1700" dirty="0" err="1">
                <a:solidFill>
                  <a:schemeClr val="tx1"/>
                </a:solidFill>
              </a:rPr>
              <a:t>i</a:t>
            </a:r>
            <a:r>
              <a:rPr lang="en" sz="1700" dirty="0">
                <a:solidFill>
                  <a:schemeClr val="tx1"/>
                </a:solidFill>
              </a:rPr>
              <a:t> for incoming edges)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2250"/>
            <a:ext cx="8839199" cy="12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34575"/>
            <a:ext cx="7433648" cy="13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- Issues</a:t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311700" y="1017725"/>
            <a:ext cx="78537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This “null model” assumes that edges could be randomly attached to any other edge in the network.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In a large enough network, even a weak connection could be a sign of a strong correlation.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This bias towards large communities is called the </a:t>
            </a:r>
            <a:r>
              <a:rPr lang="en" sz="1800" b="1" dirty="0">
                <a:solidFill>
                  <a:schemeClr val="tx1"/>
                </a:solidFill>
              </a:rPr>
              <a:t>resolution limit</a:t>
            </a:r>
            <a:r>
              <a:rPr lang="en" sz="1800" dirty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One way to address this is via a weight on the importance of the null model.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43725"/>
            <a:ext cx="8839202" cy="136161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/>
          <p:nvPr/>
        </p:nvSpPr>
        <p:spPr>
          <a:xfrm>
            <a:off x="5452725" y="3742450"/>
            <a:ext cx="618600" cy="750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Community Detection</a:t>
            </a:r>
            <a:endParaRPr lang="en-US" sz="2800" b="1">
              <a:cs typeface="Calibri Ligh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formal, universally accepted definition of community.</a:t>
            </a:r>
            <a:endParaRPr lang="en-US" sz="1800" dirty="0"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Groups of densely connected nodes that have few inter-group connections.</a:t>
            </a:r>
            <a:endParaRPr sz="1800" dirty="0">
              <a:cs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527101" y="2026474"/>
            <a:ext cx="4089798" cy="3067345"/>
            <a:chOff x="4235550" y="783688"/>
            <a:chExt cx="4858974" cy="3644226"/>
          </a:xfrm>
        </p:grpSpPr>
        <p:pic>
          <p:nvPicPr>
            <p:cNvPr id="63" name="Google Shape;63;p14" descr="t1.graph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5550" y="783688"/>
              <a:ext cx="4858974" cy="364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4844300" y="977500"/>
              <a:ext cx="2264400" cy="1574700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420350" y="2777025"/>
              <a:ext cx="2127900" cy="14799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261100" y="1214925"/>
              <a:ext cx="1442400" cy="19413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311700" y="1017725"/>
            <a:ext cx="78537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 dirty="0">
                <a:solidFill>
                  <a:schemeClr val="tx1"/>
                </a:solidFill>
              </a:rPr>
              <a:t>Yang J, Leskovec J. Defining and evaluating network communities based on ground-truth. In: ICDM. New York, NY: ACM; 2012, 745–754</a:t>
            </a:r>
            <a:br>
              <a:rPr lang="en" sz="1500" dirty="0">
                <a:solidFill>
                  <a:schemeClr val="tx1"/>
                </a:solidFill>
              </a:rPr>
            </a:br>
            <a:r>
              <a:rPr lang="en" sz="15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https://cs.stanford.edu/~jure/pubs/comscore-icdm12.pdf</a:t>
            </a:r>
            <a:endParaRPr lang="en-US" sz="15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https://networkx.org/documentation/stable/_modules/networkx/algorithms/community/quality.html#modularity</a:t>
            </a:r>
            <a:endParaRPr sz="1500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 dirty="0" err="1">
                <a:solidFill>
                  <a:schemeClr val="tx1"/>
                </a:solidFill>
              </a:rPr>
              <a:t>Clauset</a:t>
            </a:r>
            <a:r>
              <a:rPr lang="en" sz="1500" dirty="0">
                <a:solidFill>
                  <a:schemeClr val="tx1"/>
                </a:solidFill>
              </a:rPr>
              <a:t>, Aaron, Mark EJ Newman, and Cristopher Moore. Finding community structure in very large networks.</a:t>
            </a:r>
            <a:br>
              <a:rPr lang="en" sz="1500" dirty="0">
                <a:solidFill>
                  <a:schemeClr val="tx1"/>
                </a:solidFill>
              </a:rPr>
            </a:br>
            <a:r>
              <a:rPr lang="en" sz="15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https://arxiv.org/pdf/cond-mat/0408187.pdf</a:t>
            </a:r>
            <a:endParaRPr sz="1500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 dirty="0">
                <a:solidFill>
                  <a:schemeClr val="tx1"/>
                </a:solidFill>
              </a:rPr>
              <a:t>Brandes, Ulrik, et al. On finding graph </a:t>
            </a:r>
            <a:r>
              <a:rPr lang="en" sz="1500" dirty="0" err="1">
                <a:solidFill>
                  <a:schemeClr val="tx1"/>
                </a:solidFill>
              </a:rPr>
              <a:t>clusterings</a:t>
            </a:r>
            <a:r>
              <a:rPr lang="en" sz="1500" dirty="0">
                <a:solidFill>
                  <a:schemeClr val="tx1"/>
                </a:solidFill>
              </a:rPr>
              <a:t> with maximum modularity.</a:t>
            </a:r>
            <a:br>
              <a:rPr lang="en" sz="1500" dirty="0">
                <a:solidFill>
                  <a:schemeClr val="tx1"/>
                </a:solidFill>
              </a:rPr>
            </a:br>
            <a:r>
              <a:rPr lang="en" sz="1500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https://citeseerx.ist.psu.edu/viewdoc/download?doi=10.1.1.164.6662&amp;rep=rep1&amp;type=pdf</a:t>
            </a:r>
            <a:endParaRPr sz="1500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 dirty="0" err="1">
                <a:solidFill>
                  <a:schemeClr val="tx1"/>
                </a:solidFill>
              </a:rPr>
              <a:t>Traag</a:t>
            </a:r>
            <a:r>
              <a:rPr lang="en" sz="1500" dirty="0">
                <a:solidFill>
                  <a:schemeClr val="tx1"/>
                </a:solidFill>
              </a:rPr>
              <a:t>, Vincent A., Paul Van Dooren, and </a:t>
            </a:r>
            <a:r>
              <a:rPr lang="en" sz="1500" dirty="0" err="1">
                <a:solidFill>
                  <a:schemeClr val="tx1"/>
                </a:solidFill>
              </a:rPr>
              <a:t>Yurii</a:t>
            </a:r>
            <a:r>
              <a:rPr lang="en" sz="1500" dirty="0">
                <a:solidFill>
                  <a:schemeClr val="tx1"/>
                </a:solidFill>
              </a:rPr>
              <a:t> Nesterov. "Narrow scope for resolution-limit-free community detection."</a:t>
            </a:r>
            <a:br>
              <a:rPr lang="en" sz="1500" dirty="0">
                <a:solidFill>
                  <a:schemeClr val="tx1"/>
                </a:solidFill>
              </a:rPr>
            </a:br>
            <a:r>
              <a:rPr lang="en" sz="1500" u="sng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https://arxiv.org/pdf/1104.3083.pdf</a:t>
            </a:r>
            <a:endParaRPr sz="1500" dirty="0">
              <a:solidFill>
                <a:schemeClr val="tx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Community Detection</a:t>
            </a:r>
            <a:endParaRPr lang="en-US" sz="2800" b="1">
              <a:cs typeface="Calibri Light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311701" y="1465699"/>
            <a:ext cx="4089798" cy="3067345"/>
            <a:chOff x="4235550" y="783688"/>
            <a:chExt cx="4858974" cy="3644226"/>
          </a:xfrm>
        </p:grpSpPr>
        <p:pic>
          <p:nvPicPr>
            <p:cNvPr id="73" name="Google Shape;73;p15" descr="t1.graph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5550" y="783688"/>
              <a:ext cx="4858974" cy="364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4844300" y="977500"/>
              <a:ext cx="2264400" cy="1574700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20350" y="2777025"/>
              <a:ext cx="2127900" cy="14799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261100" y="1214925"/>
              <a:ext cx="1442400" cy="19413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836076" y="1244800"/>
            <a:ext cx="4089798" cy="3288244"/>
            <a:chOff x="4235550" y="521244"/>
            <a:chExt cx="4858974" cy="3906670"/>
          </a:xfrm>
        </p:grpSpPr>
        <p:pic>
          <p:nvPicPr>
            <p:cNvPr id="78" name="Google Shape;78;p15" descr="t1.graph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5550" y="783688"/>
              <a:ext cx="4858974" cy="364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/>
            <p:nvPr/>
          </p:nvSpPr>
          <p:spPr>
            <a:xfrm rot="1219310">
              <a:off x="4685637" y="1183662"/>
              <a:ext cx="4140307" cy="1816763"/>
            </a:xfrm>
            <a:prstGeom prst="ellipse">
              <a:avLst/>
            </a:prstGeom>
            <a:solidFill>
              <a:srgbClr val="FF0000">
                <a:alpha val="3970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420353" y="2988928"/>
              <a:ext cx="2127900" cy="1268100"/>
            </a:xfrm>
            <a:prstGeom prst="ellipse">
              <a:avLst/>
            </a:prstGeom>
            <a:solidFill>
              <a:srgbClr val="FFFF00">
                <a:alpha val="389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311700" y="1017725"/>
            <a:ext cx="56892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3 communities or 2 communities?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Community Detection Metrics</a:t>
            </a:r>
            <a:endParaRPr lang="en-US" sz="2800" dirty="0">
              <a:cs typeface="Calibri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017725"/>
            <a:ext cx="7853700" cy="30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Various goodness metrics that evaluate structural properties of communities [1].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Density - fraction of internal edges out of total number of possible edges.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Conductance - fraction of total edge volume that points outside the cluster.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Modularity - the difference of the number of edges in a community and the expected number of edges (assuming you have an identical degree distribution).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Metric: Density</a:t>
            </a:r>
            <a:endParaRPr lang="en-US" sz="2800" b="1">
              <a:cs typeface="Calibri Ligh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Measure of internal connectivity.</a:t>
            </a:r>
            <a:endParaRPr lang="en-US" sz="2400" dirty="0">
              <a:cs typeface="Calibri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445696" y="2917375"/>
            <a:ext cx="1422003" cy="1923069"/>
            <a:chOff x="7216540" y="1090360"/>
            <a:chExt cx="1574580" cy="2129409"/>
          </a:xfrm>
        </p:grpSpPr>
        <p:pic>
          <p:nvPicPr>
            <p:cNvPr id="95" name="Google Shape;95;p17" descr="t1.graph.png"/>
            <p:cNvPicPr preferRelativeResize="0"/>
            <p:nvPr/>
          </p:nvPicPr>
          <p:blipFill rotWithShape="1">
            <a:blip r:embed="rId3">
              <a:alphaModFix/>
            </a:blip>
            <a:srcRect l="61352" t="8414" r="6241" b="33154"/>
            <a:stretch/>
          </p:blipFill>
          <p:spPr>
            <a:xfrm>
              <a:off x="7216540" y="1090360"/>
              <a:ext cx="1574580" cy="2129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/>
            <p:nvPr/>
          </p:nvSpPr>
          <p:spPr>
            <a:xfrm>
              <a:off x="7261100" y="1214925"/>
              <a:ext cx="1442400" cy="19413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486" y="1686827"/>
            <a:ext cx="4091033" cy="109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625" y="3282878"/>
            <a:ext cx="6617525" cy="119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Metric: Conductance</a:t>
            </a:r>
            <a:endParaRPr lang="en-US" sz="2800" b="1">
              <a:cs typeface="Calibri Light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Arial"/>
                <a:cs typeface="Arial"/>
              </a:rPr>
              <a:t>Measure of internal and external connectivity. The fraction of edges pointing outside a community.</a:t>
            </a:r>
            <a:endParaRPr lang="en-US" sz="1800">
              <a:latin typeface="Arial"/>
              <a:cs typeface="Arial"/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736364" y="2942673"/>
            <a:ext cx="1422073" cy="1923163"/>
            <a:chOff x="7216540" y="1090360"/>
            <a:chExt cx="1574580" cy="2129409"/>
          </a:xfrm>
        </p:grpSpPr>
        <p:pic>
          <p:nvPicPr>
            <p:cNvPr id="106" name="Google Shape;106;p18" descr="t1.graph.png"/>
            <p:cNvPicPr preferRelativeResize="0"/>
            <p:nvPr/>
          </p:nvPicPr>
          <p:blipFill rotWithShape="1">
            <a:blip r:embed="rId3">
              <a:alphaModFix/>
            </a:blip>
            <a:srcRect l="61352" t="8414" r="6241" b="33154"/>
            <a:stretch/>
          </p:blipFill>
          <p:spPr>
            <a:xfrm>
              <a:off x="7216540" y="1090360"/>
              <a:ext cx="1574580" cy="2129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8"/>
            <p:cNvSpPr/>
            <p:nvPr/>
          </p:nvSpPr>
          <p:spPr>
            <a:xfrm>
              <a:off x="7261100" y="1214925"/>
              <a:ext cx="1442400" cy="1941300"/>
            </a:xfrm>
            <a:prstGeom prst="ellipse">
              <a:avLst/>
            </a:prstGeom>
            <a:solidFill>
              <a:srgbClr val="00FFFF">
                <a:alpha val="3585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000" y="1950675"/>
            <a:ext cx="3804901" cy="1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025" y="3362025"/>
            <a:ext cx="5614075" cy="12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Metric: Modularity</a:t>
            </a:r>
            <a:endParaRPr lang="en-US" sz="2800" b="1">
              <a:cs typeface="Calibri Light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latin typeface="Arial"/>
                <a:cs typeface="Arial"/>
              </a:rPr>
              <a:t>A global metric: defined per-network, not per-community.</a:t>
            </a:r>
            <a:endParaRPr lang="en-US" sz="1800">
              <a:latin typeface="Arial"/>
              <a:cs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latin typeface="Arial"/>
                <a:cs typeface="Arial"/>
              </a:rPr>
              <a:t>Measure of internal and external connectivity. How well the network partitions into modules.</a:t>
            </a:r>
            <a:endParaRPr sz="1800">
              <a:latin typeface="Arial"/>
              <a:cs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latin typeface="Arial"/>
                <a:cs typeface="Arial"/>
              </a:rPr>
              <a:t>Higher values are better.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0" y="2891975"/>
            <a:ext cx="8428401" cy="133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1" y="3184371"/>
            <a:ext cx="7843611" cy="90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Arial"/>
                <a:cs typeface="Arial"/>
              </a:rPr>
              <a:t>Metric: Modularity</a:t>
            </a:r>
            <a:endParaRPr lang="en-US" sz="2800" b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cs typeface="Arial"/>
              </a:rPr>
              <a:t>A global metric: defined per-network, not per-community.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cs typeface="Arial"/>
              </a:rPr>
              <a:t>Measure of internal and external connectivity. How well the network partitions into modules.</a:t>
            </a:r>
            <a:endParaRPr sz="180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cs typeface="Arial"/>
              </a:rPr>
              <a:t>Higher values are better.</a:t>
            </a:r>
            <a:endParaRPr sz="1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87650" y="2340900"/>
            <a:ext cx="259110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/>
              <a:t>Normalize by degree sum</a:t>
            </a:r>
            <a:endParaRPr sz="1100" dirty="0"/>
          </a:p>
        </p:txBody>
      </p:sp>
      <p:cxnSp>
        <p:nvCxnSpPr>
          <p:cNvPr id="125" name="Google Shape;125;p20"/>
          <p:cNvCxnSpPr/>
          <p:nvPr/>
        </p:nvCxnSpPr>
        <p:spPr>
          <a:xfrm>
            <a:off x="1533575" y="2741616"/>
            <a:ext cx="692789" cy="6523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Google Shape;126;p20"/>
          <p:cNvSpPr txBox="1"/>
          <p:nvPr/>
        </p:nvSpPr>
        <p:spPr>
          <a:xfrm>
            <a:off x="1980900" y="4436175"/>
            <a:ext cx="2591100" cy="86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/>
              <a:t>For every pair of vertices, add the following…</a:t>
            </a:r>
            <a:endParaRPr sz="1100" dirty="0"/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3035624" y="4038563"/>
            <a:ext cx="7200" cy="385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Google Shape;128;p20"/>
          <p:cNvSpPr txBox="1"/>
          <p:nvPr/>
        </p:nvSpPr>
        <p:spPr>
          <a:xfrm>
            <a:off x="3348171" y="2383821"/>
            <a:ext cx="259110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/>
              <a:t>== 1 if adjacent, else 0</a:t>
            </a:r>
            <a:endParaRPr sz="1100" dirty="0"/>
          </a:p>
        </p:txBody>
      </p:sp>
      <p:cxnSp>
        <p:nvCxnSpPr>
          <p:cNvPr id="129" name="Google Shape;129;p20"/>
          <p:cNvCxnSpPr>
            <a:cxnSpLocks/>
          </p:cNvCxnSpPr>
          <p:nvPr/>
        </p:nvCxnSpPr>
        <p:spPr>
          <a:xfrm flipH="1">
            <a:off x="4499235" y="2718854"/>
            <a:ext cx="15090" cy="5847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Google Shape;130;p20"/>
          <p:cNvSpPr txBox="1"/>
          <p:nvPr/>
        </p:nvSpPr>
        <p:spPr>
          <a:xfrm>
            <a:off x="4980500" y="4323075"/>
            <a:ext cx="3457500" cy="86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/>
              <a:t>Expected number of edges between u and v, based on degrees</a:t>
            </a:r>
            <a:endParaRPr sz="1100" dirty="0"/>
          </a:p>
        </p:txBody>
      </p:sp>
      <p:cxnSp>
        <p:nvCxnSpPr>
          <p:cNvPr id="131" name="Google Shape;131;p20"/>
          <p:cNvCxnSpPr>
            <a:stCxn id="130" idx="0"/>
          </p:cNvCxnSpPr>
          <p:nvPr/>
        </p:nvCxnSpPr>
        <p:spPr>
          <a:xfrm flipH="1" flipV="1">
            <a:off x="6224954" y="3641841"/>
            <a:ext cx="484296" cy="6920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Google Shape;132;p20"/>
          <p:cNvCxnSpPr/>
          <p:nvPr/>
        </p:nvCxnSpPr>
        <p:spPr>
          <a:xfrm flipH="1">
            <a:off x="6890010" y="2599351"/>
            <a:ext cx="481290" cy="734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20"/>
          <p:cNvSpPr txBox="1"/>
          <p:nvPr/>
        </p:nvSpPr>
        <p:spPr>
          <a:xfrm>
            <a:off x="5902850" y="1988925"/>
            <a:ext cx="2989500" cy="86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/>
              <a:t>== 1 if community of u is same as community </a:t>
            </a:r>
            <a:r>
              <a:rPr lang="en" sz="1500" dirty="0" err="1"/>
              <a:t>ov</a:t>
            </a:r>
            <a:r>
              <a:rPr lang="en" sz="1500" dirty="0"/>
              <a:t> v, else 0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Example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2206425"/>
            <a:ext cx="85206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cs typeface="Calibri"/>
              </a:rPr>
              <a:t>Q = 1/8 * (</a:t>
            </a:r>
            <a:endParaRPr lang="en-US" dirty="0">
              <a:latin typeface="Calibri"/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latin typeface="Calibri"/>
                <a:cs typeface="Calibri"/>
              </a:rPr>
              <a:t>	(0 - (2*2) / 8) * 1   +   (1 - (2*2) / 8) * 1   +   (1 - (2*3) / 8) * 1   +   (0 - (2*1) / 8) * 0   +</a:t>
            </a:r>
            <a:endParaRPr dirty="0">
              <a:latin typeface="Calibri"/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latin typeface="Calibri"/>
                <a:cs typeface="Calibri"/>
              </a:rPr>
              <a:t>	(1 - (2*2) / 8) * 1   +   (0 - (2*2) / 8) * 1   +   (1 - (2*3) / 8) * 1   +   (0 - (2*1) / 8) * 0   +</a:t>
            </a:r>
            <a:endParaRPr dirty="0">
              <a:latin typeface="Calibri"/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latin typeface="Calibri"/>
                <a:cs typeface="Calibri"/>
              </a:rPr>
              <a:t>	(1 - (3*2) / 8) * 1   +   (1 - (3*2) / 8) * 1   +   (0 - (3*3) / 8) * 1   +   (1 - (3*1) / 8) * 0   +</a:t>
            </a:r>
            <a:endParaRPr dirty="0">
              <a:latin typeface="Calibri"/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latin typeface="Calibri"/>
                <a:cs typeface="Calibri"/>
              </a:rPr>
              <a:t>	(0 - (1*2) / 8) * 0   +   (0 - (1*2) / 8) * 0   +   (1 - (1*3) / 8) * 0   +   (0 - (1*1) / 8) * 1</a:t>
            </a:r>
            <a:endParaRPr dirty="0">
              <a:latin typeface="Calibri"/>
              <a:cs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cs typeface="Calibri"/>
              </a:rPr>
              <a:t>) = -0.03125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6033050" y="872600"/>
            <a:ext cx="2673311" cy="1215910"/>
            <a:chOff x="436500" y="3108225"/>
            <a:chExt cx="2673311" cy="1215910"/>
          </a:xfrm>
        </p:grpSpPr>
        <p:cxnSp>
          <p:nvCxnSpPr>
            <p:cNvPr id="140" name="Google Shape;140;p21"/>
            <p:cNvCxnSpPr/>
            <p:nvPr/>
          </p:nvCxnSpPr>
          <p:spPr>
            <a:xfrm>
              <a:off x="717875" y="3337725"/>
              <a:ext cx="451500" cy="8067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1"/>
            <p:cNvCxnSpPr/>
            <p:nvPr/>
          </p:nvCxnSpPr>
          <p:spPr>
            <a:xfrm flipH="1">
              <a:off x="1169375" y="3359925"/>
              <a:ext cx="532800" cy="747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740075" y="3352525"/>
              <a:ext cx="932400" cy="7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1709575" y="3374725"/>
              <a:ext cx="1125000" cy="7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21"/>
            <p:cNvSpPr/>
            <p:nvPr/>
          </p:nvSpPr>
          <p:spPr>
            <a:xfrm>
              <a:off x="436500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884982" y="3881035"/>
              <a:ext cx="542700" cy="4431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427546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567111" y="3134725"/>
              <a:ext cx="542700" cy="443100"/>
            </a:xfrm>
            <a:prstGeom prst="ellipse">
              <a:avLst/>
            </a:prstGeom>
            <a:solidFill>
              <a:srgbClr val="ADADA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5762099" y="668424"/>
            <a:ext cx="2034900" cy="1452000"/>
          </a:xfrm>
          <a:prstGeom prst="ellipse">
            <a:avLst/>
          </a:prstGeom>
          <a:solidFill>
            <a:srgbClr val="FF0000">
              <a:alpha val="397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797000" y="668425"/>
            <a:ext cx="1214100" cy="976200"/>
          </a:xfrm>
          <a:prstGeom prst="ellipse">
            <a:avLst/>
          </a:prstGeom>
          <a:solidFill>
            <a:srgbClr val="00FFFF">
              <a:alpha val="3585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0" y="2504996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u=1</a:t>
            </a:r>
            <a:endParaRPr sz="100"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2821780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u=2</a:t>
            </a:r>
            <a:endParaRPr sz="100"/>
          </a:p>
        </p:txBody>
      </p:sp>
      <p:sp>
        <p:nvSpPr>
          <p:cNvPr id="153" name="Google Shape;153;p21"/>
          <p:cNvSpPr txBox="1"/>
          <p:nvPr/>
        </p:nvSpPr>
        <p:spPr>
          <a:xfrm>
            <a:off x="0" y="3153517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u=3</a:t>
            </a:r>
            <a:endParaRPr sz="100"/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3485138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u=4</a:t>
            </a:r>
            <a:endParaRPr sz="100"/>
          </a:p>
        </p:txBody>
      </p:sp>
      <p:sp>
        <p:nvSpPr>
          <p:cNvPr id="155" name="Google Shape;155;p21"/>
          <p:cNvSpPr txBox="1"/>
          <p:nvPr/>
        </p:nvSpPr>
        <p:spPr>
          <a:xfrm>
            <a:off x="1465100" y="2286265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v=1</a:t>
            </a:r>
            <a:endParaRPr sz="100"/>
          </a:p>
        </p:txBody>
      </p:sp>
      <p:sp>
        <p:nvSpPr>
          <p:cNvPr id="156" name="Google Shape;156;p21"/>
          <p:cNvSpPr txBox="1"/>
          <p:nvPr/>
        </p:nvSpPr>
        <p:spPr>
          <a:xfrm>
            <a:off x="3367050" y="2299556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v=2</a:t>
            </a:r>
            <a:endParaRPr sz="100"/>
          </a:p>
        </p:txBody>
      </p:sp>
      <p:sp>
        <p:nvSpPr>
          <p:cNvPr id="157" name="Google Shape;157;p21"/>
          <p:cNvSpPr txBox="1"/>
          <p:nvPr/>
        </p:nvSpPr>
        <p:spPr>
          <a:xfrm>
            <a:off x="4936593" y="2272568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v=3</a:t>
            </a:r>
            <a:endParaRPr sz="100"/>
          </a:p>
        </p:txBody>
      </p:sp>
      <p:sp>
        <p:nvSpPr>
          <p:cNvPr id="158" name="Google Shape;158;p21"/>
          <p:cNvSpPr txBox="1"/>
          <p:nvPr/>
        </p:nvSpPr>
        <p:spPr>
          <a:xfrm>
            <a:off x="6773341" y="2259277"/>
            <a:ext cx="83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v=4</a:t>
            </a:r>
            <a:endParaRPr sz="10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02" y="1343404"/>
            <a:ext cx="5099522" cy="61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Modularity Explained</vt:lpstr>
      <vt:lpstr>Community Detection</vt:lpstr>
      <vt:lpstr>Community Detection</vt:lpstr>
      <vt:lpstr>Community Detection Metrics</vt:lpstr>
      <vt:lpstr>Metric: Density</vt:lpstr>
      <vt:lpstr>Metric: Conductance</vt:lpstr>
      <vt:lpstr>Metric: Modularity</vt:lpstr>
      <vt:lpstr>Metric: Modularity</vt:lpstr>
      <vt:lpstr>Modularity Example</vt:lpstr>
      <vt:lpstr>Modularity</vt:lpstr>
      <vt:lpstr>Modularity: Another Equation</vt:lpstr>
      <vt:lpstr>Modularity: Another Equation Derivation</vt:lpstr>
      <vt:lpstr>Modularity: NetworkX (v2.6) [2]</vt:lpstr>
      <vt:lpstr>Modularity - Values</vt:lpstr>
      <vt:lpstr>Modularity - Intuition behind the equation</vt:lpstr>
      <vt:lpstr>Modularity - Intuition behind the equation</vt:lpstr>
      <vt:lpstr>Modularity - Intuition behind the equation</vt:lpstr>
      <vt:lpstr>Modularity - Directed and Weighted</vt:lpstr>
      <vt:lpstr>Modularity -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Modularity Explained</dc:title>
  <cp:revision>127</cp:revision>
  <dcterms:modified xsi:type="dcterms:W3CDTF">2023-04-25T08:45:03Z</dcterms:modified>
</cp:coreProperties>
</file>