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11435-7505-4F8F-A13D-039AA1E79F63}" v="4" dt="2023-01-12T08:39:02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 Tanmoy" userId="9e9d0de5-96b7-405c-975b-44140d2c4dc9" providerId="ADAL" clId="{4C911435-7505-4F8F-A13D-039AA1E79F63}"/>
    <pc:docChg chg="modSld">
      <pc:chgData name="Arif Tanmoy" userId="9e9d0de5-96b7-405c-975b-44140d2c4dc9" providerId="ADAL" clId="{4C911435-7505-4F8F-A13D-039AA1E79F63}" dt="2023-01-12T08:39:02.567" v="3" actId="692"/>
      <pc:docMkLst>
        <pc:docMk/>
      </pc:docMkLst>
      <pc:sldChg chg="modSp mod">
        <pc:chgData name="Arif Tanmoy" userId="9e9d0de5-96b7-405c-975b-44140d2c4dc9" providerId="ADAL" clId="{4C911435-7505-4F8F-A13D-039AA1E79F63}" dt="2023-01-12T08:39:02.567" v="3" actId="692"/>
        <pc:sldMkLst>
          <pc:docMk/>
          <pc:sldMk cId="1142845186" sldId="257"/>
        </pc:sldMkLst>
        <pc:graphicFrameChg chg="mod">
          <ac:chgData name="Arif Tanmoy" userId="9e9d0de5-96b7-405c-975b-44140d2c4dc9" providerId="ADAL" clId="{4C911435-7505-4F8F-A13D-039AA1E79F63}" dt="2023-01-12T08:39:02.567" v="3" actId="692"/>
          <ac:graphicFrameMkLst>
            <pc:docMk/>
            <pc:sldMk cId="1142845186" sldId="257"/>
            <ac:graphicFrameMk id="4" creationId="{EC9F5653-76EF-8774-4195-3C880B85922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hrfbd-my.sharepoint.com/personal/genomics_chrfbd_org/Documents/CHRF_TPRV_Sequencing/ANALYSIS/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mut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Sheet1!$A$2:$A$5269</c:f>
              <c:numCache>
                <c:formatCode>General</c:formatCode>
                <c:ptCount val="526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</c:numCache>
            </c:numRef>
          </c:cat>
          <c:val>
            <c:numRef>
              <c:f>Sheet1!$B$2:$B$5269</c:f>
              <c:numCache>
                <c:formatCode>General</c:formatCode>
                <c:ptCount val="52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2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26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1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56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5</c:v>
                </c:pt>
                <c:pt idx="259">
                  <c:v>3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3</c:v>
                </c:pt>
                <c:pt idx="268">
                  <c:v>0</c:v>
                </c:pt>
                <c:pt idx="269">
                  <c:v>1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1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1</c:v>
                </c:pt>
                <c:pt idx="333">
                  <c:v>0</c:v>
                </c:pt>
                <c:pt idx="334">
                  <c:v>0</c:v>
                </c:pt>
                <c:pt idx="335">
                  <c:v>18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56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36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36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56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16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28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3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56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1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56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1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15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15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1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56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56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39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3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39</c:v>
                </c:pt>
                <c:pt idx="681">
                  <c:v>39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39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40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40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16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2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39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39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1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16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9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2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3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21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3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2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12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12</c:v>
                </c:pt>
                <c:pt idx="1189">
                  <c:v>0</c:v>
                </c:pt>
                <c:pt idx="1190">
                  <c:v>9</c:v>
                </c:pt>
                <c:pt idx="1191">
                  <c:v>0</c:v>
                </c:pt>
                <c:pt idx="1192">
                  <c:v>0</c:v>
                </c:pt>
                <c:pt idx="1193">
                  <c:v>43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3</c:v>
                </c:pt>
                <c:pt idx="1209">
                  <c:v>0</c:v>
                </c:pt>
                <c:pt idx="1210">
                  <c:v>0</c:v>
                </c:pt>
                <c:pt idx="1211">
                  <c:v>12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4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1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25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1</c:v>
                </c:pt>
                <c:pt idx="1309">
                  <c:v>0</c:v>
                </c:pt>
                <c:pt idx="1310">
                  <c:v>1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2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32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33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1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1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56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39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1</c:v>
                </c:pt>
                <c:pt idx="1818">
                  <c:v>0</c:v>
                </c:pt>
                <c:pt idx="1819">
                  <c:v>0</c:v>
                </c:pt>
                <c:pt idx="1820">
                  <c:v>1</c:v>
                </c:pt>
                <c:pt idx="1821">
                  <c:v>0</c:v>
                </c:pt>
                <c:pt idx="1822">
                  <c:v>0</c:v>
                </c:pt>
                <c:pt idx="1823">
                  <c:v>1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2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1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1</c:v>
                </c:pt>
                <c:pt idx="1889">
                  <c:v>0</c:v>
                </c:pt>
                <c:pt idx="1890">
                  <c:v>1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1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55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34</c:v>
                </c:pt>
                <c:pt idx="1909">
                  <c:v>0</c:v>
                </c:pt>
                <c:pt idx="1910">
                  <c:v>1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1</c:v>
                </c:pt>
                <c:pt idx="1924">
                  <c:v>1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3</c:v>
                </c:pt>
                <c:pt idx="1933">
                  <c:v>0</c:v>
                </c:pt>
                <c:pt idx="1934">
                  <c:v>1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2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1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31</c:v>
                </c:pt>
                <c:pt idx="1969">
                  <c:v>54</c:v>
                </c:pt>
                <c:pt idx="1970">
                  <c:v>1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1</c:v>
                </c:pt>
                <c:pt idx="1983">
                  <c:v>0</c:v>
                </c:pt>
                <c:pt idx="1984">
                  <c:v>0</c:v>
                </c:pt>
                <c:pt idx="1985">
                  <c:v>1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1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2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2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1</c:v>
                </c:pt>
                <c:pt idx="2028">
                  <c:v>0</c:v>
                </c:pt>
                <c:pt idx="2029">
                  <c:v>0</c:v>
                </c:pt>
                <c:pt idx="2030">
                  <c:v>1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1</c:v>
                </c:pt>
                <c:pt idx="2037">
                  <c:v>0</c:v>
                </c:pt>
                <c:pt idx="2038">
                  <c:v>0</c:v>
                </c:pt>
                <c:pt idx="2039">
                  <c:v>2</c:v>
                </c:pt>
                <c:pt idx="2040">
                  <c:v>0</c:v>
                </c:pt>
                <c:pt idx="2041">
                  <c:v>0</c:v>
                </c:pt>
                <c:pt idx="2042">
                  <c:v>1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3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1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1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1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2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3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1</c:v>
                </c:pt>
                <c:pt idx="2217">
                  <c:v>1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3</c:v>
                </c:pt>
                <c:pt idx="2226">
                  <c:v>0</c:v>
                </c:pt>
                <c:pt idx="2227">
                  <c:v>0</c:v>
                </c:pt>
                <c:pt idx="2228">
                  <c:v>3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1</c:v>
                </c:pt>
                <c:pt idx="2235">
                  <c:v>0</c:v>
                </c:pt>
                <c:pt idx="2236">
                  <c:v>0</c:v>
                </c:pt>
                <c:pt idx="2237">
                  <c:v>4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3</c:v>
                </c:pt>
                <c:pt idx="2242">
                  <c:v>0</c:v>
                </c:pt>
                <c:pt idx="2243">
                  <c:v>3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4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4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7</c:v>
                </c:pt>
                <c:pt idx="2291">
                  <c:v>4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6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4</c:v>
                </c:pt>
                <c:pt idx="2302">
                  <c:v>0</c:v>
                </c:pt>
                <c:pt idx="2303">
                  <c:v>0</c:v>
                </c:pt>
                <c:pt idx="2304">
                  <c:v>4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4</c:v>
                </c:pt>
                <c:pt idx="2315">
                  <c:v>0</c:v>
                </c:pt>
                <c:pt idx="2316">
                  <c:v>0</c:v>
                </c:pt>
                <c:pt idx="2317">
                  <c:v>6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4</c:v>
                </c:pt>
                <c:pt idx="2348">
                  <c:v>0</c:v>
                </c:pt>
                <c:pt idx="2349">
                  <c:v>0</c:v>
                </c:pt>
                <c:pt idx="2350">
                  <c:v>4</c:v>
                </c:pt>
                <c:pt idx="2351">
                  <c:v>0</c:v>
                </c:pt>
                <c:pt idx="2352">
                  <c:v>0</c:v>
                </c:pt>
                <c:pt idx="2353">
                  <c:v>4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4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4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2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4</c:v>
                </c:pt>
                <c:pt idx="2458">
                  <c:v>0</c:v>
                </c:pt>
                <c:pt idx="2459">
                  <c:v>0</c:v>
                </c:pt>
                <c:pt idx="2460">
                  <c:v>4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2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2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2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1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2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1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3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3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1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1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10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1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1</c:v>
                </c:pt>
                <c:pt idx="2623">
                  <c:v>3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3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1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3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1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2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1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2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4</c:v>
                </c:pt>
                <c:pt idx="2823">
                  <c:v>4</c:v>
                </c:pt>
                <c:pt idx="2824">
                  <c:v>56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3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9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2</c:v>
                </c:pt>
                <c:pt idx="2871">
                  <c:v>0</c:v>
                </c:pt>
                <c:pt idx="2872">
                  <c:v>0</c:v>
                </c:pt>
                <c:pt idx="2873">
                  <c:v>2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1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27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56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2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51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56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36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5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1</c:v>
                </c:pt>
                <c:pt idx="3238">
                  <c:v>0</c:v>
                </c:pt>
                <c:pt idx="3239">
                  <c:v>0</c:v>
                </c:pt>
                <c:pt idx="3240">
                  <c:v>1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4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1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1</c:v>
                </c:pt>
                <c:pt idx="3456">
                  <c:v>0</c:v>
                </c:pt>
                <c:pt idx="3457">
                  <c:v>4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4</c:v>
                </c:pt>
                <c:pt idx="3475">
                  <c:v>1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1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4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5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56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1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4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1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4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1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56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5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5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6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12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3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3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6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1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1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1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56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56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1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29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3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26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29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10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33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29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33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32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32</c:v>
                </c:pt>
                <c:pt idx="4384">
                  <c:v>1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3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32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1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29</c:v>
                </c:pt>
                <c:pt idx="4501">
                  <c:v>0</c:v>
                </c:pt>
                <c:pt idx="4502">
                  <c:v>0</c:v>
                </c:pt>
                <c:pt idx="4503">
                  <c:v>32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1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1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4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1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3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4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4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24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56</c:v>
                </c:pt>
                <c:pt idx="4729">
                  <c:v>0</c:v>
                </c:pt>
                <c:pt idx="4730">
                  <c:v>0</c:v>
                </c:pt>
                <c:pt idx="4731">
                  <c:v>36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56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19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19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31</c:v>
                </c:pt>
                <c:pt idx="4837">
                  <c:v>0</c:v>
                </c:pt>
                <c:pt idx="4838">
                  <c:v>0</c:v>
                </c:pt>
                <c:pt idx="4839">
                  <c:v>20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55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15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3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56</c:v>
                </c:pt>
                <c:pt idx="5014">
                  <c:v>0</c:v>
                </c:pt>
                <c:pt idx="5015">
                  <c:v>0</c:v>
                </c:pt>
                <c:pt idx="5016">
                  <c:v>56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4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1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1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33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32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55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1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25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2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FF-4A2B-9804-DC1C9186C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972271"/>
        <c:axId val="617973519"/>
      </c:areaChart>
      <c:catAx>
        <c:axId val="6179722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973519"/>
        <c:crosses val="autoZero"/>
        <c:auto val="1"/>
        <c:lblAlgn val="ctr"/>
        <c:lblOffset val="100"/>
        <c:noMultiLvlLbl val="0"/>
      </c:catAx>
      <c:valAx>
        <c:axId val="61797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972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DDDD-F772-CA3A-4780-C33E933AD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166F8-0CAD-D521-A5A0-CDB035EC0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23B1-3F66-D85E-7FC4-6287F0C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84D8-C101-94BB-A41B-EA6055EF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E90E-1B39-998F-7ED5-C3E02C13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0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03F3-5A60-6E7A-3136-E8F7408E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AE2DB-14FE-3A77-7AF8-085791EEF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B14B-2060-04C7-9341-98D437C9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A2B1-9025-026C-515C-B88FA254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8F20-42A2-9D78-2D85-920CB5A7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5C18A-19FB-C63C-5634-311FD1B92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0F66F-72C6-826B-43AF-A6EAC5A7E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0268-7F1A-EBE4-CA3B-86CE47D8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91D7-520C-ECC9-B4B0-59B31455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01C2-FFF9-8590-B81E-A6605F07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D715-8D24-87E5-8FE7-38DF88EB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51D0-3133-36AD-E6A9-84AF8227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9E2C-41EF-0984-F134-D0621C83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F94F-E306-E2C1-F7BB-5BBD2F10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E958-870E-D3E6-609F-30A7F1C9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5B45-9A9C-9AB0-87CB-1402ACF9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DFB70-17B1-45A5-419E-2B02E3DE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4EE3-64C0-74B9-65B8-10AB762E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C02A-A88A-34EC-A131-556BA3EB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468F-4EBF-4FF9-4011-626D07D4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EF7D-0532-A4B7-41D2-06473A0C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5FA5-1547-323A-D9D2-05EE7E655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D95FD-4E1D-A446-5621-6F54ADA5C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8FAC-94FB-46E5-E37C-AB8D3636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1861F-F46A-108A-C5A5-A9073A37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E632D-3EC2-AD56-4C73-303176E9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424-9AAA-C316-2226-41016ECA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9F52-F1BC-D6D0-172B-61B95EFA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AD55D-C966-9250-D637-2D6C88098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36714-DBCB-0EA1-4FDD-20B975C5B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525C9-D1B3-579C-636C-6CE66B2C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C8FE4-8952-4E5F-EDB7-2C0FC802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15743-C4C4-0C19-FFF8-331F5BBB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C0D7F-F1F8-5784-DD0C-F5F28ADF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4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6329-268A-D379-D7B5-60C8C3A9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9A06C-8A1E-059E-648F-D60AEC3A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AB042-1E17-507C-02D9-20451F81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72454-509C-FF71-F411-F846D3C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1D4D7-CCBD-17B7-F611-EDDA3C25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A1964-3BDA-5DFE-A89E-221B24C9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6109-EBB6-FB85-A586-FC40730E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78E8-3645-728C-E408-698B295B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F883-EE75-FA6B-ADB9-433A6FBD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B6323-44BB-20B7-459F-18B74BC92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7BF6-1033-AA52-90FD-1EDD3F5E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061D1-B7F5-C389-5ECE-2C042834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3258-12A1-EA5A-744F-FE07A234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B3B4-ED4C-1EDF-298A-063D5B72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CE982-D1A6-71E5-390C-DBE9AA770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82A57-8F37-9707-3D45-75EB1FE42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004D1-46AB-9BE5-EFD3-BBB19E1C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174C-3E3D-4565-B0BD-A0625E83116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BE04F-34C3-3489-9D31-FEC37630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4E91-E4A5-EB62-7C92-A48F0403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8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A7658-E432-062D-22F1-27943B88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54B65-DA7E-FFFB-25F8-EC07EF80F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2204-AF55-1AC6-8F83-F54A8CDA8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174C-3E3D-4565-B0BD-A0625E83116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CD3F-6570-F95D-A459-F2EA90282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A5D8-B674-6FB9-2ED8-02B16523F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EB06-D707-4E81-BC53-C9850811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564B-E58A-06AF-24C7-CEF39E65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3089988" cy="2202023"/>
          </a:xfrm>
        </p:spPr>
        <p:txBody>
          <a:bodyPr>
            <a:noAutofit/>
          </a:bodyPr>
          <a:lstStyle/>
          <a:p>
            <a:r>
              <a:rPr lang="en-US" dirty="0"/>
              <a:t>Diversity of TPRV in Bangladesh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6D9B1-96BF-F220-F86B-6C22C428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473" y="0"/>
            <a:ext cx="8064527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71618E-AEC2-CA59-2E6A-B41904C9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3321"/>
            <a:ext cx="3089988" cy="4142793"/>
          </a:xfrm>
        </p:spPr>
        <p:txBody>
          <a:bodyPr>
            <a:normAutofit/>
          </a:bodyPr>
          <a:lstStyle/>
          <a:p>
            <a:r>
              <a:rPr lang="en-US" sz="2400" dirty="0"/>
              <a:t>Two dominant clusters. </a:t>
            </a:r>
          </a:p>
          <a:p>
            <a:r>
              <a:rPr lang="en-US" sz="2400" dirty="0"/>
              <a:t>One is dominant in 2017-2018.</a:t>
            </a:r>
          </a:p>
          <a:p>
            <a:r>
              <a:rPr lang="en-US" sz="2400" dirty="0"/>
              <a:t>Another is dominant in 2020-2022.</a:t>
            </a:r>
          </a:p>
          <a:p>
            <a:r>
              <a:rPr lang="en-US" sz="2400" dirty="0"/>
              <a:t>4/6 death cases had co-infection. </a:t>
            </a:r>
          </a:p>
          <a:p>
            <a:r>
              <a:rPr lang="en-US" sz="2400" dirty="0"/>
              <a:t>75% cases had 10-99 cell count.</a:t>
            </a:r>
          </a:p>
        </p:txBody>
      </p:sp>
    </p:spTree>
    <p:extLst>
      <p:ext uri="{BB962C8B-B14F-4D97-AF65-F5344CB8AC3E}">
        <p14:creationId xmlns:p14="http://schemas.microsoft.com/office/powerpoint/2010/main" val="304439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BBFC-E048-47EE-54C5-2B1910FB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SNP positions in TPRV genome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9F5653-76EF-8774-4195-3C880B8592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243435"/>
              </p:ext>
            </p:extLst>
          </p:nvPr>
        </p:nvGraphicFramePr>
        <p:xfrm>
          <a:off x="582930" y="1772815"/>
          <a:ext cx="11026140" cy="418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CC2F1E-30F3-E855-E51A-025E29B9B0B5}"/>
              </a:ext>
            </a:extLst>
          </p:cNvPr>
          <p:cNvCxnSpPr/>
          <p:nvPr/>
        </p:nvCxnSpPr>
        <p:spPr>
          <a:xfrm>
            <a:off x="1259633" y="2397968"/>
            <a:ext cx="4086808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1A1BD7-47E5-B2ED-FE73-BC70491728CE}"/>
              </a:ext>
            </a:extLst>
          </p:cNvPr>
          <p:cNvCxnSpPr>
            <a:cxnSpLocks/>
          </p:cNvCxnSpPr>
          <p:nvPr/>
        </p:nvCxnSpPr>
        <p:spPr>
          <a:xfrm>
            <a:off x="5607698" y="2397968"/>
            <a:ext cx="555171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883A6A-4567-F1A1-35ED-6B8BBE157AA5}"/>
              </a:ext>
            </a:extLst>
          </p:cNvPr>
          <p:cNvSpPr txBox="1"/>
          <p:nvPr/>
        </p:nvSpPr>
        <p:spPr>
          <a:xfrm>
            <a:off x="2746474" y="203796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82381-6391-A91E-7B8A-57054FF59C25}"/>
              </a:ext>
            </a:extLst>
          </p:cNvPr>
          <p:cNvSpPr txBox="1"/>
          <p:nvPr/>
        </p:nvSpPr>
        <p:spPr>
          <a:xfrm>
            <a:off x="8260865" y="203796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VP1</a:t>
            </a:r>
          </a:p>
        </p:txBody>
      </p:sp>
    </p:spTree>
    <p:extLst>
      <p:ext uri="{BB962C8B-B14F-4D97-AF65-F5344CB8AC3E}">
        <p14:creationId xmlns:p14="http://schemas.microsoft.com/office/powerpoint/2010/main" val="114284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Diversity of TPRV in Bangladesh</vt:lpstr>
      <vt:lpstr>SNP positions in TPRV genome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of TPRV in Bangladesh</dc:title>
  <dc:creator>Arif Tanmoy</dc:creator>
  <cp:lastModifiedBy>Arif Tanmoy</cp:lastModifiedBy>
  <cp:revision>1</cp:revision>
  <dcterms:created xsi:type="dcterms:W3CDTF">2023-01-12T07:48:03Z</dcterms:created>
  <dcterms:modified xsi:type="dcterms:W3CDTF">2023-01-12T08:39:11Z</dcterms:modified>
</cp:coreProperties>
</file>