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pPr/>
              <a:t>4/3/2024</a:t>
            </a:fld>
            <a:endParaRPr lang="en-US" sz="140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40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3C3BD54-29B9-3D42-B178-776ED395AA85}" type="datetimeFigureOut">
              <a:rPr lang="en-US" smtClean="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94534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945593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20750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2250777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24520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2709516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503512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6977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02409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87125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C3BD54-29B9-3D42-B178-776ED395AA85}"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568692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3BD54-29B9-3D42-B178-776ED395AA85}"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12985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C3BD54-29B9-3D42-B178-776ED395AA85}"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10526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3BD54-29B9-3D42-B178-776ED395AA85}"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00804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23795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060775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3C3BD54-29B9-3D42-B178-776ED395AA85}" type="datetimeFigureOut">
              <a:rPr lang="en-US" smtClean="0"/>
              <a:pPr/>
              <a:t>4/3/2024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3748870995"/>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en/database-data-storage-cylinder-149760/"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8DEFB738-4A5F-5909-F8D4-2CB8FFD8BA42}"/>
              </a:ext>
            </a:extLst>
          </p:cNvPr>
          <p:cNvPicPr>
            <a:picLocks noChangeAspect="1"/>
          </p:cNvPicPr>
          <p:nvPr/>
        </p:nvPicPr>
        <p:blipFill rotWithShape="1">
          <a:blip r:embed="rId2"/>
          <a:srcRect t="7091" b="2548"/>
          <a:stretch/>
        </p:blipFill>
        <p:spPr>
          <a:xfrm>
            <a:off x="20" y="10"/>
            <a:ext cx="12191980" cy="6857990"/>
          </a:xfrm>
          <a:prstGeom prst="rect">
            <a:avLst/>
          </a:prstGeom>
        </p:spPr>
      </p:pic>
      <p:sp>
        <p:nvSpPr>
          <p:cNvPr id="2" name="Title 1">
            <a:extLst>
              <a:ext uri="{FF2B5EF4-FFF2-40B4-BE49-F238E27FC236}">
                <a16:creationId xmlns:a16="http://schemas.microsoft.com/office/drawing/2014/main" id="{AD449A15-1321-D663-34B9-48ACCAAE4D83}"/>
              </a:ext>
            </a:extLst>
          </p:cNvPr>
          <p:cNvSpPr>
            <a:spLocks noGrp="1"/>
          </p:cNvSpPr>
          <p:nvPr>
            <p:ph type="ctrTitle"/>
          </p:nvPr>
        </p:nvSpPr>
        <p:spPr>
          <a:xfrm>
            <a:off x="797105" y="1625608"/>
            <a:ext cx="6696951" cy="2722164"/>
          </a:xfrm>
        </p:spPr>
        <p:txBody>
          <a:bodyPr>
            <a:normAutofit/>
          </a:bodyPr>
          <a:lstStyle/>
          <a:p>
            <a:r>
              <a:rPr lang="en-US"/>
              <a:t>Customer Churn Dataset</a:t>
            </a:r>
            <a:endParaRPr lang="en-IN" dirty="0"/>
          </a:p>
        </p:txBody>
      </p:sp>
      <p:sp>
        <p:nvSpPr>
          <p:cNvPr id="3" name="Subtitle 2">
            <a:extLst>
              <a:ext uri="{FF2B5EF4-FFF2-40B4-BE49-F238E27FC236}">
                <a16:creationId xmlns:a16="http://schemas.microsoft.com/office/drawing/2014/main" id="{E9724B72-2477-528A-4898-533C93D3853C}"/>
              </a:ext>
            </a:extLst>
          </p:cNvPr>
          <p:cNvSpPr>
            <a:spLocks noGrp="1"/>
          </p:cNvSpPr>
          <p:nvPr>
            <p:ph type="subTitle" idx="1"/>
          </p:nvPr>
        </p:nvSpPr>
        <p:spPr>
          <a:xfrm>
            <a:off x="797105" y="4466845"/>
            <a:ext cx="6696951" cy="882904"/>
          </a:xfrm>
        </p:spPr>
        <p:txBody>
          <a:bodyPr>
            <a:normAutofit/>
          </a:bodyPr>
          <a:lstStyle/>
          <a:p>
            <a:r>
              <a:rPr lang="en-US" dirty="0"/>
              <a:t>-Prerak Pandya</a:t>
            </a:r>
            <a:endParaRPr lang="en-IN" dirty="0"/>
          </a:p>
        </p:txBody>
      </p:sp>
    </p:spTree>
    <p:extLst>
      <p:ext uri="{BB962C8B-B14F-4D97-AF65-F5344CB8AC3E}">
        <p14:creationId xmlns:p14="http://schemas.microsoft.com/office/powerpoint/2010/main" val="723769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7C08F-4CA2-94C1-5EA5-FB1FBE75EB88}"/>
              </a:ext>
            </a:extLst>
          </p:cNvPr>
          <p:cNvSpPr>
            <a:spLocks noGrp="1"/>
          </p:cNvSpPr>
          <p:nvPr>
            <p:ph type="ctrTitle"/>
          </p:nvPr>
        </p:nvSpPr>
        <p:spPr>
          <a:xfrm>
            <a:off x="5135754" y="628617"/>
            <a:ext cx="6368858" cy="3028983"/>
          </a:xfrm>
        </p:spPr>
        <p:txBody>
          <a:bodyPr>
            <a:normAutofit/>
          </a:bodyPr>
          <a:lstStyle/>
          <a:p>
            <a:r>
              <a:rPr lang="en-US" dirty="0"/>
              <a:t>Thank you </a:t>
            </a:r>
            <a:endParaRPr lang="en-IN" dirty="0"/>
          </a:p>
        </p:txBody>
      </p:sp>
      <p:sp>
        <p:nvSpPr>
          <p:cNvPr id="3" name="Subtitle 2">
            <a:extLst>
              <a:ext uri="{FF2B5EF4-FFF2-40B4-BE49-F238E27FC236}">
                <a16:creationId xmlns:a16="http://schemas.microsoft.com/office/drawing/2014/main" id="{3E78D057-CBEA-34EF-8F99-28FDC48351BE}"/>
              </a:ext>
            </a:extLst>
          </p:cNvPr>
          <p:cNvSpPr>
            <a:spLocks noGrp="1"/>
          </p:cNvSpPr>
          <p:nvPr>
            <p:ph type="subTitle" idx="1"/>
          </p:nvPr>
        </p:nvSpPr>
        <p:spPr>
          <a:xfrm>
            <a:off x="5126845" y="3843868"/>
            <a:ext cx="5233180" cy="1564744"/>
          </a:xfrm>
        </p:spPr>
        <p:txBody>
          <a:bodyPr>
            <a:normAutofit/>
          </a:bodyPr>
          <a:lstStyle/>
          <a:p>
            <a:r>
              <a:rPr lang="en-US" dirty="0"/>
              <a:t>-Prerak Pandya</a:t>
            </a:r>
            <a:endParaRPr lang="en-IN" dirty="0"/>
          </a:p>
        </p:txBody>
      </p:sp>
      <p:pic>
        <p:nvPicPr>
          <p:cNvPr id="7" name="Picture 6" descr="A business card with a cartoon character&#10;&#10;Description automatically generated">
            <a:extLst>
              <a:ext uri="{FF2B5EF4-FFF2-40B4-BE49-F238E27FC236}">
                <a16:creationId xmlns:a16="http://schemas.microsoft.com/office/drawing/2014/main" id="{27D624A8-F35C-535C-2DF6-B6488D6FF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633" y="2090343"/>
            <a:ext cx="4004489" cy="2352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4" name="Group 13">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17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C98D-D28A-86EE-7B5B-E5F919C91A0C}"/>
              </a:ext>
            </a:extLst>
          </p:cNvPr>
          <p:cNvSpPr>
            <a:spLocks noGrp="1"/>
          </p:cNvSpPr>
          <p:nvPr>
            <p:ph type="title"/>
          </p:nvPr>
        </p:nvSpPr>
        <p:spPr>
          <a:xfrm>
            <a:off x="565149" y="1204721"/>
            <a:ext cx="4114799" cy="1446550"/>
          </a:xfrm>
        </p:spPr>
        <p:txBody>
          <a:bodyPr>
            <a:normAutofit/>
          </a:bodyPr>
          <a:lstStyle/>
          <a:p>
            <a:r>
              <a:rPr lang="en-IN" dirty="0"/>
              <a:t>Problem Statement:</a:t>
            </a:r>
          </a:p>
        </p:txBody>
      </p:sp>
      <p:sp>
        <p:nvSpPr>
          <p:cNvPr id="3" name="Content Placeholder 2">
            <a:extLst>
              <a:ext uri="{FF2B5EF4-FFF2-40B4-BE49-F238E27FC236}">
                <a16:creationId xmlns:a16="http://schemas.microsoft.com/office/drawing/2014/main" id="{C8F83589-B64C-ECB7-B812-2B5B857CB2FC}"/>
              </a:ext>
            </a:extLst>
          </p:cNvPr>
          <p:cNvSpPr>
            <a:spLocks noGrp="1"/>
          </p:cNvSpPr>
          <p:nvPr>
            <p:ph idx="1"/>
          </p:nvPr>
        </p:nvSpPr>
        <p:spPr>
          <a:xfrm>
            <a:off x="565150" y="2691638"/>
            <a:ext cx="4114799" cy="3188586"/>
          </a:xfrm>
        </p:spPr>
        <p:txBody>
          <a:bodyPr>
            <a:normAutofit lnSpcReduction="10000"/>
          </a:bodyPr>
          <a:lstStyle/>
          <a:p>
            <a:pPr>
              <a:lnSpc>
                <a:spcPct val="90000"/>
              </a:lnSpc>
            </a:pPr>
            <a:r>
              <a:rPr lang="en-US" sz="2200" dirty="0"/>
              <a:t>You are the data scientist at a telecom company named “Neo” whose customers are churning out to its competitors. You have to analyze the data of your company and find insights and stop your customers from churning out to other telecom companies. </a:t>
            </a:r>
            <a:endParaRPr lang="en-IN" sz="2200" dirty="0"/>
          </a:p>
        </p:txBody>
      </p:sp>
      <p:pic>
        <p:nvPicPr>
          <p:cNvPr id="5" name="Picture 4" descr="Many question marks on black background">
            <a:extLst>
              <a:ext uri="{FF2B5EF4-FFF2-40B4-BE49-F238E27FC236}">
                <a16:creationId xmlns:a16="http://schemas.microsoft.com/office/drawing/2014/main" id="{652C551A-1420-A250-8B5C-615D21599376}"/>
              </a:ext>
            </a:extLst>
          </p:cNvPr>
          <p:cNvPicPr>
            <a:picLocks noChangeAspect="1"/>
          </p:cNvPicPr>
          <p:nvPr/>
        </p:nvPicPr>
        <p:blipFill rotWithShape="1">
          <a:blip r:embed="rId2"/>
          <a:srcRect l="38023" r="2" b="2"/>
          <a:stretch/>
        </p:blipFill>
        <p:spPr>
          <a:xfrm>
            <a:off x="5224242" y="10"/>
            <a:ext cx="6967758" cy="6857990"/>
          </a:xfrm>
          <a:prstGeom prst="rect">
            <a:avLst/>
          </a:prstGeom>
        </p:spPr>
      </p:pic>
    </p:spTree>
    <p:extLst>
      <p:ext uri="{BB962C8B-B14F-4D97-AF65-F5344CB8AC3E}">
        <p14:creationId xmlns:p14="http://schemas.microsoft.com/office/powerpoint/2010/main" val="37632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6" name="Straight Connector 25">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32" name="Rectangle 31">
            <a:extLst>
              <a:ext uri="{FF2B5EF4-FFF2-40B4-BE49-F238E27FC236}">
                <a16:creationId xmlns:a16="http://schemas.microsoft.com/office/drawing/2014/main" id="{929448D9-8F1D-4CFE-93BA-E0272F0DB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F8CE79-BCC1-5979-5607-9DABE089B239}"/>
              </a:ext>
            </a:extLst>
          </p:cNvPr>
          <p:cNvSpPr>
            <a:spLocks noGrp="1"/>
          </p:cNvSpPr>
          <p:nvPr>
            <p:ph type="ctrTitle"/>
          </p:nvPr>
        </p:nvSpPr>
        <p:spPr>
          <a:xfrm>
            <a:off x="684212" y="4487332"/>
            <a:ext cx="7543800" cy="1507067"/>
          </a:xfrm>
        </p:spPr>
        <p:txBody>
          <a:bodyPr vert="horz" lIns="91440" tIns="45720" rIns="91440" bIns="45720" rtlCol="0" anchor="ctr">
            <a:normAutofit/>
          </a:bodyPr>
          <a:lstStyle/>
          <a:p>
            <a:r>
              <a:rPr lang="en-US" sz="3600"/>
              <a:t>Tasks </a:t>
            </a:r>
          </a:p>
        </p:txBody>
      </p:sp>
      <p:sp>
        <p:nvSpPr>
          <p:cNvPr id="3" name="Subtitle 2">
            <a:extLst>
              <a:ext uri="{FF2B5EF4-FFF2-40B4-BE49-F238E27FC236}">
                <a16:creationId xmlns:a16="http://schemas.microsoft.com/office/drawing/2014/main" id="{C371048F-A7B8-E358-0F58-EF249B469D82}"/>
              </a:ext>
            </a:extLst>
          </p:cNvPr>
          <p:cNvSpPr>
            <a:spLocks noGrp="1"/>
          </p:cNvSpPr>
          <p:nvPr>
            <p:ph type="subTitle" idx="1"/>
          </p:nvPr>
        </p:nvSpPr>
        <p:spPr>
          <a:xfrm>
            <a:off x="684211" y="685800"/>
            <a:ext cx="7493137" cy="3615267"/>
          </a:xfrm>
        </p:spPr>
        <p:txBody>
          <a:bodyPr vert="horz" lIns="91440" tIns="45720" rIns="91440" bIns="45720" rtlCol="0" anchor="ctr">
            <a:normAutofit/>
          </a:bodyPr>
          <a:lstStyle/>
          <a:p>
            <a:pPr marL="228600">
              <a:lnSpc>
                <a:spcPct val="90000"/>
              </a:lnSpc>
              <a:buFont typeface="Wingdings 3" panose="05040102010807070707" pitchFamily="18" charset="2"/>
              <a:buChar char=""/>
            </a:pPr>
            <a:r>
              <a:rPr lang="en-US" sz="1600" b="1" dirty="0"/>
              <a:t>Data Manipulation: </a:t>
            </a:r>
          </a:p>
          <a:p>
            <a:pPr marL="228600">
              <a:lnSpc>
                <a:spcPct val="90000"/>
              </a:lnSpc>
              <a:buFont typeface="Wingdings 3" panose="05040102010807070707" pitchFamily="18" charset="2"/>
              <a:buChar char=""/>
            </a:pPr>
            <a:r>
              <a:rPr lang="en-US" sz="1600" b="1" dirty="0"/>
              <a:t>● Extract the 5th column and store it in ‘customer_5’ </a:t>
            </a:r>
          </a:p>
          <a:p>
            <a:pPr marL="228600">
              <a:lnSpc>
                <a:spcPct val="90000"/>
              </a:lnSpc>
              <a:buFont typeface="Wingdings 3" panose="05040102010807070707" pitchFamily="18" charset="2"/>
              <a:buChar char=""/>
            </a:pPr>
            <a:r>
              <a:rPr lang="en-US" sz="1600" b="1" dirty="0"/>
              <a:t>● Extract the 15th column and store it in ‘customer_15’</a:t>
            </a:r>
          </a:p>
          <a:p>
            <a:pPr marL="228600">
              <a:lnSpc>
                <a:spcPct val="90000"/>
              </a:lnSpc>
              <a:buFont typeface="Wingdings 3" panose="05040102010807070707" pitchFamily="18" charset="2"/>
              <a:buChar char=""/>
            </a:pPr>
            <a:r>
              <a:rPr lang="en-US" sz="1600" b="1" dirty="0"/>
              <a:t> ● Extract all the male senior citizens whose payment method is electronic check and store the result in ‘</a:t>
            </a:r>
            <a:r>
              <a:rPr lang="en-US" sz="1600" b="1" dirty="0" err="1"/>
              <a:t>senior_male_electronic</a:t>
            </a:r>
            <a:r>
              <a:rPr lang="en-US" sz="1600" b="1" dirty="0"/>
              <a:t>’ </a:t>
            </a:r>
          </a:p>
          <a:p>
            <a:pPr marL="228600">
              <a:lnSpc>
                <a:spcPct val="90000"/>
              </a:lnSpc>
              <a:buFont typeface="Wingdings 3" panose="05040102010807070707" pitchFamily="18" charset="2"/>
              <a:buChar char=""/>
            </a:pPr>
            <a:r>
              <a:rPr lang="en-US" sz="1600" b="1" dirty="0"/>
              <a:t>● Extract all those customers whose tenure is greater than 70 months or their monthly charges is more than $100 and store the result in ‘</a:t>
            </a:r>
            <a:r>
              <a:rPr lang="en-US" sz="1600" b="1" dirty="0" err="1"/>
              <a:t>customer_total_tenure</a:t>
            </a:r>
            <a:endParaRPr lang="en-US" sz="1600" b="1" dirty="0"/>
          </a:p>
          <a:p>
            <a:pPr marL="228600">
              <a:lnSpc>
                <a:spcPct val="90000"/>
              </a:lnSpc>
              <a:buFont typeface="Wingdings 3" panose="05040102010807070707" pitchFamily="18" charset="2"/>
              <a:buChar char=""/>
            </a:pPr>
            <a:r>
              <a:rPr lang="en-US" sz="1600" b="1" dirty="0"/>
              <a:t>● Extract all the customers whose contract is of two years, payment method is mailed check and the value of churn is ‘Yes’ and store the result in ‘</a:t>
            </a:r>
            <a:r>
              <a:rPr lang="en-US" sz="1600" b="1" dirty="0" err="1"/>
              <a:t>two_mail_yes</a:t>
            </a:r>
            <a:r>
              <a:rPr lang="en-US" sz="1600" b="1" dirty="0"/>
              <a:t>’ ● Extract 333 random records from the </a:t>
            </a:r>
            <a:r>
              <a:rPr lang="en-US" sz="1600" b="1" dirty="0" err="1"/>
              <a:t>customer_churndataframe</a:t>
            </a:r>
            <a:r>
              <a:rPr lang="en-US" sz="1600" b="1" dirty="0"/>
              <a:t> and store the result in ‘customer_333’ ● Get the count of different levels from the ‘Churn’ </a:t>
            </a:r>
            <a:r>
              <a:rPr lang="en-US" sz="1600" b="1" dirty="0" err="1"/>
              <a:t>colum</a:t>
            </a:r>
            <a:endParaRPr lang="en-US" sz="1600" b="1" dirty="0"/>
          </a:p>
        </p:txBody>
      </p:sp>
      <p:pic>
        <p:nvPicPr>
          <p:cNvPr id="6" name="Picture 5" descr="A blue cylinder with three layers&#10;&#10;Description automatically generated">
            <a:extLst>
              <a:ext uri="{FF2B5EF4-FFF2-40B4-BE49-F238E27FC236}">
                <a16:creationId xmlns:a16="http://schemas.microsoft.com/office/drawing/2014/main" id="{3007AEE4-4FF4-35B7-A346-526C59272B9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3086" r="17506"/>
          <a:stretch/>
        </p:blipFill>
        <p:spPr>
          <a:xfrm>
            <a:off x="8820603" y="10"/>
            <a:ext cx="3371397" cy="6857990"/>
          </a:xfrm>
          <a:prstGeom prst="rect">
            <a:avLst/>
          </a:prstGeom>
          <a:effectLst>
            <a:innerShdw blurRad="57150" dist="38100" dir="14460000">
              <a:prstClr val="black">
                <a:alpha val="70000"/>
              </a:prstClr>
            </a:innerShdw>
          </a:effectLst>
        </p:spPr>
      </p:pic>
      <p:grpSp>
        <p:nvGrpSpPr>
          <p:cNvPr id="34" name="Group 33">
            <a:extLst>
              <a:ext uri="{FF2B5EF4-FFF2-40B4-BE49-F238E27FC236}">
                <a16:creationId xmlns:a16="http://schemas.microsoft.com/office/drawing/2014/main" id="{94749DEA-AC6C-4834-A330-03A1796B89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5" name="Straight Connector 34">
              <a:extLst>
                <a:ext uri="{FF2B5EF4-FFF2-40B4-BE49-F238E27FC236}">
                  <a16:creationId xmlns:a16="http://schemas.microsoft.com/office/drawing/2014/main" id="{20CBC5D1-BAF0-454E-9D7C-68370AA954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ABB9F45-32F7-4915-A94F-F1E34B32DE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94EA6F09-00FD-4C50-A2DF-D0B1CC4C9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4B8B975B-2618-4734-A401-FAB7451901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4EF4B123-0577-4F10-986B-6BD86396AB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4683228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brant multicolour checkered floor design">
            <a:extLst>
              <a:ext uri="{FF2B5EF4-FFF2-40B4-BE49-F238E27FC236}">
                <a16:creationId xmlns:a16="http://schemas.microsoft.com/office/drawing/2014/main" id="{E8B5BAE2-EFFD-A61A-3B7A-BA8BC47B14BF}"/>
              </a:ext>
            </a:extLst>
          </p:cNvPr>
          <p:cNvPicPr>
            <a:picLocks noChangeAspect="1"/>
          </p:cNvPicPr>
          <p:nvPr/>
        </p:nvPicPr>
        <p:blipFill rotWithShape="1">
          <a:blip r:embed="rId2">
            <a:alphaModFix amt="40000"/>
          </a:blip>
          <a:srcRect t="16667"/>
          <a:stretch/>
        </p:blipFill>
        <p:spPr>
          <a:xfrm>
            <a:off x="-3175" y="10"/>
            <a:ext cx="12192000" cy="6857990"/>
          </a:xfrm>
          <a:prstGeom prst="rect">
            <a:avLst/>
          </a:prstGeom>
        </p:spPr>
      </p:pic>
      <p:sp>
        <p:nvSpPr>
          <p:cNvPr id="2" name="Title 1">
            <a:extLst>
              <a:ext uri="{FF2B5EF4-FFF2-40B4-BE49-F238E27FC236}">
                <a16:creationId xmlns:a16="http://schemas.microsoft.com/office/drawing/2014/main" id="{E7CB859C-9111-FF86-2B45-0B52C33774F7}"/>
              </a:ext>
            </a:extLst>
          </p:cNvPr>
          <p:cNvSpPr>
            <a:spLocks noGrp="1"/>
          </p:cNvSpPr>
          <p:nvPr>
            <p:ph type="ctrTitle"/>
          </p:nvPr>
        </p:nvSpPr>
        <p:spPr>
          <a:xfrm>
            <a:off x="684212" y="685799"/>
            <a:ext cx="8001000" cy="2971801"/>
          </a:xfrm>
        </p:spPr>
        <p:txBody>
          <a:bodyPr>
            <a:normAutofit/>
          </a:bodyPr>
          <a:lstStyle/>
          <a:p>
            <a:r>
              <a:rPr lang="en-IN" dirty="0"/>
              <a:t>Data Visualization:</a:t>
            </a:r>
          </a:p>
        </p:txBody>
      </p:sp>
      <p:sp>
        <p:nvSpPr>
          <p:cNvPr id="3" name="Subtitle 2">
            <a:extLst>
              <a:ext uri="{FF2B5EF4-FFF2-40B4-BE49-F238E27FC236}">
                <a16:creationId xmlns:a16="http://schemas.microsoft.com/office/drawing/2014/main" id="{04A4C3FD-9200-7BD5-7B4C-ED71BFA1901F}"/>
              </a:ext>
            </a:extLst>
          </p:cNvPr>
          <p:cNvSpPr>
            <a:spLocks noGrp="1"/>
          </p:cNvSpPr>
          <p:nvPr>
            <p:ph type="subTitle" idx="1"/>
          </p:nvPr>
        </p:nvSpPr>
        <p:spPr>
          <a:xfrm>
            <a:off x="429209" y="3657600"/>
            <a:ext cx="7296538" cy="2892489"/>
          </a:xfrm>
        </p:spPr>
        <p:txBody>
          <a:bodyPr>
            <a:normAutofit fontScale="92500" lnSpcReduction="10000"/>
          </a:bodyPr>
          <a:lstStyle/>
          <a:p>
            <a:pPr>
              <a:lnSpc>
                <a:spcPct val="90000"/>
              </a:lnSpc>
            </a:pPr>
            <a:r>
              <a:rPr lang="en-US" sz="1800" dirty="0">
                <a:solidFill>
                  <a:schemeClr val="tx1"/>
                </a:solidFill>
              </a:rPr>
              <a:t>Build a bar-plot for the ’</a:t>
            </a:r>
            <a:r>
              <a:rPr lang="en-US" sz="1800" dirty="0" err="1">
                <a:solidFill>
                  <a:schemeClr val="tx1"/>
                </a:solidFill>
              </a:rPr>
              <a:t>InternetService</a:t>
            </a:r>
            <a:r>
              <a:rPr lang="en-US" sz="1800" dirty="0">
                <a:solidFill>
                  <a:schemeClr val="tx1"/>
                </a:solidFill>
              </a:rPr>
              <a:t>’ column:</a:t>
            </a:r>
          </a:p>
          <a:p>
            <a:pPr>
              <a:lnSpc>
                <a:spcPct val="90000"/>
              </a:lnSpc>
            </a:pPr>
            <a:r>
              <a:rPr lang="en-US" sz="1800" dirty="0">
                <a:solidFill>
                  <a:schemeClr val="tx1"/>
                </a:solidFill>
              </a:rPr>
              <a:t> a. Set x-axis label to ‘Categories of Internet Service’</a:t>
            </a:r>
          </a:p>
          <a:p>
            <a:pPr>
              <a:lnSpc>
                <a:spcPct val="90000"/>
              </a:lnSpc>
            </a:pPr>
            <a:r>
              <a:rPr lang="en-US" sz="1800" dirty="0">
                <a:solidFill>
                  <a:schemeClr val="tx1"/>
                </a:solidFill>
              </a:rPr>
              <a:t> b. Set y-axis label to ‘Count of Categories’ </a:t>
            </a:r>
          </a:p>
          <a:p>
            <a:pPr>
              <a:lnSpc>
                <a:spcPct val="90000"/>
              </a:lnSpc>
            </a:pPr>
            <a:r>
              <a:rPr lang="en-US" sz="1800" dirty="0">
                <a:solidFill>
                  <a:schemeClr val="tx1"/>
                </a:solidFill>
              </a:rPr>
              <a:t>c. Set the title of plot to be ‘Distribution of Internet Service’ </a:t>
            </a:r>
          </a:p>
          <a:p>
            <a:pPr>
              <a:lnSpc>
                <a:spcPct val="90000"/>
              </a:lnSpc>
            </a:pPr>
            <a:r>
              <a:rPr lang="en-US" sz="1800" dirty="0">
                <a:solidFill>
                  <a:schemeClr val="tx1"/>
                </a:solidFill>
              </a:rPr>
              <a:t>d. Set the color of the bars to be ‘orange’</a:t>
            </a:r>
          </a:p>
          <a:p>
            <a:pPr>
              <a:lnSpc>
                <a:spcPct val="90000"/>
              </a:lnSpc>
            </a:pPr>
            <a:r>
              <a:rPr lang="en-US" sz="1800" dirty="0">
                <a:solidFill>
                  <a:schemeClr val="tx1"/>
                </a:solidFill>
              </a:rPr>
              <a:t> ● Build a histogram for the ‘tenure’ column:</a:t>
            </a:r>
          </a:p>
          <a:p>
            <a:pPr>
              <a:lnSpc>
                <a:spcPct val="90000"/>
              </a:lnSpc>
            </a:pPr>
            <a:r>
              <a:rPr lang="en-US" sz="1800" dirty="0">
                <a:solidFill>
                  <a:schemeClr val="tx1"/>
                </a:solidFill>
              </a:rPr>
              <a:t> a. Set the number of bins to be 30 b.</a:t>
            </a:r>
          </a:p>
          <a:p>
            <a:pPr>
              <a:lnSpc>
                <a:spcPct val="90000"/>
              </a:lnSpc>
            </a:pPr>
            <a:r>
              <a:rPr lang="en-US" sz="1800" dirty="0">
                <a:solidFill>
                  <a:schemeClr val="tx1"/>
                </a:solidFill>
              </a:rPr>
              <a:t> Set the color of the bins to be ‘green’ c. Assign the title ‘Distribution’ of tenure</a:t>
            </a:r>
            <a:endParaRPr lang="en-IN" sz="1800" dirty="0">
              <a:solidFill>
                <a:schemeClr val="tx1"/>
              </a:solidFill>
            </a:endParaRPr>
          </a:p>
        </p:txBody>
      </p:sp>
    </p:spTree>
    <p:extLst>
      <p:ext uri="{BB962C8B-B14F-4D97-AF65-F5344CB8AC3E}">
        <p14:creationId xmlns:p14="http://schemas.microsoft.com/office/powerpoint/2010/main" val="218679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400"/>
                                        <p:tgtEl>
                                          <p:spTgt spid="3">
                                            <p:txEl>
                                              <p:pRg st="2" end="2"/>
                                            </p:txEl>
                                          </p:spTgt>
                                        </p:tgtEl>
                                      </p:cBhvr>
                                    </p:animEffect>
                                  </p:childTnLst>
                                </p:cTn>
                              </p:par>
                              <p:par>
                                <p:cTn id="17" presetID="10" presetClass="entr" presetSubtype="0" fill="hold" grpId="0" nodeType="withEffect">
                                  <p:stCondLst>
                                    <p:cond delay="2000"/>
                                  </p:stCondLst>
                                  <p:iterate type="lt">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400"/>
                                        <p:tgtEl>
                                          <p:spTgt spid="3">
                                            <p:txEl>
                                              <p:pRg st="3" end="3"/>
                                            </p:txEl>
                                          </p:spTgt>
                                        </p:tgtEl>
                                      </p:cBhvr>
                                    </p:animEffect>
                                  </p:childTnLst>
                                </p:cTn>
                              </p:par>
                              <p:par>
                                <p:cTn id="20" presetID="10" presetClass="entr" presetSubtype="0" fill="hold" grpId="0" nodeType="withEffect">
                                  <p:stCondLst>
                                    <p:cond delay="2000"/>
                                  </p:stCondLst>
                                  <p:iterate type="lt">
                                    <p:tmPct val="10000"/>
                                  </p:iterate>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400"/>
                                        <p:tgtEl>
                                          <p:spTgt spid="3">
                                            <p:txEl>
                                              <p:pRg st="4" end="4"/>
                                            </p:txEl>
                                          </p:spTgt>
                                        </p:tgtEl>
                                      </p:cBhvr>
                                    </p:animEffect>
                                  </p:childTnLst>
                                </p:cTn>
                              </p:par>
                              <p:par>
                                <p:cTn id="23" presetID="10" presetClass="entr" presetSubtype="0" fill="hold" grpId="0" nodeType="withEffect">
                                  <p:stCondLst>
                                    <p:cond delay="2000"/>
                                  </p:stCondLst>
                                  <p:iterate type="lt">
                                    <p:tmPct val="10000"/>
                                  </p:iterate>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400"/>
                                        <p:tgtEl>
                                          <p:spTgt spid="3">
                                            <p:txEl>
                                              <p:pRg st="5" end="5"/>
                                            </p:txEl>
                                          </p:spTgt>
                                        </p:tgtEl>
                                      </p:cBhvr>
                                    </p:animEffect>
                                  </p:childTnLst>
                                </p:cTn>
                              </p:par>
                              <p:par>
                                <p:cTn id="26" presetID="10" presetClass="entr" presetSubtype="0" fill="hold" grpId="0" nodeType="withEffect">
                                  <p:stCondLst>
                                    <p:cond delay="2000"/>
                                  </p:stCondLst>
                                  <p:iterate type="lt">
                                    <p:tmPct val="10000"/>
                                  </p:iterate>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400"/>
                                        <p:tgtEl>
                                          <p:spTgt spid="3">
                                            <p:txEl>
                                              <p:pRg st="6" end="6"/>
                                            </p:txEl>
                                          </p:spTgt>
                                        </p:tgtEl>
                                      </p:cBhvr>
                                    </p:animEffect>
                                  </p:childTnLst>
                                </p:cTn>
                              </p:par>
                              <p:par>
                                <p:cTn id="29" presetID="10" presetClass="entr" presetSubtype="0" fill="hold" grpId="0" nodeType="withEffect">
                                  <p:stCondLst>
                                    <p:cond delay="2000"/>
                                  </p:stCondLst>
                                  <p:iterate type="lt">
                                    <p:tmPct val="10000"/>
                                  </p:iterate>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4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brant multicolour checkered floor design">
            <a:extLst>
              <a:ext uri="{FF2B5EF4-FFF2-40B4-BE49-F238E27FC236}">
                <a16:creationId xmlns:a16="http://schemas.microsoft.com/office/drawing/2014/main" id="{E8B5BAE2-EFFD-A61A-3B7A-BA8BC47B14BF}"/>
              </a:ext>
            </a:extLst>
          </p:cNvPr>
          <p:cNvPicPr>
            <a:picLocks noChangeAspect="1"/>
          </p:cNvPicPr>
          <p:nvPr/>
        </p:nvPicPr>
        <p:blipFill rotWithShape="1">
          <a:blip r:embed="rId2">
            <a:alphaModFix amt="40000"/>
          </a:blip>
          <a:srcRect t="16667"/>
          <a:stretch/>
        </p:blipFill>
        <p:spPr>
          <a:xfrm>
            <a:off x="-3175" y="10"/>
            <a:ext cx="12192000" cy="6857990"/>
          </a:xfrm>
          <a:prstGeom prst="rect">
            <a:avLst/>
          </a:prstGeom>
        </p:spPr>
      </p:pic>
      <p:sp>
        <p:nvSpPr>
          <p:cNvPr id="2" name="Title 1">
            <a:extLst>
              <a:ext uri="{FF2B5EF4-FFF2-40B4-BE49-F238E27FC236}">
                <a16:creationId xmlns:a16="http://schemas.microsoft.com/office/drawing/2014/main" id="{E7CB859C-9111-FF86-2B45-0B52C33774F7}"/>
              </a:ext>
            </a:extLst>
          </p:cNvPr>
          <p:cNvSpPr>
            <a:spLocks noGrp="1"/>
          </p:cNvSpPr>
          <p:nvPr>
            <p:ph type="ctrTitle"/>
          </p:nvPr>
        </p:nvSpPr>
        <p:spPr>
          <a:xfrm>
            <a:off x="684212" y="685799"/>
            <a:ext cx="8001000" cy="2971801"/>
          </a:xfrm>
        </p:spPr>
        <p:txBody>
          <a:bodyPr>
            <a:normAutofit/>
          </a:bodyPr>
          <a:lstStyle/>
          <a:p>
            <a:r>
              <a:rPr lang="en-IN" dirty="0"/>
              <a:t>Data Visualization:</a:t>
            </a:r>
          </a:p>
        </p:txBody>
      </p:sp>
      <p:sp>
        <p:nvSpPr>
          <p:cNvPr id="3" name="Subtitle 2">
            <a:extLst>
              <a:ext uri="{FF2B5EF4-FFF2-40B4-BE49-F238E27FC236}">
                <a16:creationId xmlns:a16="http://schemas.microsoft.com/office/drawing/2014/main" id="{04A4C3FD-9200-7BD5-7B4C-ED71BFA1901F}"/>
              </a:ext>
            </a:extLst>
          </p:cNvPr>
          <p:cNvSpPr>
            <a:spLocks noGrp="1"/>
          </p:cNvSpPr>
          <p:nvPr>
            <p:ph type="subTitle" idx="1"/>
          </p:nvPr>
        </p:nvSpPr>
        <p:spPr>
          <a:xfrm>
            <a:off x="429209" y="3657600"/>
            <a:ext cx="7296538" cy="2892489"/>
          </a:xfrm>
        </p:spPr>
        <p:txBody>
          <a:bodyPr>
            <a:normAutofit lnSpcReduction="10000"/>
          </a:bodyPr>
          <a:lstStyle/>
          <a:p>
            <a:pPr>
              <a:lnSpc>
                <a:spcPct val="90000"/>
              </a:lnSpc>
            </a:pPr>
            <a:r>
              <a:rPr lang="en-US" sz="1800" dirty="0">
                <a:solidFill>
                  <a:schemeClr val="tx1"/>
                </a:solidFill>
              </a:rPr>
              <a:t>Build a scatter-plot between ‘</a:t>
            </a:r>
            <a:r>
              <a:rPr lang="en-US" sz="1800" dirty="0" err="1">
                <a:solidFill>
                  <a:schemeClr val="tx1"/>
                </a:solidFill>
              </a:rPr>
              <a:t>MonthlyCharges</a:t>
            </a:r>
            <a:r>
              <a:rPr lang="en-US" sz="1800" dirty="0">
                <a:solidFill>
                  <a:schemeClr val="tx1"/>
                </a:solidFill>
              </a:rPr>
              <a:t>’ and ‘tenure’. Map ‘</a:t>
            </a:r>
            <a:r>
              <a:rPr lang="en-US" sz="1800" dirty="0" err="1">
                <a:solidFill>
                  <a:schemeClr val="tx1"/>
                </a:solidFill>
              </a:rPr>
              <a:t>MonthlyCharges</a:t>
            </a:r>
            <a:r>
              <a:rPr lang="en-US" sz="1800" dirty="0">
                <a:solidFill>
                  <a:schemeClr val="tx1"/>
                </a:solidFill>
              </a:rPr>
              <a:t>’ to the y-axis and ‘tenure’ to the ‘x-axis’:</a:t>
            </a:r>
          </a:p>
          <a:p>
            <a:pPr>
              <a:lnSpc>
                <a:spcPct val="90000"/>
              </a:lnSpc>
            </a:pPr>
            <a:r>
              <a:rPr lang="en-US" sz="1800" dirty="0">
                <a:solidFill>
                  <a:schemeClr val="tx1"/>
                </a:solidFill>
              </a:rPr>
              <a:t> a. Assign the points a color of ‘brown’</a:t>
            </a:r>
          </a:p>
          <a:p>
            <a:pPr>
              <a:lnSpc>
                <a:spcPct val="90000"/>
              </a:lnSpc>
            </a:pPr>
            <a:r>
              <a:rPr lang="en-US" sz="1800" dirty="0">
                <a:solidFill>
                  <a:schemeClr val="tx1"/>
                </a:solidFill>
              </a:rPr>
              <a:t> b. Set the x-axis label to ‘Tenure of customer’ </a:t>
            </a:r>
          </a:p>
          <a:p>
            <a:pPr>
              <a:lnSpc>
                <a:spcPct val="90000"/>
              </a:lnSpc>
            </a:pPr>
            <a:r>
              <a:rPr lang="en-US" sz="1800" dirty="0">
                <a:solidFill>
                  <a:schemeClr val="tx1"/>
                </a:solidFill>
              </a:rPr>
              <a:t>c. Set the y-axis label to ‘Monthly Charges of customer’</a:t>
            </a:r>
          </a:p>
          <a:p>
            <a:pPr>
              <a:lnSpc>
                <a:spcPct val="90000"/>
              </a:lnSpc>
            </a:pPr>
            <a:r>
              <a:rPr lang="en-US" sz="1800" dirty="0">
                <a:solidFill>
                  <a:schemeClr val="tx1"/>
                </a:solidFill>
              </a:rPr>
              <a:t> d. Set the title to ‘Tenure vs Monthly Charges’ </a:t>
            </a:r>
          </a:p>
          <a:p>
            <a:pPr>
              <a:lnSpc>
                <a:spcPct val="90000"/>
              </a:lnSpc>
            </a:pPr>
            <a:r>
              <a:rPr lang="en-US" sz="1800" dirty="0">
                <a:solidFill>
                  <a:schemeClr val="tx1"/>
                </a:solidFill>
              </a:rPr>
              <a:t>e. Build a box-plot between ‘tenure’ &amp; ‘Contract’. Map ‘tenure’ on the y-axis &amp; </a:t>
            </a:r>
          </a:p>
          <a:p>
            <a:pPr>
              <a:lnSpc>
                <a:spcPct val="90000"/>
              </a:lnSpc>
            </a:pPr>
            <a:r>
              <a:rPr lang="en-US" sz="1800" dirty="0">
                <a:solidFill>
                  <a:schemeClr val="tx1"/>
                </a:solidFill>
              </a:rPr>
              <a:t>f. ‘Contract’ on the x-axis</a:t>
            </a:r>
            <a:endParaRPr lang="en-IN" sz="1800" dirty="0">
              <a:solidFill>
                <a:schemeClr val="tx1"/>
              </a:solidFill>
            </a:endParaRPr>
          </a:p>
        </p:txBody>
      </p:sp>
    </p:spTree>
    <p:extLst>
      <p:ext uri="{BB962C8B-B14F-4D97-AF65-F5344CB8AC3E}">
        <p14:creationId xmlns:p14="http://schemas.microsoft.com/office/powerpoint/2010/main" val="14080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400"/>
                                        <p:tgtEl>
                                          <p:spTgt spid="3">
                                            <p:txEl>
                                              <p:pRg st="2" end="2"/>
                                            </p:txEl>
                                          </p:spTgt>
                                        </p:tgtEl>
                                      </p:cBhvr>
                                    </p:animEffect>
                                  </p:childTnLst>
                                </p:cTn>
                              </p:par>
                              <p:par>
                                <p:cTn id="17" presetID="10" presetClass="entr" presetSubtype="0" fill="hold" grpId="0" nodeType="withEffect">
                                  <p:stCondLst>
                                    <p:cond delay="2000"/>
                                  </p:stCondLst>
                                  <p:iterate type="lt">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400"/>
                                        <p:tgtEl>
                                          <p:spTgt spid="3">
                                            <p:txEl>
                                              <p:pRg st="3" end="3"/>
                                            </p:txEl>
                                          </p:spTgt>
                                        </p:tgtEl>
                                      </p:cBhvr>
                                    </p:animEffect>
                                  </p:childTnLst>
                                </p:cTn>
                              </p:par>
                              <p:par>
                                <p:cTn id="20" presetID="10" presetClass="entr" presetSubtype="0" fill="hold" grpId="0" nodeType="withEffect">
                                  <p:stCondLst>
                                    <p:cond delay="2000"/>
                                  </p:stCondLst>
                                  <p:iterate type="lt">
                                    <p:tmPct val="10000"/>
                                  </p:iterate>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400"/>
                                        <p:tgtEl>
                                          <p:spTgt spid="3">
                                            <p:txEl>
                                              <p:pRg st="4" end="4"/>
                                            </p:txEl>
                                          </p:spTgt>
                                        </p:tgtEl>
                                      </p:cBhvr>
                                    </p:animEffect>
                                  </p:childTnLst>
                                </p:cTn>
                              </p:par>
                              <p:par>
                                <p:cTn id="23" presetID="10" presetClass="entr" presetSubtype="0" fill="hold" grpId="0" nodeType="withEffect">
                                  <p:stCondLst>
                                    <p:cond delay="2000"/>
                                  </p:stCondLst>
                                  <p:iterate type="lt">
                                    <p:tmPct val="10000"/>
                                  </p:iterate>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400"/>
                                        <p:tgtEl>
                                          <p:spTgt spid="3">
                                            <p:txEl>
                                              <p:pRg st="5" end="5"/>
                                            </p:txEl>
                                          </p:spTgt>
                                        </p:tgtEl>
                                      </p:cBhvr>
                                    </p:animEffect>
                                  </p:childTnLst>
                                </p:cTn>
                              </p:par>
                              <p:par>
                                <p:cTn id="26" presetID="10" presetClass="entr" presetSubtype="0" fill="hold" grpId="0" nodeType="withEffect">
                                  <p:stCondLst>
                                    <p:cond delay="2000"/>
                                  </p:stCondLst>
                                  <p:iterate type="lt">
                                    <p:tmPct val="10000"/>
                                  </p:iterate>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4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Zigzag indicator line">
            <a:extLst>
              <a:ext uri="{FF2B5EF4-FFF2-40B4-BE49-F238E27FC236}">
                <a16:creationId xmlns:a16="http://schemas.microsoft.com/office/drawing/2014/main" id="{494B5AE2-C739-4C6D-61B5-77403BA760ED}"/>
              </a:ext>
            </a:extLst>
          </p:cNvPr>
          <p:cNvPicPr>
            <a:picLocks noChangeAspect="1"/>
          </p:cNvPicPr>
          <p:nvPr/>
        </p:nvPicPr>
        <p:blipFill rotWithShape="1">
          <a:blip r:embed="rId2">
            <a:alphaModFix amt="40000"/>
          </a:blip>
          <a:srcRect t="3852" b="11879"/>
          <a:stretch/>
        </p:blipFill>
        <p:spPr>
          <a:xfrm>
            <a:off x="-3175" y="10"/>
            <a:ext cx="12192000" cy="6857990"/>
          </a:xfrm>
          <a:prstGeom prst="rect">
            <a:avLst/>
          </a:prstGeom>
        </p:spPr>
      </p:pic>
      <p:sp>
        <p:nvSpPr>
          <p:cNvPr id="2" name="Title 1">
            <a:extLst>
              <a:ext uri="{FF2B5EF4-FFF2-40B4-BE49-F238E27FC236}">
                <a16:creationId xmlns:a16="http://schemas.microsoft.com/office/drawing/2014/main" id="{D489DD73-95A5-8681-6D77-B2096F12CA21}"/>
              </a:ext>
            </a:extLst>
          </p:cNvPr>
          <p:cNvSpPr>
            <a:spLocks noGrp="1"/>
          </p:cNvSpPr>
          <p:nvPr>
            <p:ph type="ctrTitle"/>
          </p:nvPr>
        </p:nvSpPr>
        <p:spPr>
          <a:xfrm>
            <a:off x="684212" y="685799"/>
            <a:ext cx="8001000" cy="2971801"/>
          </a:xfrm>
        </p:spPr>
        <p:txBody>
          <a:bodyPr>
            <a:normAutofit/>
          </a:bodyPr>
          <a:lstStyle/>
          <a:p>
            <a:r>
              <a:rPr lang="en-US" dirty="0"/>
              <a:t>Liner Regression</a:t>
            </a:r>
            <a:endParaRPr lang="en-IN" dirty="0"/>
          </a:p>
        </p:txBody>
      </p:sp>
      <p:sp>
        <p:nvSpPr>
          <p:cNvPr id="3" name="Subtitle 2">
            <a:extLst>
              <a:ext uri="{FF2B5EF4-FFF2-40B4-BE49-F238E27FC236}">
                <a16:creationId xmlns:a16="http://schemas.microsoft.com/office/drawing/2014/main" id="{9559587E-9B1D-E816-86A3-79234671D6E2}"/>
              </a:ext>
            </a:extLst>
          </p:cNvPr>
          <p:cNvSpPr>
            <a:spLocks noGrp="1"/>
          </p:cNvSpPr>
          <p:nvPr>
            <p:ph type="subTitle" idx="1"/>
          </p:nvPr>
        </p:nvSpPr>
        <p:spPr>
          <a:xfrm>
            <a:off x="684212" y="3843867"/>
            <a:ext cx="6765100" cy="1947333"/>
          </a:xfrm>
        </p:spPr>
        <p:txBody>
          <a:bodyPr>
            <a:normAutofit/>
          </a:bodyPr>
          <a:lstStyle/>
          <a:p>
            <a:pPr>
              <a:lnSpc>
                <a:spcPct val="90000"/>
              </a:lnSpc>
            </a:pPr>
            <a:r>
              <a:rPr lang="en-US" sz="1300" b="1" dirty="0">
                <a:solidFill>
                  <a:schemeClr val="tx1"/>
                </a:solidFill>
              </a:rPr>
              <a:t>Build a simple linear model where dependent variable is ‘</a:t>
            </a:r>
            <a:r>
              <a:rPr lang="en-US" sz="1300" b="1" dirty="0" err="1">
                <a:solidFill>
                  <a:schemeClr val="tx1"/>
                </a:solidFill>
              </a:rPr>
              <a:t>MonthlyCharges</a:t>
            </a:r>
            <a:r>
              <a:rPr lang="en-US" sz="1300" b="1" dirty="0">
                <a:solidFill>
                  <a:schemeClr val="tx1"/>
                </a:solidFill>
              </a:rPr>
              <a:t>’ and independent variable is ‘tenure’: </a:t>
            </a:r>
          </a:p>
          <a:p>
            <a:pPr marL="457200" indent="-457200">
              <a:lnSpc>
                <a:spcPct val="90000"/>
              </a:lnSpc>
              <a:buAutoNum type="alphaLcPeriod"/>
            </a:pPr>
            <a:r>
              <a:rPr lang="en-US" sz="1300" b="1" dirty="0">
                <a:solidFill>
                  <a:schemeClr val="tx1"/>
                </a:solidFill>
              </a:rPr>
              <a:t>Divide the dataset into train and test sets in 70:30 ratio.</a:t>
            </a:r>
          </a:p>
          <a:p>
            <a:pPr marL="457200" indent="-457200">
              <a:lnSpc>
                <a:spcPct val="90000"/>
              </a:lnSpc>
              <a:buAutoNum type="alphaLcPeriod"/>
            </a:pPr>
            <a:r>
              <a:rPr lang="en-US" sz="1300" b="1" dirty="0">
                <a:solidFill>
                  <a:schemeClr val="tx1"/>
                </a:solidFill>
              </a:rPr>
              <a:t>  Build the model on train set and predict the values on test set </a:t>
            </a:r>
          </a:p>
          <a:p>
            <a:pPr marL="457200" indent="-457200">
              <a:lnSpc>
                <a:spcPct val="90000"/>
              </a:lnSpc>
              <a:buAutoNum type="alphaLcPeriod"/>
            </a:pPr>
            <a:r>
              <a:rPr lang="en-US" sz="1300" b="1" dirty="0">
                <a:solidFill>
                  <a:schemeClr val="tx1"/>
                </a:solidFill>
              </a:rPr>
              <a:t> After predicting the values, find the root mean square error</a:t>
            </a:r>
          </a:p>
          <a:p>
            <a:pPr marL="457200" indent="-457200">
              <a:lnSpc>
                <a:spcPct val="90000"/>
              </a:lnSpc>
              <a:buAutoNum type="alphaLcPeriod"/>
            </a:pPr>
            <a:r>
              <a:rPr lang="en-US" sz="1300" b="1" dirty="0">
                <a:solidFill>
                  <a:schemeClr val="tx1"/>
                </a:solidFill>
              </a:rPr>
              <a:t> Find out the error in prediction &amp; store the result in ‘error’ </a:t>
            </a:r>
          </a:p>
          <a:p>
            <a:pPr marL="457200" indent="-457200">
              <a:lnSpc>
                <a:spcPct val="90000"/>
              </a:lnSpc>
              <a:buAutoNum type="alphaLcPeriod"/>
            </a:pPr>
            <a:r>
              <a:rPr lang="en-US" sz="1300" b="1" dirty="0">
                <a:solidFill>
                  <a:schemeClr val="tx1"/>
                </a:solidFill>
              </a:rPr>
              <a:t>Find the root mean square error</a:t>
            </a:r>
            <a:endParaRPr lang="en-IN" sz="1300" b="1" dirty="0">
              <a:solidFill>
                <a:schemeClr val="tx1"/>
              </a:solidFill>
            </a:endParaRPr>
          </a:p>
        </p:txBody>
      </p:sp>
    </p:spTree>
    <p:extLst>
      <p:ext uri="{BB962C8B-B14F-4D97-AF65-F5344CB8AC3E}">
        <p14:creationId xmlns:p14="http://schemas.microsoft.com/office/powerpoint/2010/main" val="297822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42185F-57F2-E30F-4D76-A709F645B97B}"/>
              </a:ext>
            </a:extLst>
          </p:cNvPr>
          <p:cNvSpPr>
            <a:spLocks noGrp="1"/>
          </p:cNvSpPr>
          <p:nvPr>
            <p:ph type="ctrTitle"/>
          </p:nvPr>
        </p:nvSpPr>
        <p:spPr>
          <a:xfrm>
            <a:off x="5135754" y="628617"/>
            <a:ext cx="6368858" cy="3028983"/>
          </a:xfrm>
        </p:spPr>
        <p:txBody>
          <a:bodyPr>
            <a:normAutofit/>
          </a:bodyPr>
          <a:lstStyle/>
          <a:p>
            <a:r>
              <a:rPr lang="en-IN" dirty="0"/>
              <a:t>Logistic Regression:</a:t>
            </a:r>
          </a:p>
        </p:txBody>
      </p:sp>
      <p:sp>
        <p:nvSpPr>
          <p:cNvPr id="3" name="Subtitle 2">
            <a:extLst>
              <a:ext uri="{FF2B5EF4-FFF2-40B4-BE49-F238E27FC236}">
                <a16:creationId xmlns:a16="http://schemas.microsoft.com/office/drawing/2014/main" id="{E9FF9859-B7B6-5DF1-46B3-EDF8E7CE1B76}"/>
              </a:ext>
            </a:extLst>
          </p:cNvPr>
          <p:cNvSpPr>
            <a:spLocks noGrp="1"/>
          </p:cNvSpPr>
          <p:nvPr>
            <p:ph type="subTitle" idx="1"/>
          </p:nvPr>
        </p:nvSpPr>
        <p:spPr>
          <a:xfrm>
            <a:off x="5126845" y="3843867"/>
            <a:ext cx="6293824" cy="2820989"/>
          </a:xfrm>
        </p:spPr>
        <p:txBody>
          <a:bodyPr>
            <a:normAutofit/>
          </a:bodyPr>
          <a:lstStyle/>
          <a:p>
            <a:pPr>
              <a:lnSpc>
                <a:spcPct val="90000"/>
              </a:lnSpc>
            </a:pPr>
            <a:r>
              <a:rPr lang="en-US" sz="1100" b="1" dirty="0">
                <a:solidFill>
                  <a:schemeClr val="tx1">
                    <a:lumMod val="95000"/>
                  </a:schemeClr>
                </a:solidFill>
              </a:rPr>
              <a:t>● Build a simple logistic regression model where dependent variable is ‘Churn’ and independent variable is ‘</a:t>
            </a:r>
            <a:r>
              <a:rPr lang="en-US" sz="1100" b="1" dirty="0" err="1">
                <a:solidFill>
                  <a:schemeClr val="tx1">
                    <a:lumMod val="95000"/>
                  </a:schemeClr>
                </a:solidFill>
              </a:rPr>
              <a:t>MonthlyCharges</a:t>
            </a:r>
            <a:r>
              <a:rPr lang="en-US" sz="1100" b="1" dirty="0">
                <a:solidFill>
                  <a:schemeClr val="tx1">
                    <a:lumMod val="95000"/>
                  </a:schemeClr>
                </a:solidFill>
              </a:rPr>
              <a:t>’:</a:t>
            </a:r>
          </a:p>
          <a:p>
            <a:pPr>
              <a:lnSpc>
                <a:spcPct val="90000"/>
              </a:lnSpc>
            </a:pPr>
            <a:r>
              <a:rPr lang="en-US" sz="1100" b="1" dirty="0">
                <a:solidFill>
                  <a:schemeClr val="tx1">
                    <a:lumMod val="95000"/>
                  </a:schemeClr>
                </a:solidFill>
              </a:rPr>
              <a:t> a. Divide the dataset in 65:35 ratio</a:t>
            </a:r>
          </a:p>
          <a:p>
            <a:pPr>
              <a:lnSpc>
                <a:spcPct val="90000"/>
              </a:lnSpc>
            </a:pPr>
            <a:r>
              <a:rPr lang="en-US" sz="1100" b="1" dirty="0">
                <a:solidFill>
                  <a:schemeClr val="tx1">
                    <a:lumMod val="95000"/>
                  </a:schemeClr>
                </a:solidFill>
              </a:rPr>
              <a:t> b. Build the model on train set and predict the values on test set </a:t>
            </a:r>
          </a:p>
          <a:p>
            <a:pPr>
              <a:lnSpc>
                <a:spcPct val="90000"/>
              </a:lnSpc>
            </a:pPr>
            <a:r>
              <a:rPr lang="en-US" sz="1100" b="1" dirty="0">
                <a:solidFill>
                  <a:schemeClr val="tx1">
                    <a:lumMod val="95000"/>
                  </a:schemeClr>
                </a:solidFill>
              </a:rPr>
              <a:t>c. Build the confusion matrix and get the accuracy score </a:t>
            </a:r>
          </a:p>
          <a:p>
            <a:pPr>
              <a:lnSpc>
                <a:spcPct val="90000"/>
              </a:lnSpc>
            </a:pPr>
            <a:r>
              <a:rPr lang="en-US" sz="1100" b="1" dirty="0">
                <a:solidFill>
                  <a:schemeClr val="tx1">
                    <a:lumMod val="95000"/>
                  </a:schemeClr>
                </a:solidFill>
              </a:rPr>
              <a:t>d. Build a multiple logistic regression model where dependent variable is ‘Churn’ and independent variables are ‘tenure’ and ‘</a:t>
            </a:r>
            <a:r>
              <a:rPr lang="en-US" sz="1100" b="1" dirty="0" err="1">
                <a:solidFill>
                  <a:schemeClr val="tx1">
                    <a:lumMod val="95000"/>
                  </a:schemeClr>
                </a:solidFill>
              </a:rPr>
              <a:t>MonthlyCharges</a:t>
            </a:r>
            <a:r>
              <a:rPr lang="en-US" sz="1100" b="1" dirty="0">
                <a:solidFill>
                  <a:schemeClr val="tx1">
                    <a:lumMod val="95000"/>
                  </a:schemeClr>
                </a:solidFill>
              </a:rPr>
              <a:t>’</a:t>
            </a:r>
          </a:p>
          <a:p>
            <a:pPr>
              <a:lnSpc>
                <a:spcPct val="90000"/>
              </a:lnSpc>
            </a:pPr>
            <a:r>
              <a:rPr lang="en-US" sz="1100" b="1" dirty="0">
                <a:solidFill>
                  <a:schemeClr val="tx1">
                    <a:lumMod val="95000"/>
                  </a:schemeClr>
                </a:solidFill>
              </a:rPr>
              <a:t> e. Divide the dataset in 80:20 ratio</a:t>
            </a:r>
          </a:p>
          <a:p>
            <a:pPr>
              <a:lnSpc>
                <a:spcPct val="90000"/>
              </a:lnSpc>
            </a:pPr>
            <a:r>
              <a:rPr lang="en-US" sz="1100" b="1" dirty="0">
                <a:solidFill>
                  <a:schemeClr val="tx1">
                    <a:lumMod val="95000"/>
                  </a:schemeClr>
                </a:solidFill>
              </a:rPr>
              <a:t> f. Build the model on train set and predict the values on test set</a:t>
            </a:r>
          </a:p>
          <a:p>
            <a:pPr>
              <a:lnSpc>
                <a:spcPct val="90000"/>
              </a:lnSpc>
            </a:pPr>
            <a:r>
              <a:rPr lang="en-US" sz="1100" b="1" dirty="0">
                <a:solidFill>
                  <a:schemeClr val="tx1">
                    <a:lumMod val="95000"/>
                  </a:schemeClr>
                </a:solidFill>
              </a:rPr>
              <a:t> g. Build the confusion  matrix and get the accuracy score</a:t>
            </a:r>
            <a:endParaRPr lang="en-IN" sz="1100" b="1" dirty="0">
              <a:solidFill>
                <a:schemeClr val="tx1">
                  <a:lumMod val="95000"/>
                </a:schemeClr>
              </a:solidFill>
            </a:endParaRPr>
          </a:p>
        </p:txBody>
      </p:sp>
      <p:pic>
        <p:nvPicPr>
          <p:cNvPr id="7" name="Graphic 6" descr="Statistics">
            <a:extLst>
              <a:ext uri="{FF2B5EF4-FFF2-40B4-BE49-F238E27FC236}">
                <a16:creationId xmlns:a16="http://schemas.microsoft.com/office/drawing/2014/main" id="{F947639E-728A-80E5-C70F-A5FD7D6CA8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633" y="1264416"/>
            <a:ext cx="4004489" cy="4004489"/>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12" name="Group 11">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2942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D2D7C63-562A-41C7-892E-0C73F5D59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7592E-EB12-67D2-738B-1333130082B5}"/>
              </a:ext>
            </a:extLst>
          </p:cNvPr>
          <p:cNvSpPr>
            <a:spLocks noGrp="1"/>
          </p:cNvSpPr>
          <p:nvPr>
            <p:ph type="ctrTitle"/>
          </p:nvPr>
        </p:nvSpPr>
        <p:spPr>
          <a:xfrm>
            <a:off x="5116738" y="685799"/>
            <a:ext cx="6159273" cy="2971801"/>
          </a:xfrm>
        </p:spPr>
        <p:txBody>
          <a:bodyPr>
            <a:normAutofit/>
          </a:bodyPr>
          <a:lstStyle/>
          <a:p>
            <a:r>
              <a:rPr lang="en-IN" dirty="0"/>
              <a:t>Decision Tree: </a:t>
            </a:r>
          </a:p>
        </p:txBody>
      </p:sp>
      <p:sp>
        <p:nvSpPr>
          <p:cNvPr id="3" name="Subtitle 2">
            <a:extLst>
              <a:ext uri="{FF2B5EF4-FFF2-40B4-BE49-F238E27FC236}">
                <a16:creationId xmlns:a16="http://schemas.microsoft.com/office/drawing/2014/main" id="{1A363BAA-01EB-1499-F0C1-ACAF4DCCB65C}"/>
              </a:ext>
            </a:extLst>
          </p:cNvPr>
          <p:cNvSpPr>
            <a:spLocks noGrp="1"/>
          </p:cNvSpPr>
          <p:nvPr>
            <p:ph type="subTitle" idx="1"/>
          </p:nvPr>
        </p:nvSpPr>
        <p:spPr>
          <a:xfrm>
            <a:off x="5115456" y="3843867"/>
            <a:ext cx="6167930" cy="1947333"/>
          </a:xfrm>
        </p:spPr>
        <p:txBody>
          <a:bodyPr>
            <a:normAutofit/>
          </a:bodyPr>
          <a:lstStyle/>
          <a:p>
            <a:pPr>
              <a:lnSpc>
                <a:spcPct val="90000"/>
              </a:lnSpc>
            </a:pPr>
            <a:r>
              <a:rPr lang="en-US" sz="1600" b="1"/>
              <a:t>Build a decision tree model where dependent variable is ‘Churn’ and independent variable is ‘tenure’:</a:t>
            </a:r>
          </a:p>
          <a:p>
            <a:pPr>
              <a:lnSpc>
                <a:spcPct val="90000"/>
              </a:lnSpc>
            </a:pPr>
            <a:r>
              <a:rPr lang="en-US" sz="1600" b="1"/>
              <a:t> a. Divide the dataset in 80:20 ratio</a:t>
            </a:r>
          </a:p>
          <a:p>
            <a:pPr>
              <a:lnSpc>
                <a:spcPct val="90000"/>
              </a:lnSpc>
            </a:pPr>
            <a:r>
              <a:rPr lang="en-US" sz="1600" b="1"/>
              <a:t> b. Build the model on train set and predict the values on test set </a:t>
            </a:r>
          </a:p>
          <a:p>
            <a:pPr>
              <a:lnSpc>
                <a:spcPct val="90000"/>
              </a:lnSpc>
            </a:pPr>
            <a:r>
              <a:rPr lang="en-US" sz="1600" b="1"/>
              <a:t>c. Build the confusion matrix and calculate the accuracy</a:t>
            </a:r>
            <a:endParaRPr lang="en-IN" sz="1600" b="1"/>
          </a:p>
        </p:txBody>
      </p:sp>
      <p:pic>
        <p:nvPicPr>
          <p:cNvPr id="5" name="Picture 4">
            <a:extLst>
              <a:ext uri="{FF2B5EF4-FFF2-40B4-BE49-F238E27FC236}">
                <a16:creationId xmlns:a16="http://schemas.microsoft.com/office/drawing/2014/main" id="{2550DAB3-53D4-4C47-B350-80732AB23AAC}"/>
              </a:ext>
            </a:extLst>
          </p:cNvPr>
          <p:cNvPicPr>
            <a:picLocks noChangeAspect="1"/>
          </p:cNvPicPr>
          <p:nvPr/>
        </p:nvPicPr>
        <p:blipFill rotWithShape="1">
          <a:blip r:embed="rId2"/>
          <a:srcRect l="17458" r="14888"/>
          <a:stretch/>
        </p:blipFill>
        <p:spPr>
          <a:xfrm>
            <a:off x="20" y="10"/>
            <a:ext cx="4639713" cy="6857990"/>
          </a:xfrm>
          <a:prstGeom prst="rect">
            <a:avLst/>
          </a:prstGeom>
          <a:effectLst>
            <a:innerShdw blurRad="57150" dist="38100" dir="14460000">
              <a:prstClr val="black">
                <a:alpha val="70000"/>
              </a:prstClr>
            </a:innerShdw>
          </a:effectLst>
        </p:spPr>
      </p:pic>
      <p:grpSp>
        <p:nvGrpSpPr>
          <p:cNvPr id="11" name="Group 10">
            <a:extLst>
              <a:ext uri="{FF2B5EF4-FFF2-40B4-BE49-F238E27FC236}">
                <a16:creationId xmlns:a16="http://schemas.microsoft.com/office/drawing/2014/main" id="{6DF25E23-BE15-4E36-A700-59F0CE8C54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2CE9353A-F333-4305-BED0-D126D75F5D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5D1D327-6D34-4AB1-BBCB-FFD18B927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C3D4CCB5-F27F-4868-B1D4-55D8654F0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5F00F96-8833-4C32-AD31-05286BC800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22EE3D4-FE2C-4B01-BC8C-3CE2C6CC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50806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Rectangle 16">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20221-A91D-68BB-18CF-E0A7A78D8063}"/>
              </a:ext>
            </a:extLst>
          </p:cNvPr>
          <p:cNvSpPr>
            <a:spLocks noGrp="1"/>
          </p:cNvSpPr>
          <p:nvPr>
            <p:ph type="ctrTitle"/>
          </p:nvPr>
        </p:nvSpPr>
        <p:spPr>
          <a:xfrm>
            <a:off x="6084114" y="4487332"/>
            <a:ext cx="4205003" cy="1507067"/>
          </a:xfrm>
        </p:spPr>
        <p:txBody>
          <a:bodyPr vert="horz" lIns="91440" tIns="45720" rIns="91440" bIns="45720" rtlCol="0" anchor="ctr">
            <a:normAutofit/>
          </a:bodyPr>
          <a:lstStyle/>
          <a:p>
            <a:r>
              <a:rPr lang="en-US" sz="3200" dirty="0">
                <a:solidFill>
                  <a:srgbClr val="FFFFFF"/>
                </a:solidFill>
              </a:rPr>
              <a:t>Random Forest:</a:t>
            </a:r>
            <a:br>
              <a:rPr lang="en-US" sz="3200" dirty="0">
                <a:solidFill>
                  <a:srgbClr val="FFFFFF"/>
                </a:solidFill>
              </a:rPr>
            </a:br>
            <a:endParaRPr lang="en-US" sz="3200" dirty="0">
              <a:solidFill>
                <a:srgbClr val="FFFFFF"/>
              </a:solidFill>
            </a:endParaRPr>
          </a:p>
        </p:txBody>
      </p:sp>
      <p:pic>
        <p:nvPicPr>
          <p:cNvPr id="7" name="Graphic 6" descr="Forest scene">
            <a:extLst>
              <a:ext uri="{FF2B5EF4-FFF2-40B4-BE49-F238E27FC236}">
                <a16:creationId xmlns:a16="http://schemas.microsoft.com/office/drawing/2014/main" id="{F755BA75-E790-7BB3-6DC0-BE29202DE6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51" y="875199"/>
            <a:ext cx="4887466" cy="4887466"/>
          </a:xfrm>
          <a:prstGeom prst="rect">
            <a:avLst/>
          </a:prstGeom>
          <a:effectLst>
            <a:innerShdw blurRad="57150" dist="38100" dir="14460000">
              <a:prstClr val="black">
                <a:alpha val="70000"/>
              </a:prstClr>
            </a:innerShdw>
          </a:effectLst>
        </p:spPr>
      </p:pic>
      <p:sp>
        <p:nvSpPr>
          <p:cNvPr id="3" name="Subtitle 2">
            <a:extLst>
              <a:ext uri="{FF2B5EF4-FFF2-40B4-BE49-F238E27FC236}">
                <a16:creationId xmlns:a16="http://schemas.microsoft.com/office/drawing/2014/main" id="{67EA9967-E820-9BD8-CD82-535F80F892C0}"/>
              </a:ext>
            </a:extLst>
          </p:cNvPr>
          <p:cNvSpPr>
            <a:spLocks noGrp="1"/>
          </p:cNvSpPr>
          <p:nvPr>
            <p:ph type="subTitle" idx="1"/>
          </p:nvPr>
        </p:nvSpPr>
        <p:spPr>
          <a:xfrm>
            <a:off x="6095998" y="685800"/>
            <a:ext cx="4819653" cy="3615267"/>
          </a:xfrm>
        </p:spPr>
        <p:txBody>
          <a:bodyPr vert="horz" lIns="91440" tIns="45720" rIns="91440" bIns="45720" rtlCol="0" anchor="ctr">
            <a:normAutofit/>
          </a:bodyPr>
          <a:lstStyle/>
          <a:p>
            <a:pPr>
              <a:buFont typeface="Wingdings 3" panose="05040102010807070707" pitchFamily="18" charset="2"/>
              <a:buChar char=""/>
            </a:pPr>
            <a:r>
              <a:rPr lang="en-US" sz="1800">
                <a:solidFill>
                  <a:srgbClr val="0F496F"/>
                </a:solidFill>
              </a:rPr>
              <a:t>● Build a Random Forest model where dependent variable is ‘Churn’ and</a:t>
            </a:r>
          </a:p>
          <a:p>
            <a:pPr>
              <a:buFont typeface="Wingdings 3" panose="05040102010807070707" pitchFamily="18" charset="2"/>
              <a:buChar char=""/>
            </a:pPr>
            <a:r>
              <a:rPr lang="en-US" sz="1800">
                <a:solidFill>
                  <a:srgbClr val="0F496F"/>
                </a:solidFill>
              </a:rPr>
              <a:t>independent variables are ‘tenure’ and ‘MonthlyCharges’:</a:t>
            </a:r>
          </a:p>
          <a:p>
            <a:pPr>
              <a:buFont typeface="Wingdings 3" panose="05040102010807070707" pitchFamily="18" charset="2"/>
              <a:buChar char=""/>
            </a:pPr>
            <a:r>
              <a:rPr lang="en-US" sz="1800">
                <a:solidFill>
                  <a:srgbClr val="0F496F"/>
                </a:solidFill>
              </a:rPr>
              <a:t>a. Divide the dataset in 70:30 ratio</a:t>
            </a:r>
          </a:p>
          <a:p>
            <a:pPr>
              <a:buFont typeface="Wingdings 3" panose="05040102010807070707" pitchFamily="18" charset="2"/>
              <a:buChar char=""/>
            </a:pPr>
            <a:r>
              <a:rPr lang="en-US" sz="1800">
                <a:solidFill>
                  <a:srgbClr val="0F496F"/>
                </a:solidFill>
              </a:rPr>
              <a:t>b. Build the model on train set and predict the values on test set</a:t>
            </a:r>
          </a:p>
          <a:p>
            <a:pPr>
              <a:buFont typeface="Wingdings 3" panose="05040102010807070707" pitchFamily="18" charset="2"/>
              <a:buChar char=""/>
            </a:pPr>
            <a:r>
              <a:rPr lang="en-US" sz="1800">
                <a:solidFill>
                  <a:srgbClr val="0F496F"/>
                </a:solidFill>
              </a:rPr>
              <a:t>c. Build the confusion matrix and calculate the accuracy</a:t>
            </a:r>
          </a:p>
        </p:txBody>
      </p:sp>
      <p:grpSp>
        <p:nvGrpSpPr>
          <p:cNvPr id="19" name="Group 18">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0" name="Straight Connector 19">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0275018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34</TotalTime>
  <Words>764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Slice</vt:lpstr>
      <vt:lpstr>Customer Churn Dataset</vt:lpstr>
      <vt:lpstr>Problem Statement:</vt:lpstr>
      <vt:lpstr>Tasks </vt:lpstr>
      <vt:lpstr>Data Visualization:</vt:lpstr>
      <vt:lpstr>Data Visualization:</vt:lpstr>
      <vt:lpstr>Liner Regression</vt:lpstr>
      <vt:lpstr>Logistic Regression:</vt:lpstr>
      <vt:lpstr>Decision Tree: </vt:lpstr>
      <vt:lpstr>Random Forest: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Dataset</dc:title>
  <dc:creator>Prerak Pandya</dc:creator>
  <cp:lastModifiedBy>Prerak Pandya</cp:lastModifiedBy>
  <cp:revision>1</cp:revision>
  <dcterms:created xsi:type="dcterms:W3CDTF">2024-04-03T17:32:57Z</dcterms:created>
  <dcterms:modified xsi:type="dcterms:W3CDTF">2024-04-03T18:07:30Z</dcterms:modified>
</cp:coreProperties>
</file>