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4E3E-9E31-DC59-CE65-4076B28B3C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5A241A-0EE4-6DA9-64C7-5ECB332828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D17938-A4DC-83F0-8873-455BAC562022}"/>
              </a:ext>
            </a:extLst>
          </p:cNvPr>
          <p:cNvSpPr>
            <a:spLocks noGrp="1"/>
          </p:cNvSpPr>
          <p:nvPr>
            <p:ph type="dt" sz="half" idx="10"/>
          </p:nvPr>
        </p:nvSpPr>
        <p:spPr/>
        <p:txBody>
          <a:bodyPr/>
          <a:lstStyle/>
          <a:p>
            <a:fld id="{4B0C1BD7-C3F9-4D70-98A2-69638B466C68}" type="datetimeFigureOut">
              <a:rPr lang="en-IN" smtClean="0"/>
              <a:t>04-04-2024</a:t>
            </a:fld>
            <a:endParaRPr lang="en-IN"/>
          </a:p>
        </p:txBody>
      </p:sp>
      <p:sp>
        <p:nvSpPr>
          <p:cNvPr id="5" name="Footer Placeholder 4">
            <a:extLst>
              <a:ext uri="{FF2B5EF4-FFF2-40B4-BE49-F238E27FC236}">
                <a16:creationId xmlns:a16="http://schemas.microsoft.com/office/drawing/2014/main" id="{B8A4D877-297B-66DA-2CBE-3382ABBBD5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BFDB0A-D51E-2F4F-FA4B-7754A9E46BAE}"/>
              </a:ext>
            </a:extLst>
          </p:cNvPr>
          <p:cNvSpPr>
            <a:spLocks noGrp="1"/>
          </p:cNvSpPr>
          <p:nvPr>
            <p:ph type="sldNum" sz="quarter" idx="12"/>
          </p:nvPr>
        </p:nvSpPr>
        <p:spPr/>
        <p:txBody>
          <a:bodyPr/>
          <a:lstStyle/>
          <a:p>
            <a:fld id="{74D045C7-53E1-4FD7-B549-7AFE6D0A5B43}" type="slidenum">
              <a:rPr lang="en-IN" smtClean="0"/>
              <a:t>‹#›</a:t>
            </a:fld>
            <a:endParaRPr lang="en-IN"/>
          </a:p>
        </p:txBody>
      </p:sp>
    </p:spTree>
    <p:extLst>
      <p:ext uri="{BB962C8B-B14F-4D97-AF65-F5344CB8AC3E}">
        <p14:creationId xmlns:p14="http://schemas.microsoft.com/office/powerpoint/2010/main" val="284784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C1B9-658A-F0AE-78D4-62657401ED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F0F16F-E532-7D6D-4BA6-4A7396A454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19F6AF-459A-455C-EB90-E3E8302EFCB8}"/>
              </a:ext>
            </a:extLst>
          </p:cNvPr>
          <p:cNvSpPr>
            <a:spLocks noGrp="1"/>
          </p:cNvSpPr>
          <p:nvPr>
            <p:ph type="dt" sz="half" idx="10"/>
          </p:nvPr>
        </p:nvSpPr>
        <p:spPr/>
        <p:txBody>
          <a:bodyPr/>
          <a:lstStyle/>
          <a:p>
            <a:fld id="{4B0C1BD7-C3F9-4D70-98A2-69638B466C68}" type="datetimeFigureOut">
              <a:rPr lang="en-IN" smtClean="0"/>
              <a:t>04-04-2024</a:t>
            </a:fld>
            <a:endParaRPr lang="en-IN"/>
          </a:p>
        </p:txBody>
      </p:sp>
      <p:sp>
        <p:nvSpPr>
          <p:cNvPr id="5" name="Footer Placeholder 4">
            <a:extLst>
              <a:ext uri="{FF2B5EF4-FFF2-40B4-BE49-F238E27FC236}">
                <a16:creationId xmlns:a16="http://schemas.microsoft.com/office/drawing/2014/main" id="{9069212B-D1FF-89C2-6B34-0B94B74D11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3BB5C6-25CE-D785-E52A-1A1BDAC6AED9}"/>
              </a:ext>
            </a:extLst>
          </p:cNvPr>
          <p:cNvSpPr>
            <a:spLocks noGrp="1"/>
          </p:cNvSpPr>
          <p:nvPr>
            <p:ph type="sldNum" sz="quarter" idx="12"/>
          </p:nvPr>
        </p:nvSpPr>
        <p:spPr/>
        <p:txBody>
          <a:bodyPr/>
          <a:lstStyle/>
          <a:p>
            <a:fld id="{74D045C7-53E1-4FD7-B549-7AFE6D0A5B43}" type="slidenum">
              <a:rPr lang="en-IN" smtClean="0"/>
              <a:t>‹#›</a:t>
            </a:fld>
            <a:endParaRPr lang="en-IN"/>
          </a:p>
        </p:txBody>
      </p:sp>
    </p:spTree>
    <p:extLst>
      <p:ext uri="{BB962C8B-B14F-4D97-AF65-F5344CB8AC3E}">
        <p14:creationId xmlns:p14="http://schemas.microsoft.com/office/powerpoint/2010/main" val="192905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A71812-2CF1-FDEF-2E08-413B0C0B9D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3D9D44-5667-B253-D406-F545AEBC98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C9A0B4-484E-1FD8-C6F1-50A96D32AE9F}"/>
              </a:ext>
            </a:extLst>
          </p:cNvPr>
          <p:cNvSpPr>
            <a:spLocks noGrp="1"/>
          </p:cNvSpPr>
          <p:nvPr>
            <p:ph type="dt" sz="half" idx="10"/>
          </p:nvPr>
        </p:nvSpPr>
        <p:spPr/>
        <p:txBody>
          <a:bodyPr/>
          <a:lstStyle/>
          <a:p>
            <a:fld id="{4B0C1BD7-C3F9-4D70-98A2-69638B466C68}" type="datetimeFigureOut">
              <a:rPr lang="en-IN" smtClean="0"/>
              <a:t>04-04-2024</a:t>
            </a:fld>
            <a:endParaRPr lang="en-IN"/>
          </a:p>
        </p:txBody>
      </p:sp>
      <p:sp>
        <p:nvSpPr>
          <p:cNvPr id="5" name="Footer Placeholder 4">
            <a:extLst>
              <a:ext uri="{FF2B5EF4-FFF2-40B4-BE49-F238E27FC236}">
                <a16:creationId xmlns:a16="http://schemas.microsoft.com/office/drawing/2014/main" id="{39077EB8-2B07-F795-E7BE-E772B7A3D2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3ABAC5-8798-AB56-38CB-4F01CA8F7D5D}"/>
              </a:ext>
            </a:extLst>
          </p:cNvPr>
          <p:cNvSpPr>
            <a:spLocks noGrp="1"/>
          </p:cNvSpPr>
          <p:nvPr>
            <p:ph type="sldNum" sz="quarter" idx="12"/>
          </p:nvPr>
        </p:nvSpPr>
        <p:spPr/>
        <p:txBody>
          <a:bodyPr/>
          <a:lstStyle/>
          <a:p>
            <a:fld id="{74D045C7-53E1-4FD7-B549-7AFE6D0A5B43}" type="slidenum">
              <a:rPr lang="en-IN" smtClean="0"/>
              <a:t>‹#›</a:t>
            </a:fld>
            <a:endParaRPr lang="en-IN"/>
          </a:p>
        </p:txBody>
      </p:sp>
    </p:spTree>
    <p:extLst>
      <p:ext uri="{BB962C8B-B14F-4D97-AF65-F5344CB8AC3E}">
        <p14:creationId xmlns:p14="http://schemas.microsoft.com/office/powerpoint/2010/main" val="217198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B845-27D5-64ED-94F2-41B2A1927C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FAD652-0D1F-189C-2E02-892C2E8C8C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583C61-0C4A-CD3F-91D3-9CCF012E26B3}"/>
              </a:ext>
            </a:extLst>
          </p:cNvPr>
          <p:cNvSpPr>
            <a:spLocks noGrp="1"/>
          </p:cNvSpPr>
          <p:nvPr>
            <p:ph type="dt" sz="half" idx="10"/>
          </p:nvPr>
        </p:nvSpPr>
        <p:spPr/>
        <p:txBody>
          <a:bodyPr/>
          <a:lstStyle/>
          <a:p>
            <a:fld id="{4B0C1BD7-C3F9-4D70-98A2-69638B466C68}" type="datetimeFigureOut">
              <a:rPr lang="en-IN" smtClean="0"/>
              <a:t>04-04-2024</a:t>
            </a:fld>
            <a:endParaRPr lang="en-IN"/>
          </a:p>
        </p:txBody>
      </p:sp>
      <p:sp>
        <p:nvSpPr>
          <p:cNvPr id="5" name="Footer Placeholder 4">
            <a:extLst>
              <a:ext uri="{FF2B5EF4-FFF2-40B4-BE49-F238E27FC236}">
                <a16:creationId xmlns:a16="http://schemas.microsoft.com/office/drawing/2014/main" id="{9D5F824D-0BBE-F4C3-BE14-C97C20D0FC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2B21E5-DE90-00F8-BF3B-68C75A3223C2}"/>
              </a:ext>
            </a:extLst>
          </p:cNvPr>
          <p:cNvSpPr>
            <a:spLocks noGrp="1"/>
          </p:cNvSpPr>
          <p:nvPr>
            <p:ph type="sldNum" sz="quarter" idx="12"/>
          </p:nvPr>
        </p:nvSpPr>
        <p:spPr/>
        <p:txBody>
          <a:bodyPr/>
          <a:lstStyle/>
          <a:p>
            <a:fld id="{74D045C7-53E1-4FD7-B549-7AFE6D0A5B43}" type="slidenum">
              <a:rPr lang="en-IN" smtClean="0"/>
              <a:t>‹#›</a:t>
            </a:fld>
            <a:endParaRPr lang="en-IN"/>
          </a:p>
        </p:txBody>
      </p:sp>
    </p:spTree>
    <p:extLst>
      <p:ext uri="{BB962C8B-B14F-4D97-AF65-F5344CB8AC3E}">
        <p14:creationId xmlns:p14="http://schemas.microsoft.com/office/powerpoint/2010/main" val="4129112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6429-5E75-E60E-71AC-260709924A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368FD3-E21A-E09A-844E-B68ADAE6BF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0864FE-B921-EFCE-DCB6-E5416C2969C0}"/>
              </a:ext>
            </a:extLst>
          </p:cNvPr>
          <p:cNvSpPr>
            <a:spLocks noGrp="1"/>
          </p:cNvSpPr>
          <p:nvPr>
            <p:ph type="dt" sz="half" idx="10"/>
          </p:nvPr>
        </p:nvSpPr>
        <p:spPr/>
        <p:txBody>
          <a:bodyPr/>
          <a:lstStyle/>
          <a:p>
            <a:fld id="{4B0C1BD7-C3F9-4D70-98A2-69638B466C68}" type="datetimeFigureOut">
              <a:rPr lang="en-IN" smtClean="0"/>
              <a:t>04-04-2024</a:t>
            </a:fld>
            <a:endParaRPr lang="en-IN"/>
          </a:p>
        </p:txBody>
      </p:sp>
      <p:sp>
        <p:nvSpPr>
          <p:cNvPr id="5" name="Footer Placeholder 4">
            <a:extLst>
              <a:ext uri="{FF2B5EF4-FFF2-40B4-BE49-F238E27FC236}">
                <a16:creationId xmlns:a16="http://schemas.microsoft.com/office/drawing/2014/main" id="{839FD9B9-34C3-FFEB-B2A7-776AA64083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D1EAF8-7BC0-DF91-7433-81C9685A002A}"/>
              </a:ext>
            </a:extLst>
          </p:cNvPr>
          <p:cNvSpPr>
            <a:spLocks noGrp="1"/>
          </p:cNvSpPr>
          <p:nvPr>
            <p:ph type="sldNum" sz="quarter" idx="12"/>
          </p:nvPr>
        </p:nvSpPr>
        <p:spPr/>
        <p:txBody>
          <a:bodyPr/>
          <a:lstStyle/>
          <a:p>
            <a:fld id="{74D045C7-53E1-4FD7-B549-7AFE6D0A5B43}" type="slidenum">
              <a:rPr lang="en-IN" smtClean="0"/>
              <a:t>‹#›</a:t>
            </a:fld>
            <a:endParaRPr lang="en-IN"/>
          </a:p>
        </p:txBody>
      </p:sp>
    </p:spTree>
    <p:extLst>
      <p:ext uri="{BB962C8B-B14F-4D97-AF65-F5344CB8AC3E}">
        <p14:creationId xmlns:p14="http://schemas.microsoft.com/office/powerpoint/2010/main" val="2167900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5A8D-269A-4A36-9AFE-13F9D43108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832988-E700-EA01-FE8D-1A6CC705F9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4E5D36-EF02-113F-E1D4-BEC37C6D2D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9A92F6-BD13-F77F-978B-FD60946B4593}"/>
              </a:ext>
            </a:extLst>
          </p:cNvPr>
          <p:cNvSpPr>
            <a:spLocks noGrp="1"/>
          </p:cNvSpPr>
          <p:nvPr>
            <p:ph type="dt" sz="half" idx="10"/>
          </p:nvPr>
        </p:nvSpPr>
        <p:spPr/>
        <p:txBody>
          <a:bodyPr/>
          <a:lstStyle/>
          <a:p>
            <a:fld id="{4B0C1BD7-C3F9-4D70-98A2-69638B466C68}" type="datetimeFigureOut">
              <a:rPr lang="en-IN" smtClean="0"/>
              <a:t>04-04-2024</a:t>
            </a:fld>
            <a:endParaRPr lang="en-IN"/>
          </a:p>
        </p:txBody>
      </p:sp>
      <p:sp>
        <p:nvSpPr>
          <p:cNvPr id="6" name="Footer Placeholder 5">
            <a:extLst>
              <a:ext uri="{FF2B5EF4-FFF2-40B4-BE49-F238E27FC236}">
                <a16:creationId xmlns:a16="http://schemas.microsoft.com/office/drawing/2014/main" id="{6B514681-62CB-83E4-B54C-C1E9C60AB0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CD9794-83B8-4570-651A-F81406776427}"/>
              </a:ext>
            </a:extLst>
          </p:cNvPr>
          <p:cNvSpPr>
            <a:spLocks noGrp="1"/>
          </p:cNvSpPr>
          <p:nvPr>
            <p:ph type="sldNum" sz="quarter" idx="12"/>
          </p:nvPr>
        </p:nvSpPr>
        <p:spPr/>
        <p:txBody>
          <a:bodyPr/>
          <a:lstStyle/>
          <a:p>
            <a:fld id="{74D045C7-53E1-4FD7-B549-7AFE6D0A5B43}" type="slidenum">
              <a:rPr lang="en-IN" smtClean="0"/>
              <a:t>‹#›</a:t>
            </a:fld>
            <a:endParaRPr lang="en-IN"/>
          </a:p>
        </p:txBody>
      </p:sp>
    </p:spTree>
    <p:extLst>
      <p:ext uri="{BB962C8B-B14F-4D97-AF65-F5344CB8AC3E}">
        <p14:creationId xmlns:p14="http://schemas.microsoft.com/office/powerpoint/2010/main" val="266905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261B-F2B0-D5D1-1B9B-9686C60EBB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6D1BA6-4ACB-B4D5-6FFF-0209EDE433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A8D7CD-1068-C0DA-DC2D-C2ECB23765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57206A-BF46-20ED-C561-9A16ADF143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34BC11-5AAB-0927-22D1-78735FFE60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EBE21B-B98C-6537-6721-8366674FF3EA}"/>
              </a:ext>
            </a:extLst>
          </p:cNvPr>
          <p:cNvSpPr>
            <a:spLocks noGrp="1"/>
          </p:cNvSpPr>
          <p:nvPr>
            <p:ph type="dt" sz="half" idx="10"/>
          </p:nvPr>
        </p:nvSpPr>
        <p:spPr/>
        <p:txBody>
          <a:bodyPr/>
          <a:lstStyle/>
          <a:p>
            <a:fld id="{4B0C1BD7-C3F9-4D70-98A2-69638B466C68}" type="datetimeFigureOut">
              <a:rPr lang="en-IN" smtClean="0"/>
              <a:t>04-04-2024</a:t>
            </a:fld>
            <a:endParaRPr lang="en-IN"/>
          </a:p>
        </p:txBody>
      </p:sp>
      <p:sp>
        <p:nvSpPr>
          <p:cNvPr id="8" name="Footer Placeholder 7">
            <a:extLst>
              <a:ext uri="{FF2B5EF4-FFF2-40B4-BE49-F238E27FC236}">
                <a16:creationId xmlns:a16="http://schemas.microsoft.com/office/drawing/2014/main" id="{8A9A7F7C-04BD-E961-C330-0E4A0BB908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0C6128-5C43-D1C9-D556-F463896785D1}"/>
              </a:ext>
            </a:extLst>
          </p:cNvPr>
          <p:cNvSpPr>
            <a:spLocks noGrp="1"/>
          </p:cNvSpPr>
          <p:nvPr>
            <p:ph type="sldNum" sz="quarter" idx="12"/>
          </p:nvPr>
        </p:nvSpPr>
        <p:spPr/>
        <p:txBody>
          <a:bodyPr/>
          <a:lstStyle/>
          <a:p>
            <a:fld id="{74D045C7-53E1-4FD7-B549-7AFE6D0A5B43}" type="slidenum">
              <a:rPr lang="en-IN" smtClean="0"/>
              <a:t>‹#›</a:t>
            </a:fld>
            <a:endParaRPr lang="en-IN"/>
          </a:p>
        </p:txBody>
      </p:sp>
    </p:spTree>
    <p:extLst>
      <p:ext uri="{BB962C8B-B14F-4D97-AF65-F5344CB8AC3E}">
        <p14:creationId xmlns:p14="http://schemas.microsoft.com/office/powerpoint/2010/main" val="155752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A391-AA72-2732-2530-6249B509DA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8A78D9-E00D-A6DD-0DFC-9B675FFF8F40}"/>
              </a:ext>
            </a:extLst>
          </p:cNvPr>
          <p:cNvSpPr>
            <a:spLocks noGrp="1"/>
          </p:cNvSpPr>
          <p:nvPr>
            <p:ph type="dt" sz="half" idx="10"/>
          </p:nvPr>
        </p:nvSpPr>
        <p:spPr/>
        <p:txBody>
          <a:bodyPr/>
          <a:lstStyle/>
          <a:p>
            <a:fld id="{4B0C1BD7-C3F9-4D70-98A2-69638B466C68}" type="datetimeFigureOut">
              <a:rPr lang="en-IN" smtClean="0"/>
              <a:t>04-04-2024</a:t>
            </a:fld>
            <a:endParaRPr lang="en-IN"/>
          </a:p>
        </p:txBody>
      </p:sp>
      <p:sp>
        <p:nvSpPr>
          <p:cNvPr id="4" name="Footer Placeholder 3">
            <a:extLst>
              <a:ext uri="{FF2B5EF4-FFF2-40B4-BE49-F238E27FC236}">
                <a16:creationId xmlns:a16="http://schemas.microsoft.com/office/drawing/2014/main" id="{36AD86E8-CF9D-23E5-27BF-17BC532256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77652B-D092-C0FC-51A1-7D4663878351}"/>
              </a:ext>
            </a:extLst>
          </p:cNvPr>
          <p:cNvSpPr>
            <a:spLocks noGrp="1"/>
          </p:cNvSpPr>
          <p:nvPr>
            <p:ph type="sldNum" sz="quarter" idx="12"/>
          </p:nvPr>
        </p:nvSpPr>
        <p:spPr/>
        <p:txBody>
          <a:bodyPr/>
          <a:lstStyle/>
          <a:p>
            <a:fld id="{74D045C7-53E1-4FD7-B549-7AFE6D0A5B43}" type="slidenum">
              <a:rPr lang="en-IN" smtClean="0"/>
              <a:t>‹#›</a:t>
            </a:fld>
            <a:endParaRPr lang="en-IN"/>
          </a:p>
        </p:txBody>
      </p:sp>
    </p:spTree>
    <p:extLst>
      <p:ext uri="{BB962C8B-B14F-4D97-AF65-F5344CB8AC3E}">
        <p14:creationId xmlns:p14="http://schemas.microsoft.com/office/powerpoint/2010/main" val="803759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028F2D-7463-4B68-E164-38A3C3B53B81}"/>
              </a:ext>
            </a:extLst>
          </p:cNvPr>
          <p:cNvSpPr>
            <a:spLocks noGrp="1"/>
          </p:cNvSpPr>
          <p:nvPr>
            <p:ph type="dt" sz="half" idx="10"/>
          </p:nvPr>
        </p:nvSpPr>
        <p:spPr/>
        <p:txBody>
          <a:bodyPr/>
          <a:lstStyle/>
          <a:p>
            <a:fld id="{4B0C1BD7-C3F9-4D70-98A2-69638B466C68}" type="datetimeFigureOut">
              <a:rPr lang="en-IN" smtClean="0"/>
              <a:t>04-04-2024</a:t>
            </a:fld>
            <a:endParaRPr lang="en-IN"/>
          </a:p>
        </p:txBody>
      </p:sp>
      <p:sp>
        <p:nvSpPr>
          <p:cNvPr id="3" name="Footer Placeholder 2">
            <a:extLst>
              <a:ext uri="{FF2B5EF4-FFF2-40B4-BE49-F238E27FC236}">
                <a16:creationId xmlns:a16="http://schemas.microsoft.com/office/drawing/2014/main" id="{5D467D6D-AC0D-B3CB-BBF6-4EB613E517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02358B-B1D0-7A08-DEEA-055CB4E971D8}"/>
              </a:ext>
            </a:extLst>
          </p:cNvPr>
          <p:cNvSpPr>
            <a:spLocks noGrp="1"/>
          </p:cNvSpPr>
          <p:nvPr>
            <p:ph type="sldNum" sz="quarter" idx="12"/>
          </p:nvPr>
        </p:nvSpPr>
        <p:spPr/>
        <p:txBody>
          <a:bodyPr/>
          <a:lstStyle/>
          <a:p>
            <a:fld id="{74D045C7-53E1-4FD7-B549-7AFE6D0A5B43}" type="slidenum">
              <a:rPr lang="en-IN" smtClean="0"/>
              <a:t>‹#›</a:t>
            </a:fld>
            <a:endParaRPr lang="en-IN"/>
          </a:p>
        </p:txBody>
      </p:sp>
    </p:spTree>
    <p:extLst>
      <p:ext uri="{BB962C8B-B14F-4D97-AF65-F5344CB8AC3E}">
        <p14:creationId xmlns:p14="http://schemas.microsoft.com/office/powerpoint/2010/main" val="548112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3A28B-2860-1EAE-AEE2-DD2F0077E5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1341E7-3C2C-CA01-712E-8A7D57985B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129CFA-4670-1730-D181-6BA18B724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C4B8B-5456-CBA7-7395-6864D0C2DB44}"/>
              </a:ext>
            </a:extLst>
          </p:cNvPr>
          <p:cNvSpPr>
            <a:spLocks noGrp="1"/>
          </p:cNvSpPr>
          <p:nvPr>
            <p:ph type="dt" sz="half" idx="10"/>
          </p:nvPr>
        </p:nvSpPr>
        <p:spPr/>
        <p:txBody>
          <a:bodyPr/>
          <a:lstStyle/>
          <a:p>
            <a:fld id="{4B0C1BD7-C3F9-4D70-98A2-69638B466C68}" type="datetimeFigureOut">
              <a:rPr lang="en-IN" smtClean="0"/>
              <a:t>04-04-2024</a:t>
            </a:fld>
            <a:endParaRPr lang="en-IN"/>
          </a:p>
        </p:txBody>
      </p:sp>
      <p:sp>
        <p:nvSpPr>
          <p:cNvPr id="6" name="Footer Placeholder 5">
            <a:extLst>
              <a:ext uri="{FF2B5EF4-FFF2-40B4-BE49-F238E27FC236}">
                <a16:creationId xmlns:a16="http://schemas.microsoft.com/office/drawing/2014/main" id="{B36F7E6E-5C89-C065-98A0-64EE279D06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DB80F-48F0-0512-3AE9-98B2091A89FB}"/>
              </a:ext>
            </a:extLst>
          </p:cNvPr>
          <p:cNvSpPr>
            <a:spLocks noGrp="1"/>
          </p:cNvSpPr>
          <p:nvPr>
            <p:ph type="sldNum" sz="quarter" idx="12"/>
          </p:nvPr>
        </p:nvSpPr>
        <p:spPr/>
        <p:txBody>
          <a:bodyPr/>
          <a:lstStyle/>
          <a:p>
            <a:fld id="{74D045C7-53E1-4FD7-B549-7AFE6D0A5B43}" type="slidenum">
              <a:rPr lang="en-IN" smtClean="0"/>
              <a:t>‹#›</a:t>
            </a:fld>
            <a:endParaRPr lang="en-IN"/>
          </a:p>
        </p:txBody>
      </p:sp>
    </p:spTree>
    <p:extLst>
      <p:ext uri="{BB962C8B-B14F-4D97-AF65-F5344CB8AC3E}">
        <p14:creationId xmlns:p14="http://schemas.microsoft.com/office/powerpoint/2010/main" val="1068477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90866-6FD4-1B33-031E-01981ECA6B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3AE33D-E7CD-4845-EF98-2AADB2C06D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07D78F-E988-229B-103D-CA6C195742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1BA34-9728-00B3-0C78-A95B4A4C3223}"/>
              </a:ext>
            </a:extLst>
          </p:cNvPr>
          <p:cNvSpPr>
            <a:spLocks noGrp="1"/>
          </p:cNvSpPr>
          <p:nvPr>
            <p:ph type="dt" sz="half" idx="10"/>
          </p:nvPr>
        </p:nvSpPr>
        <p:spPr/>
        <p:txBody>
          <a:bodyPr/>
          <a:lstStyle/>
          <a:p>
            <a:fld id="{4B0C1BD7-C3F9-4D70-98A2-69638B466C68}" type="datetimeFigureOut">
              <a:rPr lang="en-IN" smtClean="0"/>
              <a:t>04-04-2024</a:t>
            </a:fld>
            <a:endParaRPr lang="en-IN"/>
          </a:p>
        </p:txBody>
      </p:sp>
      <p:sp>
        <p:nvSpPr>
          <p:cNvPr id="6" name="Footer Placeholder 5">
            <a:extLst>
              <a:ext uri="{FF2B5EF4-FFF2-40B4-BE49-F238E27FC236}">
                <a16:creationId xmlns:a16="http://schemas.microsoft.com/office/drawing/2014/main" id="{FD75E8FF-ED61-3CCF-BD90-E6657C41CA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5791C3-9422-6CB7-B25A-FEA6C00B0E1E}"/>
              </a:ext>
            </a:extLst>
          </p:cNvPr>
          <p:cNvSpPr>
            <a:spLocks noGrp="1"/>
          </p:cNvSpPr>
          <p:nvPr>
            <p:ph type="sldNum" sz="quarter" idx="12"/>
          </p:nvPr>
        </p:nvSpPr>
        <p:spPr/>
        <p:txBody>
          <a:bodyPr/>
          <a:lstStyle/>
          <a:p>
            <a:fld id="{74D045C7-53E1-4FD7-B549-7AFE6D0A5B43}" type="slidenum">
              <a:rPr lang="en-IN" smtClean="0"/>
              <a:t>‹#›</a:t>
            </a:fld>
            <a:endParaRPr lang="en-IN"/>
          </a:p>
        </p:txBody>
      </p:sp>
    </p:spTree>
    <p:extLst>
      <p:ext uri="{BB962C8B-B14F-4D97-AF65-F5344CB8AC3E}">
        <p14:creationId xmlns:p14="http://schemas.microsoft.com/office/powerpoint/2010/main" val="528282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F10E31-300A-C539-8C97-62E108DC7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ADC075-EA27-1776-A5E6-511E41AC03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226E6F-706A-0782-CB8A-FA36E35136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0C1BD7-C3F9-4D70-98A2-69638B466C68}" type="datetimeFigureOut">
              <a:rPr lang="en-IN" smtClean="0"/>
              <a:t>04-04-2024</a:t>
            </a:fld>
            <a:endParaRPr lang="en-IN"/>
          </a:p>
        </p:txBody>
      </p:sp>
      <p:sp>
        <p:nvSpPr>
          <p:cNvPr id="5" name="Footer Placeholder 4">
            <a:extLst>
              <a:ext uri="{FF2B5EF4-FFF2-40B4-BE49-F238E27FC236}">
                <a16:creationId xmlns:a16="http://schemas.microsoft.com/office/drawing/2014/main" id="{95AEF775-38EA-0C9D-ADF8-D95DDF519D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1D7E83B-C139-FE90-70E7-9AA7247B9A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045C7-53E1-4FD7-B549-7AFE6D0A5B43}" type="slidenum">
              <a:rPr lang="en-IN" smtClean="0"/>
              <a:t>‹#›</a:t>
            </a:fld>
            <a:endParaRPr lang="en-IN"/>
          </a:p>
        </p:txBody>
      </p:sp>
    </p:spTree>
    <p:extLst>
      <p:ext uri="{BB962C8B-B14F-4D97-AF65-F5344CB8AC3E}">
        <p14:creationId xmlns:p14="http://schemas.microsoft.com/office/powerpoint/2010/main" val="2609054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hrconnect.cl/desarrollo/el-exito-de-netflix-su-cultura-organizacional/"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hrconnect.cl/desarrollo/el-exito-de-netflix-su-cultura-organizacional/"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reativecommons.org/licenses/by-nc-nd/3.0/" TargetMode="Externa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hyperlink" Target="https://www.hrconnect.cl/desarrollo/el-exito-de-netflix-su-cultura-organizacional/"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reativecommons.org/licenses/by-nc-nd/3.0/" TargetMode="Externa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hyperlink" Target="https://www.hrconnect.cl/desarrollo/el-exito-de-netflix-su-cultura-organizacional/"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reativecommons.org/licenses/by-nc-nd/3.0/" TargetMode="Externa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hyperlink" Target="https://www.hrconnect.cl/desarrollo/el-exito-de-netflix-su-cultura-organizacional/"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reativecommons.org/licenses/by-nc-nd/3.0/" TargetMode="Externa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hyperlink" Target="https://www.hrconnect.cl/desarrollo/el-exito-de-netflix-su-cultura-organizacional/"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reativecommons.org/licenses/by-nc-nd/3.0/" TargetMode="Externa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ed letter on a black background&#10;&#10;Description automatically generated">
            <a:extLst>
              <a:ext uri="{FF2B5EF4-FFF2-40B4-BE49-F238E27FC236}">
                <a16:creationId xmlns:a16="http://schemas.microsoft.com/office/drawing/2014/main" id="{ADEC3B2D-D22B-F152-34D4-DF6CD206B2CF}"/>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7C136ACB-33C0-FD58-40D5-F52A1B6B6EBA}"/>
              </a:ext>
            </a:extLst>
          </p:cNvPr>
          <p:cNvSpPr>
            <a:spLocks noGrp="1"/>
          </p:cNvSpPr>
          <p:nvPr>
            <p:ph type="ctrTitle"/>
          </p:nvPr>
        </p:nvSpPr>
        <p:spPr>
          <a:xfrm>
            <a:off x="1524000" y="1122362"/>
            <a:ext cx="9144000" cy="2900518"/>
          </a:xfrm>
        </p:spPr>
        <p:txBody>
          <a:bodyPr>
            <a:normAutofit/>
          </a:bodyPr>
          <a:lstStyle/>
          <a:p>
            <a:r>
              <a:rPr lang="en-US">
                <a:solidFill>
                  <a:srgbClr val="FFFFFF"/>
                </a:solidFill>
              </a:rPr>
              <a:t>Netflix Recommendation</a:t>
            </a:r>
            <a:endParaRPr lang="en-IN">
              <a:solidFill>
                <a:srgbClr val="FFFFFF"/>
              </a:solidFill>
            </a:endParaRPr>
          </a:p>
        </p:txBody>
      </p:sp>
      <p:sp>
        <p:nvSpPr>
          <p:cNvPr id="3" name="Subtitle 2">
            <a:extLst>
              <a:ext uri="{FF2B5EF4-FFF2-40B4-BE49-F238E27FC236}">
                <a16:creationId xmlns:a16="http://schemas.microsoft.com/office/drawing/2014/main" id="{DCC1E1B2-EBD9-7DB4-1303-D576E1E34A1A}"/>
              </a:ext>
            </a:extLst>
          </p:cNvPr>
          <p:cNvSpPr>
            <a:spLocks noGrp="1"/>
          </p:cNvSpPr>
          <p:nvPr>
            <p:ph type="subTitle" idx="1"/>
          </p:nvPr>
        </p:nvSpPr>
        <p:spPr>
          <a:xfrm>
            <a:off x="1524000" y="4159404"/>
            <a:ext cx="9144000" cy="1098395"/>
          </a:xfrm>
        </p:spPr>
        <p:txBody>
          <a:bodyPr>
            <a:normAutofit/>
          </a:bodyPr>
          <a:lstStyle/>
          <a:p>
            <a:r>
              <a:rPr lang="en-US" sz="1700">
                <a:solidFill>
                  <a:srgbClr val="FFFFFF"/>
                </a:solidFill>
              </a:rPr>
              <a:t>Customer Behaviour and it’s prediction lies at the core of every Business Model. From Stock Exchange, e-Commerce and Automobile to even Presidential Elections, predictions serve a great purpose. Most of these predictions are based on the data available about a person’s activity either online or in-person</a:t>
            </a:r>
            <a:endParaRPr lang="en-IN" sz="1700">
              <a:solidFill>
                <a:srgbClr val="FFFFFF"/>
              </a:solidFill>
            </a:endParaRPr>
          </a:p>
        </p:txBody>
      </p:sp>
      <p:sp>
        <p:nvSpPr>
          <p:cNvPr id="6" name="TextBox 5">
            <a:extLst>
              <a:ext uri="{FF2B5EF4-FFF2-40B4-BE49-F238E27FC236}">
                <a16:creationId xmlns:a16="http://schemas.microsoft.com/office/drawing/2014/main" id="{BBE492B4-F9BF-3378-0606-2315BF3D54C9}"/>
              </a:ext>
            </a:extLst>
          </p:cNvPr>
          <p:cNvSpPr txBox="1"/>
          <p:nvPr/>
        </p:nvSpPr>
        <p:spPr>
          <a:xfrm>
            <a:off x="9581991" y="6657945"/>
            <a:ext cx="2610009"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www.hrconnect.cl/desarrollo/el-exito-de-netflix-su-cultura-organizacional/">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IN" sz="700">
              <a:solidFill>
                <a:srgbClr val="FFFFFF"/>
              </a:solidFill>
            </a:endParaRPr>
          </a:p>
        </p:txBody>
      </p:sp>
    </p:spTree>
    <p:extLst>
      <p:ext uri="{BB962C8B-B14F-4D97-AF65-F5344CB8AC3E}">
        <p14:creationId xmlns:p14="http://schemas.microsoft.com/office/powerpoint/2010/main" val="199416327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36ACB-33C0-FD58-40D5-F52A1B6B6EBA}"/>
              </a:ext>
            </a:extLst>
          </p:cNvPr>
          <p:cNvSpPr>
            <a:spLocks noGrp="1"/>
          </p:cNvSpPr>
          <p:nvPr>
            <p:ph type="ctrTitle"/>
          </p:nvPr>
        </p:nvSpPr>
        <p:spPr>
          <a:xfrm>
            <a:off x="838200" y="1174819"/>
            <a:ext cx="4375151" cy="2858363"/>
          </a:xfrm>
        </p:spPr>
        <p:txBody>
          <a:bodyPr>
            <a:normAutofit/>
          </a:bodyPr>
          <a:lstStyle/>
          <a:p>
            <a:pPr algn="l"/>
            <a:r>
              <a:rPr lang="en-US" sz="4500">
                <a:solidFill>
                  <a:schemeClr val="bg1"/>
                </a:solidFill>
              </a:rPr>
              <a:t>Netflix Recommendation</a:t>
            </a:r>
            <a:endParaRPr lang="en-IN" sz="4500">
              <a:solidFill>
                <a:schemeClr val="bg1"/>
              </a:solidFill>
            </a:endParaRPr>
          </a:p>
        </p:txBody>
      </p:sp>
      <p:sp>
        <p:nvSpPr>
          <p:cNvPr id="3" name="Subtitle 2">
            <a:extLst>
              <a:ext uri="{FF2B5EF4-FFF2-40B4-BE49-F238E27FC236}">
                <a16:creationId xmlns:a16="http://schemas.microsoft.com/office/drawing/2014/main" id="{DCC1E1B2-EBD9-7DB4-1303-D576E1E34A1A}"/>
              </a:ext>
            </a:extLst>
          </p:cNvPr>
          <p:cNvSpPr>
            <a:spLocks noGrp="1"/>
          </p:cNvSpPr>
          <p:nvPr>
            <p:ph type="subTitle" idx="1"/>
          </p:nvPr>
        </p:nvSpPr>
        <p:spPr>
          <a:xfrm>
            <a:off x="838200" y="4414180"/>
            <a:ext cx="4377793" cy="1594508"/>
          </a:xfrm>
        </p:spPr>
        <p:txBody>
          <a:bodyPr>
            <a:normAutofit/>
          </a:bodyPr>
          <a:lstStyle/>
          <a:p>
            <a:pPr algn="l"/>
            <a:r>
              <a:rPr lang="en-US" sz="1500">
                <a:solidFill>
                  <a:schemeClr val="bg1"/>
                </a:solidFill>
              </a:rPr>
              <a:t>Recommendation Engines are the much needed manifestations of the desired Predictability of User Activity. Recommendation Engines move one step further and not only give information but put forth strategies to further increase users interaction with the platform. </a:t>
            </a:r>
            <a:endParaRPr lang="en-IN" sz="1500">
              <a:solidFill>
                <a:schemeClr val="bg1"/>
              </a:solidFill>
            </a:endParaRPr>
          </a:p>
        </p:txBody>
      </p:sp>
      <p:pic>
        <p:nvPicPr>
          <p:cNvPr id="5" name="Picture 4" descr="A red letter on a black background&#10;&#10;Description automatically generated">
            <a:extLst>
              <a:ext uri="{FF2B5EF4-FFF2-40B4-BE49-F238E27FC236}">
                <a16:creationId xmlns:a16="http://schemas.microsoft.com/office/drawing/2014/main" id="{ADEC3B2D-D22B-F152-34D4-DF6CD206B2C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3528" r="23079"/>
          <a:stretch/>
        </p:blipFill>
        <p:spPr>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effectLst>
            <a:outerShdw blurRad="381000" dist="152400" dir="10800000" algn="r" rotWithShape="0">
              <a:prstClr val="black">
                <a:alpha val="10000"/>
              </a:prstClr>
            </a:outerShdw>
          </a:effectLst>
        </p:spPr>
      </p:pic>
      <p:sp>
        <p:nvSpPr>
          <p:cNvPr id="34" name="Freeform: Shape 33">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BBE492B4-F9BF-3378-0606-2315BF3D54C9}"/>
              </a:ext>
            </a:extLst>
          </p:cNvPr>
          <p:cNvSpPr txBox="1"/>
          <p:nvPr/>
        </p:nvSpPr>
        <p:spPr>
          <a:xfrm>
            <a:off x="9581991" y="6657945"/>
            <a:ext cx="2610009"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www.hrconnect.cl/desarrollo/el-exito-de-netflix-su-cultura-organizacional/">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BY-NC-ND</a:t>
            </a:r>
            <a:endParaRPr lang="en-IN" sz="700">
              <a:solidFill>
                <a:srgbClr val="FFFFFF"/>
              </a:solidFill>
            </a:endParaRPr>
          </a:p>
        </p:txBody>
      </p:sp>
    </p:spTree>
    <p:extLst>
      <p:ext uri="{BB962C8B-B14F-4D97-AF65-F5344CB8AC3E}">
        <p14:creationId xmlns:p14="http://schemas.microsoft.com/office/powerpoint/2010/main" val="161160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36ACB-33C0-FD58-40D5-F52A1B6B6EBA}"/>
              </a:ext>
            </a:extLst>
          </p:cNvPr>
          <p:cNvSpPr>
            <a:spLocks noGrp="1"/>
          </p:cNvSpPr>
          <p:nvPr>
            <p:ph type="ctrTitle"/>
          </p:nvPr>
        </p:nvSpPr>
        <p:spPr>
          <a:xfrm>
            <a:off x="838200" y="1174819"/>
            <a:ext cx="4375151" cy="2858363"/>
          </a:xfrm>
        </p:spPr>
        <p:txBody>
          <a:bodyPr>
            <a:normAutofit/>
          </a:bodyPr>
          <a:lstStyle/>
          <a:p>
            <a:pPr algn="l"/>
            <a:r>
              <a:rPr lang="en-US" sz="4500" dirty="0">
                <a:solidFill>
                  <a:schemeClr val="bg1"/>
                </a:solidFill>
              </a:rPr>
              <a:t>Netflix Recommendation</a:t>
            </a:r>
            <a:endParaRPr lang="en-IN" sz="4500" dirty="0">
              <a:solidFill>
                <a:schemeClr val="bg1"/>
              </a:solidFill>
            </a:endParaRPr>
          </a:p>
        </p:txBody>
      </p:sp>
      <p:sp>
        <p:nvSpPr>
          <p:cNvPr id="3" name="Subtitle 2">
            <a:extLst>
              <a:ext uri="{FF2B5EF4-FFF2-40B4-BE49-F238E27FC236}">
                <a16:creationId xmlns:a16="http://schemas.microsoft.com/office/drawing/2014/main" id="{DCC1E1B2-EBD9-7DB4-1303-D576E1E34A1A}"/>
              </a:ext>
            </a:extLst>
          </p:cNvPr>
          <p:cNvSpPr>
            <a:spLocks noGrp="1"/>
          </p:cNvSpPr>
          <p:nvPr>
            <p:ph type="subTitle" idx="1"/>
          </p:nvPr>
        </p:nvSpPr>
        <p:spPr>
          <a:xfrm>
            <a:off x="838200" y="4414180"/>
            <a:ext cx="4377793" cy="1594508"/>
          </a:xfrm>
        </p:spPr>
        <p:txBody>
          <a:bodyPr>
            <a:normAutofit/>
          </a:bodyPr>
          <a:lstStyle/>
          <a:p>
            <a:pPr algn="l"/>
            <a:r>
              <a:rPr lang="en-US" sz="1600" dirty="0">
                <a:solidFill>
                  <a:schemeClr val="bg1"/>
                </a:solidFill>
              </a:rPr>
              <a:t>In today’s world OTT platform and Streaming Services have taken up a big chunk in the Retail and Entertainment industry. Organizations like Netflix, Amazon etc. </a:t>
            </a:r>
            <a:r>
              <a:rPr lang="en-US" sz="1600" dirty="0" err="1">
                <a:solidFill>
                  <a:schemeClr val="bg1"/>
                </a:solidFill>
              </a:rPr>
              <a:t>analyse</a:t>
            </a:r>
            <a:r>
              <a:rPr lang="en-US" sz="1600" dirty="0">
                <a:solidFill>
                  <a:schemeClr val="bg1"/>
                </a:solidFill>
              </a:rPr>
              <a:t> User Activity Pattern’s and suggest products that better suit the user needs and choices</a:t>
            </a:r>
            <a:r>
              <a:rPr lang="en-US" sz="1500" dirty="0">
                <a:solidFill>
                  <a:schemeClr val="bg1"/>
                </a:solidFill>
              </a:rPr>
              <a:t>. </a:t>
            </a:r>
            <a:endParaRPr lang="en-IN" sz="1500" dirty="0">
              <a:solidFill>
                <a:schemeClr val="bg1"/>
              </a:solidFill>
            </a:endParaRPr>
          </a:p>
        </p:txBody>
      </p:sp>
      <p:pic>
        <p:nvPicPr>
          <p:cNvPr id="5" name="Picture 4" descr="A red letter on a black background&#10;&#10;Description automatically generated">
            <a:extLst>
              <a:ext uri="{FF2B5EF4-FFF2-40B4-BE49-F238E27FC236}">
                <a16:creationId xmlns:a16="http://schemas.microsoft.com/office/drawing/2014/main" id="{ADEC3B2D-D22B-F152-34D4-DF6CD206B2C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3528" r="23079"/>
          <a:stretch/>
        </p:blipFill>
        <p:spPr>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effectLst>
            <a:outerShdw blurRad="381000" dist="152400" dir="10800000" algn="r" rotWithShape="0">
              <a:prstClr val="black">
                <a:alpha val="10000"/>
              </a:prstClr>
            </a:outerShdw>
          </a:effectLst>
        </p:spPr>
      </p:pic>
      <p:sp>
        <p:nvSpPr>
          <p:cNvPr id="34" name="Freeform: Shape 33">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BBE492B4-F9BF-3378-0606-2315BF3D54C9}"/>
              </a:ext>
            </a:extLst>
          </p:cNvPr>
          <p:cNvSpPr txBox="1"/>
          <p:nvPr/>
        </p:nvSpPr>
        <p:spPr>
          <a:xfrm>
            <a:off x="9581991" y="6657945"/>
            <a:ext cx="2610009"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www.hrconnect.cl/desarrollo/el-exito-de-netflix-su-cultura-organizacional/">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BY-NC-ND</a:t>
            </a:r>
            <a:endParaRPr lang="en-IN" sz="700">
              <a:solidFill>
                <a:srgbClr val="FFFFFF"/>
              </a:solidFill>
            </a:endParaRPr>
          </a:p>
        </p:txBody>
      </p:sp>
    </p:spTree>
    <p:extLst>
      <p:ext uri="{BB962C8B-B14F-4D97-AF65-F5344CB8AC3E}">
        <p14:creationId xmlns:p14="http://schemas.microsoft.com/office/powerpoint/2010/main" val="275382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36ACB-33C0-FD58-40D5-F52A1B6B6EBA}"/>
              </a:ext>
            </a:extLst>
          </p:cNvPr>
          <p:cNvSpPr>
            <a:spLocks noGrp="1"/>
          </p:cNvSpPr>
          <p:nvPr>
            <p:ph type="ctrTitle"/>
          </p:nvPr>
        </p:nvSpPr>
        <p:spPr>
          <a:xfrm>
            <a:off x="838200" y="1174819"/>
            <a:ext cx="4375151" cy="2858363"/>
          </a:xfrm>
        </p:spPr>
        <p:txBody>
          <a:bodyPr>
            <a:normAutofit/>
          </a:bodyPr>
          <a:lstStyle/>
          <a:p>
            <a:pPr algn="l"/>
            <a:r>
              <a:rPr lang="en-US" sz="4500" dirty="0">
                <a:solidFill>
                  <a:schemeClr val="bg1"/>
                </a:solidFill>
              </a:rPr>
              <a:t>Netflix Recommendation</a:t>
            </a:r>
            <a:endParaRPr lang="en-IN" sz="4500" dirty="0">
              <a:solidFill>
                <a:schemeClr val="bg1"/>
              </a:solidFill>
            </a:endParaRPr>
          </a:p>
        </p:txBody>
      </p:sp>
      <p:sp>
        <p:nvSpPr>
          <p:cNvPr id="3" name="Subtitle 2">
            <a:extLst>
              <a:ext uri="{FF2B5EF4-FFF2-40B4-BE49-F238E27FC236}">
                <a16:creationId xmlns:a16="http://schemas.microsoft.com/office/drawing/2014/main" id="{DCC1E1B2-EBD9-7DB4-1303-D576E1E34A1A}"/>
              </a:ext>
            </a:extLst>
          </p:cNvPr>
          <p:cNvSpPr>
            <a:spLocks noGrp="1"/>
          </p:cNvSpPr>
          <p:nvPr>
            <p:ph type="subTitle" idx="1"/>
          </p:nvPr>
        </p:nvSpPr>
        <p:spPr>
          <a:xfrm>
            <a:off x="838200" y="4414180"/>
            <a:ext cx="4377793" cy="1594508"/>
          </a:xfrm>
        </p:spPr>
        <p:txBody>
          <a:bodyPr>
            <a:noAutofit/>
          </a:bodyPr>
          <a:lstStyle/>
          <a:p>
            <a:pPr algn="l"/>
            <a:r>
              <a:rPr lang="en-US" sz="1400" dirty="0">
                <a:solidFill>
                  <a:schemeClr val="bg1"/>
                </a:solidFill>
              </a:rPr>
              <a:t>In today’s world OTT platform and Streaming Services have taken up a big chunk in the Retail and Entertainment industry. Organizations like Netflix, Amazon etc. </a:t>
            </a:r>
            <a:r>
              <a:rPr lang="en-US" sz="1400" dirty="0" err="1">
                <a:solidFill>
                  <a:schemeClr val="bg1"/>
                </a:solidFill>
              </a:rPr>
              <a:t>analyse</a:t>
            </a:r>
            <a:r>
              <a:rPr lang="en-US" sz="1400" dirty="0">
                <a:solidFill>
                  <a:schemeClr val="bg1"/>
                </a:solidFill>
              </a:rPr>
              <a:t> User Activity Pattern’s and suggest products that better suit the user needs and choices. For the purpose of this Project we will be creating one such Recommendation Engine from the ground-up, where every single user, based on there area of interest and ratings, would be recommended a list of movies that are best suited for them</a:t>
            </a:r>
            <a:endParaRPr lang="en-IN" sz="1400" dirty="0">
              <a:solidFill>
                <a:schemeClr val="bg1"/>
              </a:solidFill>
            </a:endParaRPr>
          </a:p>
        </p:txBody>
      </p:sp>
      <p:pic>
        <p:nvPicPr>
          <p:cNvPr id="5" name="Picture 4" descr="A red letter on a black background&#10;&#10;Description automatically generated">
            <a:extLst>
              <a:ext uri="{FF2B5EF4-FFF2-40B4-BE49-F238E27FC236}">
                <a16:creationId xmlns:a16="http://schemas.microsoft.com/office/drawing/2014/main" id="{ADEC3B2D-D22B-F152-34D4-DF6CD206B2C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3528" r="23079"/>
          <a:stretch/>
        </p:blipFill>
        <p:spPr>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effectLst>
            <a:outerShdw blurRad="381000" dist="152400" dir="10800000" algn="r" rotWithShape="0">
              <a:prstClr val="black">
                <a:alpha val="10000"/>
              </a:prstClr>
            </a:outerShdw>
          </a:effectLst>
        </p:spPr>
      </p:pic>
      <p:sp>
        <p:nvSpPr>
          <p:cNvPr id="34" name="Freeform: Shape 33">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BBE492B4-F9BF-3378-0606-2315BF3D54C9}"/>
              </a:ext>
            </a:extLst>
          </p:cNvPr>
          <p:cNvSpPr txBox="1"/>
          <p:nvPr/>
        </p:nvSpPr>
        <p:spPr>
          <a:xfrm>
            <a:off x="9581991" y="6657945"/>
            <a:ext cx="2610009"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www.hrconnect.cl/desarrollo/el-exito-de-netflix-su-cultura-organizacional/">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BY-NC-ND</a:t>
            </a:r>
            <a:endParaRPr lang="en-IN" sz="700">
              <a:solidFill>
                <a:srgbClr val="FFFFFF"/>
              </a:solidFill>
            </a:endParaRPr>
          </a:p>
        </p:txBody>
      </p:sp>
    </p:spTree>
    <p:extLst>
      <p:ext uri="{BB962C8B-B14F-4D97-AF65-F5344CB8AC3E}">
        <p14:creationId xmlns:p14="http://schemas.microsoft.com/office/powerpoint/2010/main" val="55237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36ACB-33C0-FD58-40D5-F52A1B6B6EBA}"/>
              </a:ext>
            </a:extLst>
          </p:cNvPr>
          <p:cNvSpPr>
            <a:spLocks noGrp="1"/>
          </p:cNvSpPr>
          <p:nvPr>
            <p:ph type="ctrTitle"/>
          </p:nvPr>
        </p:nvSpPr>
        <p:spPr>
          <a:xfrm>
            <a:off x="838200" y="1174819"/>
            <a:ext cx="4375151" cy="2858363"/>
          </a:xfrm>
        </p:spPr>
        <p:txBody>
          <a:bodyPr>
            <a:normAutofit/>
          </a:bodyPr>
          <a:lstStyle/>
          <a:p>
            <a:pPr algn="l"/>
            <a:r>
              <a:rPr lang="en-IN" sz="4800" dirty="0">
                <a:solidFill>
                  <a:schemeClr val="bg1"/>
                </a:solidFill>
              </a:rPr>
              <a:t>Dataset Information</a:t>
            </a:r>
            <a:endParaRPr lang="en-IN" sz="4500" dirty="0">
              <a:solidFill>
                <a:schemeClr val="bg1"/>
              </a:solidFill>
            </a:endParaRPr>
          </a:p>
        </p:txBody>
      </p:sp>
      <p:sp>
        <p:nvSpPr>
          <p:cNvPr id="3" name="Subtitle 2">
            <a:extLst>
              <a:ext uri="{FF2B5EF4-FFF2-40B4-BE49-F238E27FC236}">
                <a16:creationId xmlns:a16="http://schemas.microsoft.com/office/drawing/2014/main" id="{DCC1E1B2-EBD9-7DB4-1303-D576E1E34A1A}"/>
              </a:ext>
            </a:extLst>
          </p:cNvPr>
          <p:cNvSpPr>
            <a:spLocks noGrp="1"/>
          </p:cNvSpPr>
          <p:nvPr>
            <p:ph type="subTitle" idx="1"/>
          </p:nvPr>
        </p:nvSpPr>
        <p:spPr>
          <a:xfrm>
            <a:off x="838200" y="4414180"/>
            <a:ext cx="4377793" cy="1594508"/>
          </a:xfrm>
        </p:spPr>
        <p:txBody>
          <a:bodyPr>
            <a:noAutofit/>
          </a:bodyPr>
          <a:lstStyle/>
          <a:p>
            <a:pPr algn="l"/>
            <a:r>
              <a:rPr lang="en-US" sz="1400" dirty="0">
                <a:solidFill>
                  <a:schemeClr val="bg1"/>
                </a:solidFill>
              </a:rPr>
              <a:t>ID – Contains the separate keys for customer and movies</a:t>
            </a:r>
          </a:p>
          <a:p>
            <a:pPr algn="l"/>
            <a:r>
              <a:rPr lang="en-US" sz="1400" dirty="0">
                <a:solidFill>
                  <a:schemeClr val="bg1"/>
                </a:solidFill>
              </a:rPr>
              <a:t> Rating – A section contains the user ratings for all the movies.</a:t>
            </a:r>
          </a:p>
          <a:p>
            <a:pPr algn="l"/>
            <a:r>
              <a:rPr lang="en-US" sz="1400" dirty="0">
                <a:solidFill>
                  <a:schemeClr val="bg1"/>
                </a:solidFill>
              </a:rPr>
              <a:t>Genre – Highlights the category of the movie.</a:t>
            </a:r>
          </a:p>
          <a:p>
            <a:pPr algn="l"/>
            <a:r>
              <a:rPr lang="en-US" sz="1400" dirty="0">
                <a:solidFill>
                  <a:schemeClr val="bg1"/>
                </a:solidFill>
              </a:rPr>
              <a:t> Movie Name – Name of the movie with respect to the movie id.</a:t>
            </a:r>
            <a:endParaRPr lang="en-IN" sz="1400" dirty="0">
              <a:solidFill>
                <a:schemeClr val="bg1"/>
              </a:solidFill>
            </a:endParaRPr>
          </a:p>
        </p:txBody>
      </p:sp>
      <p:pic>
        <p:nvPicPr>
          <p:cNvPr id="5" name="Picture 4" descr="A red letter on a black background&#10;&#10;Description automatically generated">
            <a:extLst>
              <a:ext uri="{FF2B5EF4-FFF2-40B4-BE49-F238E27FC236}">
                <a16:creationId xmlns:a16="http://schemas.microsoft.com/office/drawing/2014/main" id="{ADEC3B2D-D22B-F152-34D4-DF6CD206B2C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3528" r="23079"/>
          <a:stretch/>
        </p:blipFill>
        <p:spPr>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effectLst>
            <a:outerShdw blurRad="381000" dist="152400" dir="10800000" algn="r" rotWithShape="0">
              <a:prstClr val="black">
                <a:alpha val="10000"/>
              </a:prstClr>
            </a:outerShdw>
          </a:effectLst>
        </p:spPr>
      </p:pic>
      <p:sp>
        <p:nvSpPr>
          <p:cNvPr id="34" name="Freeform: Shape 33">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BBE492B4-F9BF-3378-0606-2315BF3D54C9}"/>
              </a:ext>
            </a:extLst>
          </p:cNvPr>
          <p:cNvSpPr txBox="1"/>
          <p:nvPr/>
        </p:nvSpPr>
        <p:spPr>
          <a:xfrm>
            <a:off x="9581991" y="6657945"/>
            <a:ext cx="2610009"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www.hrconnect.cl/desarrollo/el-exito-de-netflix-su-cultura-organizacional/">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BY-NC-ND</a:t>
            </a:r>
            <a:endParaRPr lang="en-IN" sz="700">
              <a:solidFill>
                <a:srgbClr val="FFFFFF"/>
              </a:solidFill>
            </a:endParaRPr>
          </a:p>
        </p:txBody>
      </p:sp>
    </p:spTree>
    <p:extLst>
      <p:ext uri="{BB962C8B-B14F-4D97-AF65-F5344CB8AC3E}">
        <p14:creationId xmlns:p14="http://schemas.microsoft.com/office/powerpoint/2010/main" val="46944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400"/>
                                        <p:tgtEl>
                                          <p:spTgt spid="3">
                                            <p:txEl>
                                              <p:pRg st="2" end="2"/>
                                            </p:txEl>
                                          </p:spTgt>
                                        </p:tgtEl>
                                      </p:cBhvr>
                                    </p:animEffect>
                                  </p:childTnLst>
                                </p:cTn>
                              </p:par>
                              <p:par>
                                <p:cTn id="17" presetID="10" presetClass="entr" presetSubtype="0" fill="hold" grpId="0" nodeType="withEffect">
                                  <p:stCondLst>
                                    <p:cond delay="2000"/>
                                  </p:stCondLst>
                                  <p:iterate type="lt">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36ACB-33C0-FD58-40D5-F52A1B6B6EBA}"/>
              </a:ext>
            </a:extLst>
          </p:cNvPr>
          <p:cNvSpPr>
            <a:spLocks noGrp="1"/>
          </p:cNvSpPr>
          <p:nvPr>
            <p:ph type="ctrTitle"/>
          </p:nvPr>
        </p:nvSpPr>
        <p:spPr>
          <a:xfrm>
            <a:off x="838200" y="1174819"/>
            <a:ext cx="4375151" cy="2858363"/>
          </a:xfrm>
        </p:spPr>
        <p:txBody>
          <a:bodyPr>
            <a:normAutofit/>
          </a:bodyPr>
          <a:lstStyle/>
          <a:p>
            <a:pPr algn="l"/>
            <a:r>
              <a:rPr lang="en-IN" sz="4800" dirty="0">
                <a:solidFill>
                  <a:schemeClr val="bg1"/>
                </a:solidFill>
              </a:rPr>
              <a:t>Objective</a:t>
            </a:r>
            <a:endParaRPr lang="en-IN" sz="4500" dirty="0">
              <a:solidFill>
                <a:schemeClr val="bg1"/>
              </a:solidFill>
            </a:endParaRPr>
          </a:p>
        </p:txBody>
      </p:sp>
      <p:sp>
        <p:nvSpPr>
          <p:cNvPr id="3" name="Subtitle 2">
            <a:extLst>
              <a:ext uri="{FF2B5EF4-FFF2-40B4-BE49-F238E27FC236}">
                <a16:creationId xmlns:a16="http://schemas.microsoft.com/office/drawing/2014/main" id="{DCC1E1B2-EBD9-7DB4-1303-D576E1E34A1A}"/>
              </a:ext>
            </a:extLst>
          </p:cNvPr>
          <p:cNvSpPr>
            <a:spLocks noGrp="1"/>
          </p:cNvSpPr>
          <p:nvPr>
            <p:ph type="subTitle" idx="1"/>
          </p:nvPr>
        </p:nvSpPr>
        <p:spPr>
          <a:xfrm>
            <a:off x="838200" y="4414180"/>
            <a:ext cx="4377793" cy="1594508"/>
          </a:xfrm>
        </p:spPr>
        <p:txBody>
          <a:bodyPr>
            <a:noAutofit/>
          </a:bodyPr>
          <a:lstStyle/>
          <a:p>
            <a:pPr marL="342900" indent="-342900" algn="l">
              <a:buAutoNum type="arabicPeriod"/>
            </a:pPr>
            <a:r>
              <a:rPr lang="en-US" sz="1400" dirty="0">
                <a:solidFill>
                  <a:schemeClr val="bg1"/>
                </a:solidFill>
              </a:rPr>
              <a:t>Find out the list of most popular and liked genre</a:t>
            </a:r>
          </a:p>
          <a:p>
            <a:pPr marL="342900" indent="-342900" algn="l">
              <a:buAutoNum type="arabicPeriod"/>
            </a:pPr>
            <a:r>
              <a:rPr lang="en-US" sz="1400" dirty="0">
                <a:solidFill>
                  <a:schemeClr val="bg1"/>
                </a:solidFill>
              </a:rPr>
              <a:t>Create Model that finds the best suited Movie for one user in every genre.</a:t>
            </a:r>
          </a:p>
          <a:p>
            <a:pPr marL="342900" indent="-342900" algn="l">
              <a:buAutoNum type="arabicPeriod"/>
            </a:pPr>
            <a:r>
              <a:rPr lang="en-US" sz="1400" dirty="0">
                <a:solidFill>
                  <a:schemeClr val="bg1"/>
                </a:solidFill>
              </a:rPr>
              <a:t>Find what Genre Movies have received the best and worst ratings based on User Rating</a:t>
            </a:r>
            <a:endParaRPr lang="en-IN" sz="1400" dirty="0">
              <a:solidFill>
                <a:schemeClr val="bg1"/>
              </a:solidFill>
            </a:endParaRPr>
          </a:p>
        </p:txBody>
      </p:sp>
      <p:pic>
        <p:nvPicPr>
          <p:cNvPr id="5" name="Picture 4" descr="A red letter on a black background&#10;&#10;Description automatically generated">
            <a:extLst>
              <a:ext uri="{FF2B5EF4-FFF2-40B4-BE49-F238E27FC236}">
                <a16:creationId xmlns:a16="http://schemas.microsoft.com/office/drawing/2014/main" id="{ADEC3B2D-D22B-F152-34D4-DF6CD206B2C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3528" r="23079"/>
          <a:stretch/>
        </p:blipFill>
        <p:spPr>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effectLst>
            <a:outerShdw blurRad="381000" dist="152400" dir="10800000" algn="r" rotWithShape="0">
              <a:prstClr val="black">
                <a:alpha val="10000"/>
              </a:prstClr>
            </a:outerShdw>
          </a:effectLst>
        </p:spPr>
      </p:pic>
      <p:sp>
        <p:nvSpPr>
          <p:cNvPr id="34" name="Freeform: Shape 33">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BBE492B4-F9BF-3378-0606-2315BF3D54C9}"/>
              </a:ext>
            </a:extLst>
          </p:cNvPr>
          <p:cNvSpPr txBox="1"/>
          <p:nvPr/>
        </p:nvSpPr>
        <p:spPr>
          <a:xfrm>
            <a:off x="9581991" y="6657945"/>
            <a:ext cx="2610009"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www.hrconnect.cl/desarrollo/el-exito-de-netflix-su-cultura-organizacional/">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5" tooltip="https://creativecommons.org/licenses/by-nc-nd/3.0/">
                  <a:extLst>
                    <a:ext uri="{A12FA001-AC4F-418D-AE19-62706E023703}">
                      <ahyp:hlinkClr xmlns:ahyp="http://schemas.microsoft.com/office/drawing/2018/hyperlinkcolor" val="tx"/>
                    </a:ext>
                  </a:extLst>
                </a:hlinkClick>
              </a:rPr>
              <a:t>CC BY-NC-ND</a:t>
            </a:r>
            <a:endParaRPr lang="en-IN" sz="700">
              <a:solidFill>
                <a:srgbClr val="FFFFFF"/>
              </a:solidFill>
            </a:endParaRPr>
          </a:p>
        </p:txBody>
      </p:sp>
    </p:spTree>
    <p:extLst>
      <p:ext uri="{BB962C8B-B14F-4D97-AF65-F5344CB8AC3E}">
        <p14:creationId xmlns:p14="http://schemas.microsoft.com/office/powerpoint/2010/main" val="411903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TotalTime>
  <Words>381</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Netflix Recommendation</vt:lpstr>
      <vt:lpstr>Netflix Recommendation</vt:lpstr>
      <vt:lpstr>Netflix Recommendation</vt:lpstr>
      <vt:lpstr>Netflix Recommendation</vt:lpstr>
      <vt:lpstr>Dataset Information</vt:lpstr>
      <vt:lpstr>Objective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Recommendation</dc:title>
  <dc:creator>Prerak Pandya</dc:creator>
  <cp:lastModifiedBy>Prerak Pandya</cp:lastModifiedBy>
  <cp:revision>1</cp:revision>
  <dcterms:created xsi:type="dcterms:W3CDTF">2024-04-03T18:41:16Z</dcterms:created>
  <dcterms:modified xsi:type="dcterms:W3CDTF">2024-04-03T18:51:24Z</dcterms:modified>
</cp:coreProperties>
</file>