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91"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4699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3742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0371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1933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53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338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3236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3620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8987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0396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6688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3/1/2024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40507360"/>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hyperlink" Target="https://creativecommons.org/licenses/by-nc-nd/3.0/"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flickr.com/photos/oter/5198664501" TargetMode="External"/><Relationship Id="rId5" Type="http://schemas.openxmlformats.org/officeDocument/2006/relationships/image" Target="../media/image4.sv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E2C85-A953-AB1E-D5F7-233A0C330DD0}"/>
              </a:ext>
            </a:extLst>
          </p:cNvPr>
          <p:cNvSpPr>
            <a:spLocks noGrp="1"/>
          </p:cNvSpPr>
          <p:nvPr>
            <p:ph type="ctrTitle"/>
          </p:nvPr>
        </p:nvSpPr>
        <p:spPr>
          <a:xfrm>
            <a:off x="1079510" y="4602162"/>
            <a:ext cx="4457690" cy="1720850"/>
          </a:xfrm>
        </p:spPr>
        <p:txBody>
          <a:bodyPr anchor="ctr">
            <a:normAutofit/>
          </a:bodyPr>
          <a:lstStyle/>
          <a:p>
            <a:r>
              <a:rPr lang="en-US" dirty="0"/>
              <a:t>Sales Forecasting for Furniture Store</a:t>
            </a:r>
            <a:endParaRPr lang="en-IN" dirty="0"/>
          </a:p>
        </p:txBody>
      </p:sp>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descr="Store outline">
            <a:extLst>
              <a:ext uri="{FF2B5EF4-FFF2-40B4-BE49-F238E27FC236}">
                <a16:creationId xmlns:a16="http://schemas.microsoft.com/office/drawing/2014/main" id="{93F6EA29-5757-750C-E839-9EEA99533C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2506" y="4401092"/>
            <a:ext cx="2662989" cy="2662989"/>
          </a:xfrm>
          <a:prstGeom prst="rect">
            <a:avLst/>
          </a:prstGeom>
        </p:spPr>
      </p:pic>
      <p:pic>
        <p:nvPicPr>
          <p:cNvPr id="12" name="Graphic 11" descr="Statistics with solid fill">
            <a:extLst>
              <a:ext uri="{FF2B5EF4-FFF2-40B4-BE49-F238E27FC236}">
                <a16:creationId xmlns:a16="http://schemas.microsoft.com/office/drawing/2014/main" id="{8819B3BD-0C1F-5D9A-BF92-EBA45E52CD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16710" y="5192587"/>
            <a:ext cx="914400" cy="914400"/>
          </a:xfrm>
          <a:prstGeom prst="rect">
            <a:avLst/>
          </a:prstGeom>
        </p:spPr>
      </p:pic>
      <p:pic>
        <p:nvPicPr>
          <p:cNvPr id="16" name="Graphic 15" descr="Database outline">
            <a:extLst>
              <a:ext uri="{FF2B5EF4-FFF2-40B4-BE49-F238E27FC236}">
                <a16:creationId xmlns:a16="http://schemas.microsoft.com/office/drawing/2014/main" id="{0283BF5A-5CB7-0986-F065-5369771CF6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21759" y="5074630"/>
            <a:ext cx="682919" cy="682919"/>
          </a:xfrm>
          <a:prstGeom prst="rect">
            <a:avLst/>
          </a:prstGeom>
        </p:spPr>
      </p:pic>
      <p:pic>
        <p:nvPicPr>
          <p:cNvPr id="18" name="Graphic 17" descr="Document with solid fill">
            <a:extLst>
              <a:ext uri="{FF2B5EF4-FFF2-40B4-BE49-F238E27FC236}">
                <a16:creationId xmlns:a16="http://schemas.microsoft.com/office/drawing/2014/main" id="{F836B0EC-28F3-E762-392B-20632E2254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15725" y="5416089"/>
            <a:ext cx="682919" cy="682919"/>
          </a:xfrm>
          <a:prstGeom prst="rect">
            <a:avLst/>
          </a:prstGeom>
        </p:spPr>
      </p:pic>
      <p:sp>
        <p:nvSpPr>
          <p:cNvPr id="21" name="Rectangle 20">
            <a:extLst>
              <a:ext uri="{FF2B5EF4-FFF2-40B4-BE49-F238E27FC236}">
                <a16:creationId xmlns:a16="http://schemas.microsoft.com/office/drawing/2014/main" id="{D2EE7D7B-C9E0-571C-76D5-11B5F027F60D}"/>
              </a:ext>
            </a:extLst>
          </p:cNvPr>
          <p:cNvSpPr/>
          <p:nvPr/>
        </p:nvSpPr>
        <p:spPr>
          <a:xfrm>
            <a:off x="8314107" y="6499375"/>
            <a:ext cx="6153199"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 Prerak Pandya</a:t>
            </a:r>
          </a:p>
        </p:txBody>
      </p:sp>
      <p:pic>
        <p:nvPicPr>
          <p:cNvPr id="25" name="Picture 24" descr="A fruit stand with baskets of vegetables&#10;&#10;Description automatically generated">
            <a:extLst>
              <a:ext uri="{FF2B5EF4-FFF2-40B4-BE49-F238E27FC236}">
                <a16:creationId xmlns:a16="http://schemas.microsoft.com/office/drawing/2014/main" id="{7F2D68F3-ADBB-E6DF-24B2-DDAF2B29108D}"/>
              </a:ext>
            </a:extLst>
          </p:cNvPr>
          <p:cNvPicPr>
            <a:picLocks noChangeAspect="1"/>
          </p:cNvPicPr>
          <p:nvPr/>
        </p:nvPicPr>
        <p:blipFill>
          <a:blip r:embed="rId10">
            <a:alphaModFix amt="5000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 y="20071"/>
            <a:ext cx="12191999" cy="4748824"/>
          </a:xfrm>
          <a:prstGeom prst="rect">
            <a:avLst/>
          </a:prstGeom>
        </p:spPr>
      </p:pic>
      <p:sp>
        <p:nvSpPr>
          <p:cNvPr id="26" name="TextBox 25">
            <a:extLst>
              <a:ext uri="{FF2B5EF4-FFF2-40B4-BE49-F238E27FC236}">
                <a16:creationId xmlns:a16="http://schemas.microsoft.com/office/drawing/2014/main" id="{9F5A03C1-7328-181F-126E-A44D8F9DE1E6}"/>
              </a:ext>
            </a:extLst>
          </p:cNvPr>
          <p:cNvSpPr txBox="1"/>
          <p:nvPr/>
        </p:nvSpPr>
        <p:spPr>
          <a:xfrm>
            <a:off x="871712" y="10804414"/>
            <a:ext cx="3508329" cy="230832"/>
          </a:xfrm>
          <a:prstGeom prst="rect">
            <a:avLst/>
          </a:prstGeom>
          <a:noFill/>
        </p:spPr>
        <p:txBody>
          <a:bodyPr wrap="square" rtlCol="0">
            <a:spAutoFit/>
          </a:bodyPr>
          <a:lstStyle/>
          <a:p>
            <a:r>
              <a:rPr lang="en-IN" sz="900">
                <a:hlinkClick r:id="rId11" tooltip="https://www.flickr.com/photos/oter/5198664501"/>
              </a:rPr>
              <a:t>This Photo</a:t>
            </a:r>
            <a:r>
              <a:rPr lang="en-IN" sz="900"/>
              <a:t> by Unknown Author is licensed under </a:t>
            </a:r>
            <a:r>
              <a:rPr lang="en-IN" sz="900">
                <a:hlinkClick r:id="rId12" tooltip="https://creativecommons.org/licenses/by-nc-nd/3.0/"/>
              </a:rPr>
              <a:t>CC BY-NC-ND</a:t>
            </a:r>
            <a:endParaRPr lang="en-IN" sz="900"/>
          </a:p>
        </p:txBody>
      </p:sp>
    </p:spTree>
    <p:extLst>
      <p:ext uri="{BB962C8B-B14F-4D97-AF65-F5344CB8AC3E}">
        <p14:creationId xmlns:p14="http://schemas.microsoft.com/office/powerpoint/2010/main" val="350690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3" name="Freeform: Shape 12">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5" name="Freeform: Shape 14">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8" name="Rectangle 17">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9C5BA-1025-9B87-4646-422E9B1E571A}"/>
              </a:ext>
            </a:extLst>
          </p:cNvPr>
          <p:cNvSpPr>
            <a:spLocks noGrp="1"/>
          </p:cNvSpPr>
          <p:nvPr>
            <p:ph type="title"/>
          </p:nvPr>
        </p:nvSpPr>
        <p:spPr>
          <a:xfrm>
            <a:off x="7766050" y="1079500"/>
            <a:ext cx="3884962" cy="2138400"/>
          </a:xfrm>
        </p:spPr>
        <p:txBody>
          <a:bodyPr vert="horz" lIns="0" tIns="0" rIns="0" bIns="0" rtlCol="0" anchor="b" anchorCtr="0">
            <a:normAutofit/>
          </a:bodyPr>
          <a:lstStyle/>
          <a:p>
            <a:pPr algn="ctr"/>
            <a:r>
              <a:rPr lang="en-US" dirty="0"/>
              <a:t>Month wise sales is ready</a:t>
            </a:r>
            <a:endParaRPr lang="en-US"/>
          </a:p>
        </p:txBody>
      </p:sp>
      <p:pic>
        <p:nvPicPr>
          <p:cNvPr id="5" name="Content Placeholder 4" descr="A graph with blue lines">
            <a:extLst>
              <a:ext uri="{FF2B5EF4-FFF2-40B4-BE49-F238E27FC236}">
                <a16:creationId xmlns:a16="http://schemas.microsoft.com/office/drawing/2014/main" id="{D5CCD275-2950-A19D-020A-8FFAFD9179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58" r="1623" b="-2"/>
          <a:stretch/>
        </p:blipFill>
        <p:spPr>
          <a:xfrm>
            <a:off x="540988" y="540000"/>
            <a:ext cx="6671025" cy="5778000"/>
          </a:xfrm>
          <a:prstGeom prst="rect">
            <a:avLst/>
          </a:prstGeom>
        </p:spPr>
      </p:pic>
      <p:cxnSp>
        <p:nvCxnSpPr>
          <p:cNvPr id="20" name="Straight Connector 19">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83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B2052-1DA3-85FB-E650-E48269D64484}"/>
              </a:ext>
            </a:extLst>
          </p:cNvPr>
          <p:cNvSpPr>
            <a:spLocks noGrp="1"/>
          </p:cNvSpPr>
          <p:nvPr>
            <p:ph type="ctrTitle"/>
          </p:nvPr>
        </p:nvSpPr>
        <p:spPr>
          <a:xfrm>
            <a:off x="6654795" y="1079500"/>
            <a:ext cx="4449086" cy="2138400"/>
          </a:xfrm>
        </p:spPr>
        <p:txBody>
          <a:bodyPr>
            <a:normAutofit/>
          </a:bodyPr>
          <a:lstStyle/>
          <a:p>
            <a:r>
              <a:rPr lang="en-US" dirty="0"/>
              <a:t>Check outliers</a:t>
            </a:r>
            <a:endParaRPr lang="en-IN" dirty="0"/>
          </a:p>
        </p:txBody>
      </p:sp>
      <p:sp>
        <p:nvSpPr>
          <p:cNvPr id="3" name="Subtitle 2">
            <a:extLst>
              <a:ext uri="{FF2B5EF4-FFF2-40B4-BE49-F238E27FC236}">
                <a16:creationId xmlns:a16="http://schemas.microsoft.com/office/drawing/2014/main" id="{7A2CEF41-D8DE-F374-3AC3-42519CF92922}"/>
              </a:ext>
            </a:extLst>
          </p:cNvPr>
          <p:cNvSpPr>
            <a:spLocks noGrp="1"/>
          </p:cNvSpPr>
          <p:nvPr>
            <p:ph type="subTitle" idx="1"/>
          </p:nvPr>
        </p:nvSpPr>
        <p:spPr>
          <a:xfrm>
            <a:off x="6654795" y="4122738"/>
            <a:ext cx="4453624" cy="1655762"/>
          </a:xfrm>
        </p:spPr>
        <p:txBody>
          <a:bodyPr>
            <a:normAutofit fontScale="77500" lnSpcReduction="20000"/>
          </a:bodyPr>
          <a:lstStyle/>
          <a:p>
            <a:r>
              <a:rPr lang="en-US" dirty="0"/>
              <a:t>Here we see ,no outlier we found</a:t>
            </a:r>
          </a:p>
          <a:p>
            <a:r>
              <a:rPr lang="en-US" dirty="0"/>
              <a:t>In case of outlier then we should decide that we drop or continue with outliers  depend on dataset, requirement, domain knowledge </a:t>
            </a:r>
            <a:endParaRPr lang="en-IN" dirty="0"/>
          </a:p>
        </p:txBody>
      </p:sp>
      <p:pic>
        <p:nvPicPr>
          <p:cNvPr id="5" name="Picture 4" descr="A screen shot of a graph&#10;&#10;Description automatically generated">
            <a:extLst>
              <a:ext uri="{FF2B5EF4-FFF2-40B4-BE49-F238E27FC236}">
                <a16:creationId xmlns:a16="http://schemas.microsoft.com/office/drawing/2014/main" id="{97DE02A3-9AC9-02A0-AF75-65FD20670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89" y="1480477"/>
            <a:ext cx="4996212" cy="3897045"/>
          </a:xfrm>
          <a:prstGeom prst="rect">
            <a:avLst/>
          </a:prstGeom>
        </p:spPr>
      </p:pic>
      <p:cxnSp>
        <p:nvCxnSpPr>
          <p:cNvPr id="12" name="Straight Connector 1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6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73800-F3F0-593F-77D0-5BCF9798B2CF}"/>
              </a:ext>
            </a:extLst>
          </p:cNvPr>
          <p:cNvSpPr>
            <a:spLocks noGrp="1"/>
          </p:cNvSpPr>
          <p:nvPr>
            <p:ph type="ctrTitle"/>
          </p:nvPr>
        </p:nvSpPr>
        <p:spPr>
          <a:xfrm>
            <a:off x="7766050" y="1079500"/>
            <a:ext cx="3884962" cy="2138400"/>
          </a:xfrm>
        </p:spPr>
        <p:txBody>
          <a:bodyPr>
            <a:normAutofit/>
          </a:bodyPr>
          <a:lstStyle/>
          <a:p>
            <a:r>
              <a:rPr lang="en-US" dirty="0"/>
              <a:t>data is seasonal or not</a:t>
            </a:r>
            <a:endParaRPr lang="en-IN" dirty="0"/>
          </a:p>
        </p:txBody>
      </p:sp>
      <p:sp>
        <p:nvSpPr>
          <p:cNvPr id="3" name="Subtitle 2">
            <a:extLst>
              <a:ext uri="{FF2B5EF4-FFF2-40B4-BE49-F238E27FC236}">
                <a16:creationId xmlns:a16="http://schemas.microsoft.com/office/drawing/2014/main" id="{139D5EE7-8BF0-715C-4120-29F72EB586B3}"/>
              </a:ext>
            </a:extLst>
          </p:cNvPr>
          <p:cNvSpPr>
            <a:spLocks noGrp="1"/>
          </p:cNvSpPr>
          <p:nvPr>
            <p:ph type="subTitle" idx="1"/>
          </p:nvPr>
        </p:nvSpPr>
        <p:spPr>
          <a:xfrm>
            <a:off x="7766051" y="4113213"/>
            <a:ext cx="3884961" cy="1655762"/>
          </a:xfrm>
        </p:spPr>
        <p:txBody>
          <a:bodyPr>
            <a:normAutofit/>
          </a:bodyPr>
          <a:lstStyle/>
          <a:p>
            <a:pPr>
              <a:lnSpc>
                <a:spcPct val="115000"/>
              </a:lnSpc>
            </a:pPr>
            <a:r>
              <a:rPr lang="en-US" sz="1500"/>
              <a:t>Before apply model, we can check data is seasonal or not </a:t>
            </a:r>
          </a:p>
          <a:p>
            <a:pPr>
              <a:lnSpc>
                <a:spcPct val="115000"/>
              </a:lnSpc>
            </a:pPr>
            <a:r>
              <a:rPr lang="en-US" sz="1500"/>
              <a:t>Check seasonality we use seasonal decompose </a:t>
            </a:r>
          </a:p>
          <a:p>
            <a:pPr>
              <a:lnSpc>
                <a:spcPct val="115000"/>
              </a:lnSpc>
            </a:pPr>
            <a:r>
              <a:rPr lang="en-US" sz="1500"/>
              <a:t>Here, clearly  see the data is seasonal</a:t>
            </a:r>
            <a:endParaRPr lang="en-IN" sz="1500"/>
          </a:p>
        </p:txBody>
      </p:sp>
      <p:sp>
        <p:nvSpPr>
          <p:cNvPr id="12" name="Rectangle 5">
            <a:extLst>
              <a:ext uri="{FF2B5EF4-FFF2-40B4-BE49-F238E27FC236}">
                <a16:creationId xmlns:a16="http://schemas.microsoft.com/office/drawing/2014/main" id="{6828D311-B582-473B-A71A-00BAEFDDF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4374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5">
            <a:extLst>
              <a:ext uri="{FF2B5EF4-FFF2-40B4-BE49-F238E27FC236}">
                <a16:creationId xmlns:a16="http://schemas.microsoft.com/office/drawing/2014/main" id="{950B4532-90B0-4F38-8B86-C84A0416E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4374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5B28FD85-59C0-44FE-822A-75F0E9D2E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71037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a:extLst>
              <a:ext uri="{FF2B5EF4-FFF2-40B4-BE49-F238E27FC236}">
                <a16:creationId xmlns:a16="http://schemas.microsoft.com/office/drawing/2014/main" id="{2E87F287-FAA6-6EE7-A509-B258E47CE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86" y="443196"/>
            <a:ext cx="7327331" cy="5971605"/>
          </a:xfrm>
          <a:prstGeom prst="rect">
            <a:avLst/>
          </a:prstGeom>
        </p:spPr>
      </p:pic>
    </p:spTree>
    <p:extLst>
      <p:ext uri="{BB962C8B-B14F-4D97-AF65-F5344CB8AC3E}">
        <p14:creationId xmlns:p14="http://schemas.microsoft.com/office/powerpoint/2010/main" val="228846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BA7B6-D377-4849-4889-5C3F9796C1AA}"/>
              </a:ext>
            </a:extLst>
          </p:cNvPr>
          <p:cNvSpPr>
            <a:spLocks noGrp="1"/>
          </p:cNvSpPr>
          <p:nvPr>
            <p:ph type="ctrTitle"/>
          </p:nvPr>
        </p:nvSpPr>
        <p:spPr>
          <a:xfrm>
            <a:off x="7766050" y="1079500"/>
            <a:ext cx="3884962" cy="2138400"/>
          </a:xfrm>
        </p:spPr>
        <p:txBody>
          <a:bodyPr>
            <a:normAutofit/>
          </a:bodyPr>
          <a:lstStyle/>
          <a:p>
            <a:r>
              <a:rPr lang="en-US" dirty="0"/>
              <a:t>data is stationary or not</a:t>
            </a:r>
            <a:endParaRPr lang="en-IN" dirty="0"/>
          </a:p>
        </p:txBody>
      </p:sp>
      <p:sp>
        <p:nvSpPr>
          <p:cNvPr id="3" name="Subtitle 2">
            <a:extLst>
              <a:ext uri="{FF2B5EF4-FFF2-40B4-BE49-F238E27FC236}">
                <a16:creationId xmlns:a16="http://schemas.microsoft.com/office/drawing/2014/main" id="{7C23D66D-3343-FDFC-061B-457C7CB3CB97}"/>
              </a:ext>
            </a:extLst>
          </p:cNvPr>
          <p:cNvSpPr>
            <a:spLocks noGrp="1"/>
          </p:cNvSpPr>
          <p:nvPr>
            <p:ph type="subTitle" idx="1"/>
          </p:nvPr>
        </p:nvSpPr>
        <p:spPr>
          <a:xfrm>
            <a:off x="7766051" y="4113213"/>
            <a:ext cx="3884961" cy="1655762"/>
          </a:xfrm>
        </p:spPr>
        <p:txBody>
          <a:bodyPr>
            <a:normAutofit lnSpcReduction="10000"/>
          </a:bodyPr>
          <a:lstStyle/>
          <a:p>
            <a:pPr>
              <a:lnSpc>
                <a:spcPct val="115000"/>
              </a:lnSpc>
            </a:pPr>
            <a:r>
              <a:rPr lang="en-US" sz="1700" dirty="0"/>
              <a:t>Stationary means, mean and stander deviation of data should constant</a:t>
            </a:r>
          </a:p>
          <a:p>
            <a:pPr>
              <a:lnSpc>
                <a:spcPct val="115000"/>
              </a:lnSpc>
            </a:pPr>
            <a:r>
              <a:rPr lang="en-US" sz="1700" dirty="0"/>
              <a:t>For check, we use </a:t>
            </a:r>
            <a:r>
              <a:rPr lang="en-US" sz="1700" dirty="0" err="1"/>
              <a:t>adfuller</a:t>
            </a:r>
            <a:r>
              <a:rPr lang="en-US" sz="1700" dirty="0"/>
              <a:t> test called</a:t>
            </a:r>
            <a:r>
              <a:rPr lang="en-US" sz="1700" b="0" i="0" dirty="0">
                <a:effectLst/>
                <a:latin typeface="Söhne"/>
              </a:rPr>
              <a:t> </a:t>
            </a:r>
            <a:r>
              <a:rPr lang="en-US" sz="1700" b="1" i="0" dirty="0">
                <a:effectLst/>
                <a:latin typeface="Söhne"/>
              </a:rPr>
              <a:t>Augmented Dickey-Fuller test</a:t>
            </a:r>
            <a:endParaRPr lang="en-US" sz="1700" b="1" dirty="0"/>
          </a:p>
          <a:p>
            <a:pPr>
              <a:lnSpc>
                <a:spcPct val="115000"/>
              </a:lnSpc>
            </a:pPr>
            <a:r>
              <a:rPr lang="en-IN" sz="1700" dirty="0"/>
              <a:t>In our case data is stationary</a:t>
            </a:r>
          </a:p>
        </p:txBody>
      </p:sp>
      <p:pic>
        <p:nvPicPr>
          <p:cNvPr id="5" name="Picture 4" descr="A screenshot of a computer code&#10;&#10;Description automatically generated">
            <a:extLst>
              <a:ext uri="{FF2B5EF4-FFF2-40B4-BE49-F238E27FC236}">
                <a16:creationId xmlns:a16="http://schemas.microsoft.com/office/drawing/2014/main" id="{D6F13D44-BD3A-8897-171A-80F38A6F84FB}"/>
              </a:ext>
            </a:extLst>
          </p:cNvPr>
          <p:cNvPicPr>
            <a:picLocks noChangeAspect="1"/>
          </p:cNvPicPr>
          <p:nvPr/>
        </p:nvPicPr>
        <p:blipFill rotWithShape="1">
          <a:blip r:embed="rId2">
            <a:extLst>
              <a:ext uri="{28A0092B-C50C-407E-A947-70E740481C1C}">
                <a14:useLocalDpi xmlns:a14="http://schemas.microsoft.com/office/drawing/2010/main" val="0"/>
              </a:ext>
            </a:extLst>
          </a:blip>
          <a:srcRect r="3788" b="1"/>
          <a:stretch/>
        </p:blipFill>
        <p:spPr>
          <a:xfrm>
            <a:off x="540988" y="540000"/>
            <a:ext cx="6671025" cy="5778000"/>
          </a:xfrm>
          <a:prstGeom prst="rect">
            <a:avLst/>
          </a:prstGeom>
        </p:spPr>
      </p:pic>
      <p:cxnSp>
        <p:nvCxnSpPr>
          <p:cNvPr id="12" name="Straight Connector 1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26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B093-8866-3305-0F11-D5A981CBAF0D}"/>
              </a:ext>
            </a:extLst>
          </p:cNvPr>
          <p:cNvSpPr>
            <a:spLocks noGrp="1"/>
          </p:cNvSpPr>
          <p:nvPr>
            <p:ph type="ctrTitle"/>
          </p:nvPr>
        </p:nvSpPr>
        <p:spPr/>
        <p:txBody>
          <a:bodyPr/>
          <a:lstStyle/>
          <a:p>
            <a:r>
              <a:rPr lang="en-US" dirty="0"/>
              <a:t>If data is not stationary </a:t>
            </a:r>
            <a:endParaRPr lang="en-IN" dirty="0"/>
          </a:p>
        </p:txBody>
      </p:sp>
      <p:sp>
        <p:nvSpPr>
          <p:cNvPr id="3" name="Subtitle 2">
            <a:extLst>
              <a:ext uri="{FF2B5EF4-FFF2-40B4-BE49-F238E27FC236}">
                <a16:creationId xmlns:a16="http://schemas.microsoft.com/office/drawing/2014/main" id="{0835849F-13F3-AFD6-C401-3923EB3ACCB0}"/>
              </a:ext>
            </a:extLst>
          </p:cNvPr>
          <p:cNvSpPr>
            <a:spLocks noGrp="1"/>
          </p:cNvSpPr>
          <p:nvPr>
            <p:ph type="subTitle" idx="1"/>
          </p:nvPr>
        </p:nvSpPr>
        <p:spPr>
          <a:xfrm>
            <a:off x="3094892" y="4059534"/>
            <a:ext cx="6280220" cy="2049863"/>
          </a:xfrm>
        </p:spPr>
        <p:txBody>
          <a:bodyPr>
            <a:normAutofit fontScale="85000" lnSpcReduction="20000"/>
          </a:bodyPr>
          <a:lstStyle/>
          <a:p>
            <a:r>
              <a:rPr lang="en-US" dirty="0"/>
              <a:t>In, our case data is stationary but if not then we use serval method to data convert to stationary format</a:t>
            </a:r>
          </a:p>
          <a:p>
            <a:r>
              <a:rPr lang="en-US" dirty="0"/>
              <a:t>1)Rolling method</a:t>
            </a:r>
          </a:p>
          <a:p>
            <a:r>
              <a:rPr lang="en-IN" dirty="0"/>
              <a:t>2)Differential  method</a:t>
            </a:r>
          </a:p>
          <a:p>
            <a:r>
              <a:rPr lang="en-IN" dirty="0"/>
              <a:t>3)Square method</a:t>
            </a:r>
          </a:p>
        </p:txBody>
      </p:sp>
    </p:spTree>
    <p:extLst>
      <p:ext uri="{BB962C8B-B14F-4D97-AF65-F5344CB8AC3E}">
        <p14:creationId xmlns:p14="http://schemas.microsoft.com/office/powerpoint/2010/main" val="9374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28F4C-A766-742F-DEEF-3ECA3BD64783}"/>
              </a:ext>
            </a:extLst>
          </p:cNvPr>
          <p:cNvSpPr>
            <a:spLocks noGrp="1"/>
          </p:cNvSpPr>
          <p:nvPr>
            <p:ph type="ctrTitle"/>
          </p:nvPr>
        </p:nvSpPr>
        <p:spPr>
          <a:xfrm>
            <a:off x="6654795" y="1079500"/>
            <a:ext cx="4449086" cy="2138400"/>
          </a:xfrm>
        </p:spPr>
        <p:txBody>
          <a:bodyPr>
            <a:normAutofit/>
          </a:bodyPr>
          <a:lstStyle/>
          <a:p>
            <a:r>
              <a:rPr lang="en-US" dirty="0"/>
              <a:t>Arima model </a:t>
            </a:r>
            <a:endParaRPr lang="en-IN" dirty="0"/>
          </a:p>
        </p:txBody>
      </p:sp>
      <p:sp>
        <p:nvSpPr>
          <p:cNvPr id="3" name="Subtitle 2">
            <a:extLst>
              <a:ext uri="{FF2B5EF4-FFF2-40B4-BE49-F238E27FC236}">
                <a16:creationId xmlns:a16="http://schemas.microsoft.com/office/drawing/2014/main" id="{F6DBF4FE-A558-9DB7-6BCA-9F371523841B}"/>
              </a:ext>
            </a:extLst>
          </p:cNvPr>
          <p:cNvSpPr>
            <a:spLocks noGrp="1"/>
          </p:cNvSpPr>
          <p:nvPr>
            <p:ph type="subTitle" idx="1"/>
          </p:nvPr>
        </p:nvSpPr>
        <p:spPr>
          <a:xfrm>
            <a:off x="5410200" y="3770624"/>
            <a:ext cx="6858000" cy="2753999"/>
          </a:xfrm>
        </p:spPr>
        <p:txBody>
          <a:bodyPr>
            <a:normAutofit fontScale="92500" lnSpcReduction="10000"/>
          </a:bodyPr>
          <a:lstStyle/>
          <a:p>
            <a:pPr>
              <a:lnSpc>
                <a:spcPct val="115000"/>
              </a:lnSpc>
            </a:pPr>
            <a:r>
              <a:rPr lang="en-US" sz="1800" dirty="0"/>
              <a:t>First, we use Arima model </a:t>
            </a:r>
          </a:p>
          <a:p>
            <a:pPr>
              <a:lnSpc>
                <a:spcPct val="115000"/>
              </a:lnSpc>
            </a:pPr>
            <a:r>
              <a:rPr lang="en-US" sz="1800" dirty="0"/>
              <a:t>Before use Arima we need </a:t>
            </a:r>
            <a:r>
              <a:rPr lang="en-US" sz="1800" dirty="0" err="1"/>
              <a:t>p,d,q</a:t>
            </a:r>
            <a:r>
              <a:rPr lang="en-US" sz="1800" dirty="0"/>
              <a:t> value</a:t>
            </a:r>
          </a:p>
          <a:p>
            <a:pPr>
              <a:lnSpc>
                <a:spcPct val="115000"/>
              </a:lnSpc>
            </a:pPr>
            <a:r>
              <a:rPr lang="en-US" sz="1800" dirty="0"/>
              <a:t>p = Auto aggression</a:t>
            </a:r>
          </a:p>
          <a:p>
            <a:pPr>
              <a:lnSpc>
                <a:spcPct val="115000"/>
              </a:lnSpc>
            </a:pPr>
            <a:r>
              <a:rPr lang="en-US" sz="1800" dirty="0"/>
              <a:t>d = integer</a:t>
            </a:r>
          </a:p>
          <a:p>
            <a:pPr>
              <a:lnSpc>
                <a:spcPct val="115000"/>
              </a:lnSpc>
            </a:pPr>
            <a:r>
              <a:rPr lang="en-US" sz="1800" dirty="0"/>
              <a:t>q =  Moving average</a:t>
            </a:r>
          </a:p>
          <a:p>
            <a:pPr>
              <a:lnSpc>
                <a:spcPct val="115000"/>
              </a:lnSpc>
            </a:pPr>
            <a:r>
              <a:rPr lang="en-US" sz="1800" dirty="0"/>
              <a:t>To find this value we import </a:t>
            </a:r>
            <a:r>
              <a:rPr lang="en-US" sz="1800" dirty="0" err="1"/>
              <a:t>acf</a:t>
            </a:r>
            <a:r>
              <a:rPr lang="en-US" sz="1800" dirty="0"/>
              <a:t> and </a:t>
            </a:r>
            <a:r>
              <a:rPr lang="en-US" sz="1800" dirty="0" err="1"/>
              <a:t>pcf</a:t>
            </a:r>
            <a:r>
              <a:rPr lang="en-US" sz="1800" dirty="0"/>
              <a:t> plot</a:t>
            </a:r>
          </a:p>
          <a:p>
            <a:pPr>
              <a:lnSpc>
                <a:spcPct val="115000"/>
              </a:lnSpc>
            </a:pPr>
            <a:endParaRPr lang="en-US" sz="600" dirty="0"/>
          </a:p>
          <a:p>
            <a:pPr>
              <a:lnSpc>
                <a:spcPct val="115000"/>
              </a:lnSpc>
            </a:pPr>
            <a:r>
              <a:rPr lang="en-US" sz="600" dirty="0"/>
              <a:t> </a:t>
            </a:r>
            <a:endParaRPr lang="en-IN" sz="600" dirty="0"/>
          </a:p>
        </p:txBody>
      </p:sp>
      <p:pic>
        <p:nvPicPr>
          <p:cNvPr id="7" name="Picture 6" descr="A screen shot of a graph">
            <a:extLst>
              <a:ext uri="{FF2B5EF4-FFF2-40B4-BE49-F238E27FC236}">
                <a16:creationId xmlns:a16="http://schemas.microsoft.com/office/drawing/2014/main" id="{D4C0EA85-3608-5381-FB35-A77D522AF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14" y="540033"/>
            <a:ext cx="3278571" cy="2754000"/>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5B69C40-F4A5-5F47-B3D2-1003A9806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263" y="3564000"/>
            <a:ext cx="3588273" cy="2754000"/>
          </a:xfrm>
          <a:prstGeom prst="rect">
            <a:avLst/>
          </a:prstGeom>
        </p:spPr>
      </p:pic>
      <p:cxnSp>
        <p:nvCxnSpPr>
          <p:cNvPr id="14" name="Straight Connector 13">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53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58C6B3-EEA3-558B-DD4D-6795337F618E}"/>
              </a:ext>
            </a:extLst>
          </p:cNvPr>
          <p:cNvSpPr>
            <a:spLocks noGrp="1"/>
          </p:cNvSpPr>
          <p:nvPr>
            <p:ph type="ctrTitle"/>
          </p:nvPr>
        </p:nvSpPr>
        <p:spPr>
          <a:xfrm>
            <a:off x="7766050" y="1079500"/>
            <a:ext cx="3884962" cy="2138400"/>
          </a:xfrm>
        </p:spPr>
        <p:txBody>
          <a:bodyPr>
            <a:normAutofit/>
          </a:bodyPr>
          <a:lstStyle/>
          <a:p>
            <a:r>
              <a:rPr lang="en-US" dirty="0"/>
              <a:t>Auto </a:t>
            </a:r>
            <a:r>
              <a:rPr lang="en-US" dirty="0" err="1"/>
              <a:t>arima</a:t>
            </a:r>
            <a:endParaRPr lang="en-IN" dirty="0"/>
          </a:p>
        </p:txBody>
      </p:sp>
      <p:sp>
        <p:nvSpPr>
          <p:cNvPr id="3" name="Subtitle 2">
            <a:extLst>
              <a:ext uri="{FF2B5EF4-FFF2-40B4-BE49-F238E27FC236}">
                <a16:creationId xmlns:a16="http://schemas.microsoft.com/office/drawing/2014/main" id="{AE2AE6E2-BAB2-1117-48DF-2344DAB79251}"/>
              </a:ext>
            </a:extLst>
          </p:cNvPr>
          <p:cNvSpPr>
            <a:spLocks noGrp="1"/>
          </p:cNvSpPr>
          <p:nvPr>
            <p:ph type="subTitle" idx="1"/>
          </p:nvPr>
        </p:nvSpPr>
        <p:spPr>
          <a:xfrm>
            <a:off x="7766051" y="4113213"/>
            <a:ext cx="3884961" cy="1655762"/>
          </a:xfrm>
        </p:spPr>
        <p:txBody>
          <a:bodyPr>
            <a:normAutofit/>
          </a:bodyPr>
          <a:lstStyle/>
          <a:p>
            <a:pPr>
              <a:lnSpc>
                <a:spcPct val="115000"/>
              </a:lnSpc>
            </a:pPr>
            <a:r>
              <a:rPr lang="en-US" sz="1700"/>
              <a:t>We can also use auto Arima to find p,d,q values </a:t>
            </a:r>
          </a:p>
          <a:p>
            <a:pPr>
              <a:lnSpc>
                <a:spcPct val="115000"/>
              </a:lnSpc>
            </a:pPr>
            <a:r>
              <a:rPr lang="en-IN" sz="1700"/>
              <a:t>In auto Arima </a:t>
            </a:r>
            <a:r>
              <a:rPr lang="en-IN" sz="1700" err="1"/>
              <a:t>p,d,q</a:t>
            </a:r>
            <a:r>
              <a:rPr lang="en-IN" sz="1700"/>
              <a:t> value find automatically where in </a:t>
            </a:r>
            <a:r>
              <a:rPr lang="en-IN" sz="1700" err="1"/>
              <a:t>acf,pcf</a:t>
            </a:r>
            <a:r>
              <a:rPr lang="en-IN" sz="1700"/>
              <a:t> plot we decide manually </a:t>
            </a:r>
          </a:p>
        </p:txBody>
      </p:sp>
      <p:sp>
        <p:nvSpPr>
          <p:cNvPr id="12" name="Rectangle 5">
            <a:extLst>
              <a:ext uri="{FF2B5EF4-FFF2-40B4-BE49-F238E27FC236}">
                <a16:creationId xmlns:a16="http://schemas.microsoft.com/office/drawing/2014/main" id="{6828D311-B582-473B-A71A-00BAEFDDF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4374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1B80532F-A241-E73D-2665-7890232D2F3A}"/>
              </a:ext>
            </a:extLst>
          </p:cNvPr>
          <p:cNvPicPr>
            <a:picLocks noChangeAspect="1"/>
          </p:cNvPicPr>
          <p:nvPr/>
        </p:nvPicPr>
        <p:blipFill rotWithShape="1">
          <a:blip r:embed="rId2">
            <a:extLst>
              <a:ext uri="{28A0092B-C50C-407E-A947-70E740481C1C}">
                <a14:useLocalDpi xmlns:a14="http://schemas.microsoft.com/office/drawing/2010/main" val="0"/>
              </a:ext>
            </a:extLst>
          </a:blip>
          <a:srcRect r="6772" b="3"/>
          <a:stretch/>
        </p:blipFill>
        <p:spPr>
          <a:xfrm>
            <a:off x="540988" y="540000"/>
            <a:ext cx="6671025" cy="5778000"/>
          </a:xfrm>
          <a:prstGeom prst="rect">
            <a:avLst/>
          </a:prstGeom>
        </p:spPr>
      </p:pic>
      <p:cxnSp>
        <p:nvCxnSpPr>
          <p:cNvPr id="14" name="Straight Connector 13">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5">
            <a:extLst>
              <a:ext uri="{FF2B5EF4-FFF2-40B4-BE49-F238E27FC236}">
                <a16:creationId xmlns:a16="http://schemas.microsoft.com/office/drawing/2014/main" id="{950B4532-90B0-4F38-8B86-C84A0416E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4374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5B28FD85-59C0-44FE-822A-75F0E9D2E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71037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87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7B1FF-DEED-405D-7909-F34AC7CF25D0}"/>
              </a:ext>
            </a:extLst>
          </p:cNvPr>
          <p:cNvSpPr>
            <a:spLocks noGrp="1"/>
          </p:cNvSpPr>
          <p:nvPr>
            <p:ph type="ctrTitle"/>
          </p:nvPr>
        </p:nvSpPr>
        <p:spPr>
          <a:xfrm>
            <a:off x="1079510" y="4602162"/>
            <a:ext cx="4457690" cy="1720850"/>
          </a:xfrm>
        </p:spPr>
        <p:txBody>
          <a:bodyPr anchor="ctr">
            <a:normAutofit/>
          </a:bodyPr>
          <a:lstStyle/>
          <a:p>
            <a:r>
              <a:rPr lang="en-US" dirty="0"/>
              <a:t>Arima </a:t>
            </a:r>
            <a:endParaRPr lang="en-IN" dirty="0"/>
          </a:p>
        </p:txBody>
      </p:sp>
      <p:sp>
        <p:nvSpPr>
          <p:cNvPr id="3" name="Subtitle 2">
            <a:extLst>
              <a:ext uri="{FF2B5EF4-FFF2-40B4-BE49-F238E27FC236}">
                <a16:creationId xmlns:a16="http://schemas.microsoft.com/office/drawing/2014/main" id="{3F99B097-A636-CF98-448F-AF25BFFC611A}"/>
              </a:ext>
            </a:extLst>
          </p:cNvPr>
          <p:cNvSpPr>
            <a:spLocks noGrp="1"/>
          </p:cNvSpPr>
          <p:nvPr>
            <p:ph type="subTitle" idx="1"/>
          </p:nvPr>
        </p:nvSpPr>
        <p:spPr>
          <a:xfrm>
            <a:off x="5248275" y="3795711"/>
            <a:ext cx="6515100" cy="3490913"/>
          </a:xfrm>
        </p:spPr>
        <p:txBody>
          <a:bodyPr anchor="ctr">
            <a:normAutofit/>
          </a:bodyPr>
          <a:lstStyle/>
          <a:p>
            <a:pPr>
              <a:lnSpc>
                <a:spcPct val="115000"/>
              </a:lnSpc>
            </a:pPr>
            <a:r>
              <a:rPr lang="en-US" sz="1400" dirty="0"/>
              <a:t>Import library</a:t>
            </a:r>
          </a:p>
          <a:p>
            <a:pPr>
              <a:lnSpc>
                <a:spcPct val="115000"/>
              </a:lnSpc>
            </a:pPr>
            <a:r>
              <a:rPr lang="en-US" sz="1400" dirty="0"/>
              <a:t>+</a:t>
            </a:r>
          </a:p>
          <a:p>
            <a:pPr>
              <a:lnSpc>
                <a:spcPct val="115000"/>
              </a:lnSpc>
            </a:pPr>
            <a:r>
              <a:rPr lang="en-US" sz="1400" dirty="0"/>
              <a:t>Split data into train and test </a:t>
            </a:r>
          </a:p>
          <a:p>
            <a:pPr>
              <a:lnSpc>
                <a:spcPct val="115000"/>
              </a:lnSpc>
            </a:pPr>
            <a:r>
              <a:rPr lang="en-US" sz="1400" dirty="0"/>
              <a:t>+</a:t>
            </a:r>
          </a:p>
          <a:p>
            <a:pPr>
              <a:lnSpc>
                <a:spcPct val="115000"/>
              </a:lnSpc>
            </a:pPr>
            <a:r>
              <a:rPr lang="en-US" sz="1400" dirty="0"/>
              <a:t>Build model and fit the model</a:t>
            </a:r>
          </a:p>
          <a:p>
            <a:pPr>
              <a:lnSpc>
                <a:spcPct val="115000"/>
              </a:lnSpc>
            </a:pPr>
            <a:r>
              <a:rPr lang="en-US" sz="1400" dirty="0"/>
              <a:t>+</a:t>
            </a:r>
          </a:p>
          <a:p>
            <a:pPr>
              <a:lnSpc>
                <a:spcPct val="115000"/>
              </a:lnSpc>
            </a:pPr>
            <a:r>
              <a:rPr lang="en-US" sz="1400" dirty="0"/>
              <a:t>Predict the model</a:t>
            </a:r>
          </a:p>
          <a:p>
            <a:pPr>
              <a:lnSpc>
                <a:spcPct val="115000"/>
              </a:lnSpc>
            </a:pPr>
            <a:endParaRPr lang="en-IN" sz="600" dirty="0"/>
          </a:p>
        </p:txBody>
      </p:sp>
      <p:pic>
        <p:nvPicPr>
          <p:cNvPr id="5" name="Picture 4" descr="A screenshot of a computer program">
            <a:extLst>
              <a:ext uri="{FF2B5EF4-FFF2-40B4-BE49-F238E27FC236}">
                <a16:creationId xmlns:a16="http://schemas.microsoft.com/office/drawing/2014/main" id="{2E364C4F-A776-05AA-EE76-C11E7D7DDF03}"/>
              </a:ext>
            </a:extLst>
          </p:cNvPr>
          <p:cNvPicPr>
            <a:picLocks noChangeAspect="1"/>
          </p:cNvPicPr>
          <p:nvPr/>
        </p:nvPicPr>
        <p:blipFill rotWithShape="1">
          <a:blip r:embed="rId2">
            <a:extLst>
              <a:ext uri="{28A0092B-C50C-407E-A947-70E740481C1C}">
                <a14:useLocalDpi xmlns:a14="http://schemas.microsoft.com/office/drawing/2010/main" val="0"/>
              </a:ext>
            </a:extLst>
          </a:blip>
          <a:srcRect b="32104"/>
          <a:stretch/>
        </p:blipFill>
        <p:spPr>
          <a:xfrm>
            <a:off x="20" y="10"/>
            <a:ext cx="12191977" cy="4014777"/>
          </a:xfrm>
          <a:prstGeom prst="rect">
            <a:avLst/>
          </a:prstGeom>
        </p:spPr>
      </p:pic>
      <p:cxnSp>
        <p:nvCxnSpPr>
          <p:cNvPr id="21" name="Straight Connector 2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21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CA06EB9-195F-2E20-E86F-3142EF51569B}"/>
              </a:ext>
            </a:extLst>
          </p:cNvPr>
          <p:cNvSpPr>
            <a:spLocks noGrp="1"/>
          </p:cNvSpPr>
          <p:nvPr>
            <p:ph type="subTitle" idx="1"/>
          </p:nvPr>
        </p:nvSpPr>
        <p:spPr>
          <a:xfrm>
            <a:off x="7766051" y="4113213"/>
            <a:ext cx="3884961" cy="1655762"/>
          </a:xfrm>
        </p:spPr>
        <p:txBody>
          <a:bodyPr>
            <a:normAutofit/>
          </a:bodyPr>
          <a:lstStyle/>
          <a:p>
            <a:r>
              <a:rPr lang="en-US" dirty="0"/>
              <a:t>Here we see test data is not accurate</a:t>
            </a:r>
            <a:endParaRPr lang="en-IN" dirty="0"/>
          </a:p>
        </p:txBody>
      </p:sp>
      <p:sp>
        <p:nvSpPr>
          <p:cNvPr id="12" name="Rectangle 5">
            <a:extLst>
              <a:ext uri="{FF2B5EF4-FFF2-40B4-BE49-F238E27FC236}">
                <a16:creationId xmlns:a16="http://schemas.microsoft.com/office/drawing/2014/main" id="{6828D311-B582-473B-A71A-00BAEFDDF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43748" y="443198"/>
            <a:ext cx="666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lines and numbers&#10;&#10;Description automatically generated">
            <a:extLst>
              <a:ext uri="{FF2B5EF4-FFF2-40B4-BE49-F238E27FC236}">
                <a16:creationId xmlns:a16="http://schemas.microsoft.com/office/drawing/2014/main" id="{3C5779FF-260F-20DA-7F65-035F2AB9DB7D}"/>
              </a:ext>
            </a:extLst>
          </p:cNvPr>
          <p:cNvPicPr>
            <a:picLocks noChangeAspect="1"/>
          </p:cNvPicPr>
          <p:nvPr/>
        </p:nvPicPr>
        <p:blipFill rotWithShape="1">
          <a:blip r:embed="rId2">
            <a:extLst>
              <a:ext uri="{28A0092B-C50C-407E-A947-70E740481C1C}">
                <a14:useLocalDpi xmlns:a14="http://schemas.microsoft.com/office/drawing/2010/main" val="0"/>
              </a:ext>
            </a:extLst>
          </a:blip>
          <a:srcRect l="3753" r="4460" b="1"/>
          <a:stretch/>
        </p:blipFill>
        <p:spPr>
          <a:xfrm>
            <a:off x="540988" y="540000"/>
            <a:ext cx="6671025" cy="5778000"/>
          </a:xfrm>
          <a:prstGeom prst="rect">
            <a:avLst/>
          </a:prstGeom>
        </p:spPr>
      </p:pic>
      <p:cxnSp>
        <p:nvCxnSpPr>
          <p:cNvPr id="14" name="Straight Connector 13">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5">
            <a:extLst>
              <a:ext uri="{FF2B5EF4-FFF2-40B4-BE49-F238E27FC236}">
                <a16:creationId xmlns:a16="http://schemas.microsoft.com/office/drawing/2014/main" id="{950B4532-90B0-4F38-8B86-C84A0416E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43748" y="6203198"/>
            <a:ext cx="666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5B28FD85-59C0-44FE-822A-75F0E9D2E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7103748" y="443198"/>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68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52CC0-4703-96BA-757D-F420E3E08AB3}"/>
              </a:ext>
            </a:extLst>
          </p:cNvPr>
          <p:cNvSpPr>
            <a:spLocks noGrp="1"/>
          </p:cNvSpPr>
          <p:nvPr>
            <p:ph type="ctrTitle"/>
          </p:nvPr>
        </p:nvSpPr>
        <p:spPr>
          <a:xfrm>
            <a:off x="540988" y="540033"/>
            <a:ext cx="3884962" cy="1331604"/>
          </a:xfrm>
        </p:spPr>
        <p:txBody>
          <a:bodyPr vert="horz" lIns="0" tIns="0" rIns="0" bIns="0" rtlCol="0" anchor="b" anchorCtr="0">
            <a:normAutofit/>
          </a:bodyPr>
          <a:lstStyle/>
          <a:p>
            <a:r>
              <a:rPr lang="en-US"/>
              <a:t>sarimax</a:t>
            </a:r>
          </a:p>
        </p:txBody>
      </p:sp>
      <p:cxnSp>
        <p:nvCxnSpPr>
          <p:cNvPr id="21" name="Straight Connector 2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1D04165-29AC-63E8-EB92-4424E0D80CA1}"/>
              </a:ext>
            </a:extLst>
          </p:cNvPr>
          <p:cNvSpPr>
            <a:spLocks noGrp="1"/>
          </p:cNvSpPr>
          <p:nvPr>
            <p:ph type="subTitle" idx="1"/>
          </p:nvPr>
        </p:nvSpPr>
        <p:spPr>
          <a:xfrm>
            <a:off x="170823" y="2542233"/>
            <a:ext cx="4652386" cy="6049108"/>
          </a:xfrm>
        </p:spPr>
        <p:txBody>
          <a:bodyPr vert="horz" lIns="0" tIns="0" rIns="0" bIns="0" rtlCol="0" anchor="t" anchorCtr="0">
            <a:normAutofit/>
          </a:bodyPr>
          <a:lstStyle/>
          <a:p>
            <a:pPr algn="l">
              <a:lnSpc>
                <a:spcPct val="115000"/>
              </a:lnSpc>
            </a:pPr>
            <a:r>
              <a:rPr lang="en-US" sz="1100" dirty="0" err="1"/>
              <a:t>Lets's</a:t>
            </a:r>
            <a:r>
              <a:rPr lang="en-US" sz="1100" dirty="0"/>
              <a:t> jump in second forecasting model called </a:t>
            </a:r>
            <a:r>
              <a:rPr lang="en-US" sz="1100" dirty="0" err="1"/>
              <a:t>sarimax</a:t>
            </a:r>
            <a:r>
              <a:rPr lang="en-US" sz="1100" dirty="0"/>
              <a:t> when data is seasonal then we use this model maximum time</a:t>
            </a:r>
          </a:p>
          <a:p>
            <a:pPr algn="l">
              <a:lnSpc>
                <a:spcPct val="115000"/>
              </a:lnSpc>
            </a:pPr>
            <a:r>
              <a:rPr lang="en-US" sz="1100" dirty="0"/>
              <a:t>Import library</a:t>
            </a:r>
          </a:p>
          <a:p>
            <a:pPr algn="l">
              <a:lnSpc>
                <a:spcPct val="115000"/>
              </a:lnSpc>
            </a:pPr>
            <a:r>
              <a:rPr lang="en-US" sz="1100" dirty="0"/>
              <a:t>         +</a:t>
            </a:r>
          </a:p>
          <a:p>
            <a:pPr algn="l">
              <a:lnSpc>
                <a:spcPct val="115000"/>
              </a:lnSpc>
            </a:pPr>
            <a:r>
              <a:rPr lang="en-US" sz="1100" dirty="0"/>
              <a:t>Split data into train and test </a:t>
            </a:r>
          </a:p>
          <a:p>
            <a:pPr algn="l">
              <a:lnSpc>
                <a:spcPct val="115000"/>
              </a:lnSpc>
            </a:pPr>
            <a:r>
              <a:rPr lang="en-US" sz="1100" dirty="0"/>
              <a:t>         +</a:t>
            </a:r>
          </a:p>
          <a:p>
            <a:pPr algn="l">
              <a:lnSpc>
                <a:spcPct val="115000"/>
              </a:lnSpc>
            </a:pPr>
            <a:r>
              <a:rPr lang="en-US" sz="1100" dirty="0"/>
              <a:t>Build model and fit the model</a:t>
            </a:r>
          </a:p>
          <a:p>
            <a:pPr algn="l">
              <a:lnSpc>
                <a:spcPct val="115000"/>
              </a:lnSpc>
            </a:pPr>
            <a:r>
              <a:rPr lang="en-US" sz="1100" dirty="0"/>
              <a:t>         +</a:t>
            </a:r>
          </a:p>
          <a:p>
            <a:pPr algn="l">
              <a:lnSpc>
                <a:spcPct val="115000"/>
              </a:lnSpc>
            </a:pPr>
            <a:r>
              <a:rPr lang="en-US" sz="1100" dirty="0"/>
              <a:t>Predict the model</a:t>
            </a:r>
          </a:p>
          <a:p>
            <a:pPr algn="l">
              <a:lnSpc>
                <a:spcPct val="115000"/>
              </a:lnSpc>
            </a:pPr>
            <a:r>
              <a:rPr lang="en-US" sz="1100" dirty="0"/>
              <a:t> </a:t>
            </a:r>
          </a:p>
        </p:txBody>
      </p:sp>
      <p:sp>
        <p:nvSpPr>
          <p:cNvPr id="23" name="Rectangle 22">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screenshot of a computer code&#10;&#10;Description automatically generated">
            <a:extLst>
              <a:ext uri="{FF2B5EF4-FFF2-40B4-BE49-F238E27FC236}">
                <a16:creationId xmlns:a16="http://schemas.microsoft.com/office/drawing/2014/main" id="{4424BFBC-C317-4C1C-909D-696FF7C20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2801007"/>
            <a:ext cx="6113812" cy="1253331"/>
          </a:xfrm>
          <a:prstGeom prst="rect">
            <a:avLst/>
          </a:prstGeom>
        </p:spPr>
      </p:pic>
    </p:spTree>
    <p:extLst>
      <p:ext uri="{BB962C8B-B14F-4D97-AF65-F5344CB8AC3E}">
        <p14:creationId xmlns:p14="http://schemas.microsoft.com/office/powerpoint/2010/main" val="226663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F6AB-03C0-9263-14B5-3CFE7E84B9CF}"/>
              </a:ext>
            </a:extLst>
          </p:cNvPr>
          <p:cNvSpPr>
            <a:spLocks noGrp="1"/>
          </p:cNvSpPr>
          <p:nvPr>
            <p:ph type="ctrTitle"/>
          </p:nvPr>
        </p:nvSpPr>
        <p:spPr>
          <a:xfrm>
            <a:off x="1307433" y="957057"/>
            <a:ext cx="9127958" cy="2066879"/>
          </a:xfrm>
        </p:spPr>
        <p:txBody>
          <a:bodyPr>
            <a:normAutofit/>
          </a:bodyPr>
          <a:lstStyle/>
          <a:p>
            <a:r>
              <a:rPr lang="en-US" sz="1100" b="0" i="0" dirty="0">
                <a:effectLst/>
                <a:latin typeface="Helvetica Neue"/>
              </a:rPr>
              <a:t>Problem Statement:</a:t>
            </a:r>
            <a:br>
              <a:rPr lang="en-US" sz="1100" b="0" i="0" dirty="0">
                <a:effectLst/>
                <a:latin typeface="Helvetica Neue"/>
              </a:rPr>
            </a:br>
            <a:br>
              <a:rPr lang="en-US" sz="1100" b="0" i="0" dirty="0">
                <a:effectLst/>
                <a:latin typeface="Helvetica Neue"/>
              </a:rPr>
            </a:br>
            <a:r>
              <a:rPr lang="en-US" sz="1100" b="0" i="0" dirty="0">
                <a:effectLst/>
                <a:latin typeface="Helvetica Neue"/>
              </a:rPr>
              <a:t>For a retail furniture store, predicting future sales is critical to avoiding inventory issues like overstocking or under-stocking. The challenge lies in utilizing time series data from the superstore dataset to forecast furniture sales for the next year accurately. This predictive insight ensures an optimal customer experience, avoids losses, and maintains store sustainability.</a:t>
            </a:r>
            <a:br>
              <a:rPr lang="en-US" sz="1100" b="0" i="0" dirty="0">
                <a:effectLst/>
                <a:latin typeface="Helvetica Neue"/>
              </a:rPr>
            </a:br>
            <a:endParaRPr lang="en-IN" sz="1100" dirty="0"/>
          </a:p>
        </p:txBody>
      </p:sp>
      <p:pic>
        <p:nvPicPr>
          <p:cNvPr id="7" name="Graphic 6" descr="Brainstorm outline">
            <a:extLst>
              <a:ext uri="{FF2B5EF4-FFF2-40B4-BE49-F238E27FC236}">
                <a16:creationId xmlns:a16="http://schemas.microsoft.com/office/drawing/2014/main" id="{852698D5-3942-1A9E-42AF-666FE019D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4632158"/>
            <a:ext cx="914400" cy="914400"/>
          </a:xfrm>
          <a:prstGeom prst="rect">
            <a:avLst/>
          </a:prstGeom>
        </p:spPr>
      </p:pic>
    </p:spTree>
    <p:extLst>
      <p:ext uri="{BB962C8B-B14F-4D97-AF65-F5344CB8AC3E}">
        <p14:creationId xmlns:p14="http://schemas.microsoft.com/office/powerpoint/2010/main" val="397871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lines and numbers&#10;&#10;Description automatically generated">
            <a:extLst>
              <a:ext uri="{FF2B5EF4-FFF2-40B4-BE49-F238E27FC236}">
                <a16:creationId xmlns:a16="http://schemas.microsoft.com/office/drawing/2014/main" id="{6DAAB41C-B56D-696E-E9D0-A2B098204F50}"/>
              </a:ext>
            </a:extLst>
          </p:cNvPr>
          <p:cNvPicPr>
            <a:picLocks noChangeAspect="1"/>
          </p:cNvPicPr>
          <p:nvPr/>
        </p:nvPicPr>
        <p:blipFill rotWithShape="1">
          <a:blip r:embed="rId2">
            <a:extLst>
              <a:ext uri="{28A0092B-C50C-407E-A947-70E740481C1C}">
                <a14:useLocalDpi xmlns:a14="http://schemas.microsoft.com/office/drawing/2010/main" val="0"/>
              </a:ext>
            </a:extLst>
          </a:blip>
          <a:srcRect t="22686" r="-1" b="6318"/>
          <a:stretch/>
        </p:blipFill>
        <p:spPr>
          <a:xfrm>
            <a:off x="20" y="10"/>
            <a:ext cx="12188932" cy="6857990"/>
          </a:xfrm>
          <a:prstGeom prst="rect">
            <a:avLst/>
          </a:prstGeom>
        </p:spPr>
      </p:pic>
      <p:sp>
        <p:nvSpPr>
          <p:cNvPr id="12" name="Rectangle 11">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Freeform: Shape 13">
            <a:extLst>
              <a:ext uri="{FF2B5EF4-FFF2-40B4-BE49-F238E27FC236}">
                <a16:creationId xmlns:a16="http://schemas.microsoft.com/office/drawing/2014/main" id="{F2519508-A780-4D3C-AFC8-363D53F24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539400 w 12192000"/>
              <a:gd name="connsiteY0" fmla="*/ 540000 h 6858000"/>
              <a:gd name="connsiteX1" fmla="*/ 539400 w 12192000"/>
              <a:gd name="connsiteY1" fmla="*/ 6318000 h 6858000"/>
              <a:gd name="connsiteX2" fmla="*/ 11652600 w 12192000"/>
              <a:gd name="connsiteY2" fmla="*/ 6318000 h 6858000"/>
              <a:gd name="connsiteX3" fmla="*/ 11652600 w 12192000"/>
              <a:gd name="connsiteY3" fmla="*/ 5400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39400" y="540000"/>
                </a:moveTo>
                <a:lnTo>
                  <a:pt x="539400" y="6318000"/>
                </a:lnTo>
                <a:lnTo>
                  <a:pt x="11652600" y="6318000"/>
                </a:lnTo>
                <a:lnTo>
                  <a:pt x="11652600" y="540000"/>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5">
            <a:extLst>
              <a:ext uri="{FF2B5EF4-FFF2-40B4-BE49-F238E27FC236}">
                <a16:creationId xmlns:a16="http://schemas.microsoft.com/office/drawing/2014/main" id="{96FFB859-0BF4-44C8-92CE-827BC0BED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31686" y="432884"/>
            <a:ext cx="1111320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5E2D814-F0A1-53F1-68FF-AEFF6EEFC415}"/>
              </a:ext>
            </a:extLst>
          </p:cNvPr>
          <p:cNvSpPr>
            <a:spLocks noGrp="1"/>
          </p:cNvSpPr>
          <p:nvPr>
            <p:ph type="subTitle" idx="1"/>
          </p:nvPr>
        </p:nvSpPr>
        <p:spPr>
          <a:xfrm>
            <a:off x="3308350" y="4113213"/>
            <a:ext cx="5575300" cy="1655762"/>
          </a:xfrm>
        </p:spPr>
        <p:txBody>
          <a:bodyPr>
            <a:normAutofit/>
          </a:bodyPr>
          <a:lstStyle/>
          <a:p>
            <a:r>
              <a:rPr lang="en-US">
                <a:solidFill>
                  <a:srgbClr val="FFFFFF"/>
                </a:solidFill>
              </a:rPr>
              <a:t>Here our test data perform far batter than arima model</a:t>
            </a:r>
            <a:endParaRPr lang="en-IN">
              <a:solidFill>
                <a:srgbClr val="FFFFFF"/>
              </a:solidFill>
            </a:endParaRPr>
          </a:p>
        </p:txBody>
      </p:sp>
      <p:cxnSp>
        <p:nvCxnSpPr>
          <p:cNvPr id="18" name="Straight Connector 17">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5">
            <a:extLst>
              <a:ext uri="{FF2B5EF4-FFF2-40B4-BE49-F238E27FC236}">
                <a16:creationId xmlns:a16="http://schemas.microsoft.com/office/drawing/2014/main" id="{AA3C88C9-7D12-4F69-958C-2A345F96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31686" y="6210884"/>
            <a:ext cx="111132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
            <a:extLst>
              <a:ext uri="{FF2B5EF4-FFF2-40B4-BE49-F238E27FC236}">
                <a16:creationId xmlns:a16="http://schemas.microsoft.com/office/drawing/2014/main" id="{D6F31C7F-BCF9-4876-B103-B1470FB2E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6" y="432884"/>
            <a:ext cx="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18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8D695-5A9C-C618-A097-3B67E81C724E}"/>
              </a:ext>
            </a:extLst>
          </p:cNvPr>
          <p:cNvSpPr>
            <a:spLocks noGrp="1"/>
          </p:cNvSpPr>
          <p:nvPr>
            <p:ph type="ctrTitle"/>
          </p:nvPr>
        </p:nvSpPr>
        <p:spPr>
          <a:xfrm>
            <a:off x="1085851" y="1089025"/>
            <a:ext cx="4451349" cy="1532951"/>
          </a:xfrm>
        </p:spPr>
        <p:txBody>
          <a:bodyPr>
            <a:normAutofit/>
          </a:bodyPr>
          <a:lstStyle/>
          <a:p>
            <a:r>
              <a:rPr lang="en-US" dirty="0"/>
              <a:t>model EVALUTION</a:t>
            </a:r>
            <a:endParaRPr lang="en-IN" dirty="0"/>
          </a:p>
        </p:txBody>
      </p:sp>
      <p:sp>
        <p:nvSpPr>
          <p:cNvPr id="3" name="Subtitle 2">
            <a:extLst>
              <a:ext uri="{FF2B5EF4-FFF2-40B4-BE49-F238E27FC236}">
                <a16:creationId xmlns:a16="http://schemas.microsoft.com/office/drawing/2014/main" id="{51C76410-A0F9-9788-DBFE-861FCE73DFD2}"/>
              </a:ext>
            </a:extLst>
          </p:cNvPr>
          <p:cNvSpPr>
            <a:spLocks noGrp="1"/>
          </p:cNvSpPr>
          <p:nvPr>
            <p:ph type="subTitle" idx="1"/>
          </p:nvPr>
        </p:nvSpPr>
        <p:spPr>
          <a:xfrm>
            <a:off x="1085850" y="4248000"/>
            <a:ext cx="4451349" cy="1520975"/>
          </a:xfrm>
        </p:spPr>
        <p:txBody>
          <a:bodyPr>
            <a:normAutofit/>
          </a:bodyPr>
          <a:lstStyle/>
          <a:p>
            <a:r>
              <a:rPr lang="en-US" b="0" i="0" dirty="0">
                <a:solidFill>
                  <a:schemeClr val="tx1"/>
                </a:solidFill>
                <a:effectLst/>
                <a:latin typeface="Ink Free" panose="03080402000500000000" pitchFamily="66" charset="0"/>
              </a:rPr>
              <a:t>We are using mean square error as a measure to evaluate the accuracy of our model</a:t>
            </a:r>
            <a:r>
              <a:rPr lang="en-US" b="0" i="0" dirty="0">
                <a:solidFill>
                  <a:srgbClr val="1C1C1C"/>
                </a:solidFill>
                <a:effectLst/>
                <a:latin typeface="Inter"/>
              </a:rPr>
              <a:t>.</a:t>
            </a:r>
            <a:endParaRPr lang="en-IN" dirty="0"/>
          </a:p>
        </p:txBody>
      </p:sp>
      <p:grpSp>
        <p:nvGrpSpPr>
          <p:cNvPr id="12" name="Group 11">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13" name="Rectangle 12">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7" name="Group 16">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3" name="Straight Connector 22">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1" name="Straight Connector 20">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7" name="Rectangle 26">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descr="A screenshot of a computer error&#10;&#10;Description automatically generated">
            <a:extLst>
              <a:ext uri="{FF2B5EF4-FFF2-40B4-BE49-F238E27FC236}">
                <a16:creationId xmlns:a16="http://schemas.microsoft.com/office/drawing/2014/main" id="{71AF5E09-8B85-C1AA-CDEF-68A0A5E8A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793" y="2169116"/>
            <a:ext cx="5390101" cy="3005999"/>
          </a:xfrm>
          <a:prstGeom prst="rect">
            <a:avLst/>
          </a:prstGeom>
        </p:spPr>
      </p:pic>
    </p:spTree>
    <p:extLst>
      <p:ext uri="{BB962C8B-B14F-4D97-AF65-F5344CB8AC3E}">
        <p14:creationId xmlns:p14="http://schemas.microsoft.com/office/powerpoint/2010/main" val="230960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10;&#10;Description automatically generated">
            <a:extLst>
              <a:ext uri="{FF2B5EF4-FFF2-40B4-BE49-F238E27FC236}">
                <a16:creationId xmlns:a16="http://schemas.microsoft.com/office/drawing/2014/main" id="{54646496-953E-0E59-FAED-81BF8B258BFF}"/>
              </a:ext>
            </a:extLst>
          </p:cNvPr>
          <p:cNvPicPr>
            <a:picLocks noChangeAspect="1"/>
          </p:cNvPicPr>
          <p:nvPr/>
        </p:nvPicPr>
        <p:blipFill rotWithShape="1">
          <a:blip r:embed="rId2">
            <a:extLst>
              <a:ext uri="{28A0092B-C50C-407E-A947-70E740481C1C}">
                <a14:useLocalDpi xmlns:a14="http://schemas.microsoft.com/office/drawing/2010/main" val="0"/>
              </a:ext>
            </a:extLst>
          </a:blip>
          <a:srcRect t="33724" r="-1" b="8569"/>
          <a:stretch/>
        </p:blipFill>
        <p:spPr>
          <a:xfrm>
            <a:off x="20" y="10"/>
            <a:ext cx="12188932" cy="6857990"/>
          </a:xfrm>
          <a:prstGeom prst="rect">
            <a:avLst/>
          </a:prstGeom>
        </p:spPr>
      </p:pic>
      <p:sp>
        <p:nvSpPr>
          <p:cNvPr id="12" name="Rectangle 11">
            <a:extLst>
              <a:ext uri="{FF2B5EF4-FFF2-40B4-BE49-F238E27FC236}">
                <a16:creationId xmlns:a16="http://schemas.microsoft.com/office/drawing/2014/main" id="{2A079D24-860A-4799-B3AE-658D4F13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76325"/>
            <a:ext cx="12191999" cy="4705352"/>
          </a:xfrm>
          <a:prstGeom prst="rect">
            <a:avLst/>
          </a:prstGeom>
          <a:gradFill flip="none" rotWithShape="1">
            <a:gsLst>
              <a:gs pos="45000">
                <a:srgbClr val="000000">
                  <a:alpha val="35000"/>
                </a:srgbClr>
              </a:gs>
              <a:gs pos="55000">
                <a:srgbClr val="000000">
                  <a:alpha val="35000"/>
                </a:srgbClr>
              </a:gs>
              <a:gs pos="25000">
                <a:srgbClr val="000000">
                  <a:alpha val="20000"/>
                </a:srgbClr>
              </a:gs>
              <a:gs pos="0">
                <a:srgbClr val="000000">
                  <a:alpha val="0"/>
                </a:srgbClr>
              </a:gs>
              <a:gs pos="100000">
                <a:srgbClr val="000000">
                  <a:alpha val="0"/>
                </a:srgbClr>
              </a:gs>
              <a:gs pos="75000">
                <a:srgbClr val="000000">
                  <a:alpha val="2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3EA7BE1-A11C-AA93-66E7-1DC1B4B1F668}"/>
              </a:ext>
            </a:extLst>
          </p:cNvPr>
          <p:cNvSpPr>
            <a:spLocks noGrp="1"/>
          </p:cNvSpPr>
          <p:nvPr>
            <p:ph type="ctrTitle"/>
          </p:nvPr>
        </p:nvSpPr>
        <p:spPr>
          <a:xfrm>
            <a:off x="1079510" y="2568575"/>
            <a:ext cx="4457690" cy="1720850"/>
          </a:xfrm>
        </p:spPr>
        <p:txBody>
          <a:bodyPr anchor="ctr">
            <a:normAutofit/>
          </a:bodyPr>
          <a:lstStyle/>
          <a:p>
            <a:r>
              <a:rPr lang="en-US">
                <a:solidFill>
                  <a:srgbClr val="FFFFFF"/>
                </a:solidFill>
              </a:rPr>
              <a:t>Forecast For next 12 months</a:t>
            </a:r>
            <a:endParaRPr lang="en-IN">
              <a:solidFill>
                <a:srgbClr val="FFFFFF"/>
              </a:solidFill>
            </a:endParaRPr>
          </a:p>
        </p:txBody>
      </p:sp>
      <p:cxnSp>
        <p:nvCxnSpPr>
          <p:cNvPr id="14" name="Straight Connector 13">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84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lines and numbers&#10;&#10;Description automatically generated">
            <a:extLst>
              <a:ext uri="{FF2B5EF4-FFF2-40B4-BE49-F238E27FC236}">
                <a16:creationId xmlns:a16="http://schemas.microsoft.com/office/drawing/2014/main" id="{CAF5B522-30C5-2B2A-B477-D522CE81472E}"/>
              </a:ext>
            </a:extLst>
          </p:cNvPr>
          <p:cNvPicPr>
            <a:picLocks noChangeAspect="1"/>
          </p:cNvPicPr>
          <p:nvPr/>
        </p:nvPicPr>
        <p:blipFill rotWithShape="1">
          <a:blip r:embed="rId2">
            <a:extLst>
              <a:ext uri="{28A0092B-C50C-407E-A947-70E740481C1C}">
                <a14:useLocalDpi xmlns:a14="http://schemas.microsoft.com/office/drawing/2010/main" val="0"/>
              </a:ext>
            </a:extLst>
          </a:blip>
          <a:srcRect l="7200" r="7940"/>
          <a:stretch/>
        </p:blipFill>
        <p:spPr>
          <a:xfrm>
            <a:off x="0" y="1"/>
            <a:ext cx="12192000" cy="6858000"/>
          </a:xfrm>
          <a:prstGeom prst="rect">
            <a:avLst/>
          </a:prstGeom>
        </p:spPr>
      </p:pic>
      <p:cxnSp>
        <p:nvCxnSpPr>
          <p:cNvPr id="12" name="Straight Connector 1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987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BFF4-CEB1-8E4C-B7BB-29542B130AC7}"/>
              </a:ext>
            </a:extLst>
          </p:cNvPr>
          <p:cNvSpPr>
            <a:spLocks noGrp="1"/>
          </p:cNvSpPr>
          <p:nvPr>
            <p:ph type="ctrTitle"/>
          </p:nvPr>
        </p:nvSpPr>
        <p:spPr/>
        <p:txBody>
          <a:bodyPr/>
          <a:lstStyle/>
          <a:p>
            <a:r>
              <a:rPr lang="en-US" dirty="0"/>
              <a:t>Random Forest </a:t>
            </a:r>
            <a:endParaRPr lang="en-IN" dirty="0"/>
          </a:p>
        </p:txBody>
      </p:sp>
      <p:sp>
        <p:nvSpPr>
          <p:cNvPr id="3" name="Subtitle 2">
            <a:extLst>
              <a:ext uri="{FF2B5EF4-FFF2-40B4-BE49-F238E27FC236}">
                <a16:creationId xmlns:a16="http://schemas.microsoft.com/office/drawing/2014/main" id="{5BD6C4FB-15B6-C65C-9278-F34627976E13}"/>
              </a:ext>
            </a:extLst>
          </p:cNvPr>
          <p:cNvSpPr>
            <a:spLocks noGrp="1"/>
          </p:cNvSpPr>
          <p:nvPr>
            <p:ph type="subTitle" idx="1"/>
          </p:nvPr>
        </p:nvSpPr>
        <p:spPr>
          <a:xfrm>
            <a:off x="3308350" y="4122738"/>
            <a:ext cx="5575300" cy="1655762"/>
          </a:xfrm>
        </p:spPr>
        <p:txBody>
          <a:bodyPr/>
          <a:lstStyle/>
          <a:p>
            <a:r>
              <a:rPr lang="en-US" b="0" i="0" dirty="0">
                <a:solidFill>
                  <a:schemeClr val="tx1"/>
                </a:solidFill>
                <a:effectLst/>
                <a:latin typeface="+mj-lt"/>
              </a:rPr>
              <a:t>Even though SARIMAX performs better than random forest, we still do not achieve good accuracy</a:t>
            </a:r>
            <a:r>
              <a:rPr lang="en-US" b="0" i="0" dirty="0">
                <a:solidFill>
                  <a:schemeClr val="tx1"/>
                </a:solidFill>
                <a:effectLst/>
                <a:latin typeface="Inter"/>
              </a:rPr>
              <a:t>.</a:t>
            </a:r>
            <a:endParaRPr lang="en-IN" dirty="0">
              <a:solidFill>
                <a:schemeClr val="tx1"/>
              </a:solidFill>
            </a:endParaRPr>
          </a:p>
        </p:txBody>
      </p:sp>
    </p:spTree>
    <p:extLst>
      <p:ext uri="{BB962C8B-B14F-4D97-AF65-F5344CB8AC3E}">
        <p14:creationId xmlns:p14="http://schemas.microsoft.com/office/powerpoint/2010/main" val="3990908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407E-DB92-B462-A3FC-8512A05F423C}"/>
              </a:ext>
            </a:extLst>
          </p:cNvPr>
          <p:cNvSpPr>
            <a:spLocks noGrp="1"/>
          </p:cNvSpPr>
          <p:nvPr>
            <p:ph type="ctrTitle"/>
          </p:nvPr>
        </p:nvSpPr>
        <p:spPr/>
        <p:txBody>
          <a:bodyPr/>
          <a:lstStyle/>
          <a:p>
            <a:r>
              <a:rPr lang="en-US" dirty="0"/>
              <a:t>Conclusion</a:t>
            </a:r>
            <a:endParaRPr lang="en-IN" dirty="0"/>
          </a:p>
        </p:txBody>
      </p:sp>
      <p:sp>
        <p:nvSpPr>
          <p:cNvPr id="3" name="Subtitle 2">
            <a:extLst>
              <a:ext uri="{FF2B5EF4-FFF2-40B4-BE49-F238E27FC236}">
                <a16:creationId xmlns:a16="http://schemas.microsoft.com/office/drawing/2014/main" id="{E8D10C03-C5FE-DBB7-9228-F429BDB8D3AE}"/>
              </a:ext>
            </a:extLst>
          </p:cNvPr>
          <p:cNvSpPr>
            <a:spLocks noGrp="1"/>
          </p:cNvSpPr>
          <p:nvPr>
            <p:ph type="subTitle" idx="1"/>
          </p:nvPr>
        </p:nvSpPr>
        <p:spPr/>
        <p:txBody>
          <a:bodyPr/>
          <a:lstStyle/>
          <a:p>
            <a:r>
              <a:rPr lang="en-US" b="0" i="0" dirty="0">
                <a:solidFill>
                  <a:schemeClr val="tx1"/>
                </a:solidFill>
                <a:effectLst/>
                <a:latin typeface="Inter"/>
              </a:rPr>
              <a:t>We will provide a forecast for the next 12 months to assist in managing store inventory and avoid any losses</a:t>
            </a:r>
            <a:endParaRPr lang="en-IN" dirty="0"/>
          </a:p>
        </p:txBody>
      </p:sp>
    </p:spTree>
    <p:extLst>
      <p:ext uri="{BB962C8B-B14F-4D97-AF65-F5344CB8AC3E}">
        <p14:creationId xmlns:p14="http://schemas.microsoft.com/office/powerpoint/2010/main" val="290662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adder in the desert">
            <a:extLst>
              <a:ext uri="{FF2B5EF4-FFF2-40B4-BE49-F238E27FC236}">
                <a16:creationId xmlns:a16="http://schemas.microsoft.com/office/drawing/2014/main" id="{81717C7A-101F-D77B-60DF-8ACD5B992B2D}"/>
              </a:ext>
            </a:extLst>
          </p:cNvPr>
          <p:cNvPicPr>
            <a:picLocks noChangeAspect="1"/>
          </p:cNvPicPr>
          <p:nvPr/>
        </p:nvPicPr>
        <p:blipFill rotWithShape="1">
          <a:blip r:embed="rId2"/>
          <a:srcRect r="-1" b="15708"/>
          <a:stretch/>
        </p:blipFill>
        <p:spPr>
          <a:xfrm>
            <a:off x="-55375" y="-62359"/>
            <a:ext cx="12188932" cy="6857990"/>
          </a:xfrm>
          <a:prstGeom prst="rect">
            <a:avLst/>
          </a:prstGeom>
        </p:spPr>
      </p:pic>
      <p:sp>
        <p:nvSpPr>
          <p:cNvPr id="11" name="Rectangle 10">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0E6C60B-34B8-9F01-5F2E-3D22E9E200B5}"/>
              </a:ext>
            </a:extLst>
          </p:cNvPr>
          <p:cNvSpPr>
            <a:spLocks noGrp="1"/>
          </p:cNvSpPr>
          <p:nvPr>
            <p:ph type="ctrTitle"/>
          </p:nvPr>
        </p:nvSpPr>
        <p:spPr>
          <a:xfrm>
            <a:off x="2243426" y="523549"/>
            <a:ext cx="7832117" cy="1653643"/>
          </a:xfrm>
        </p:spPr>
        <p:txBody>
          <a:bodyPr>
            <a:normAutofit/>
          </a:bodyPr>
          <a:lstStyle/>
          <a:p>
            <a:r>
              <a:rPr lang="en-US" dirty="0">
                <a:solidFill>
                  <a:srgbClr val="FFFFFF"/>
                </a:solidFill>
              </a:rPr>
              <a:t>Step to Slove Problems</a:t>
            </a:r>
            <a:endParaRPr lang="en-IN" dirty="0">
              <a:solidFill>
                <a:srgbClr val="FFFFFF"/>
              </a:solidFill>
            </a:endParaRPr>
          </a:p>
        </p:txBody>
      </p:sp>
      <p:sp>
        <p:nvSpPr>
          <p:cNvPr id="3" name="Subtitle 2">
            <a:extLst>
              <a:ext uri="{FF2B5EF4-FFF2-40B4-BE49-F238E27FC236}">
                <a16:creationId xmlns:a16="http://schemas.microsoft.com/office/drawing/2014/main" id="{9D39E40D-19B9-9F1B-078E-4D30B9D8E837}"/>
              </a:ext>
            </a:extLst>
          </p:cNvPr>
          <p:cNvSpPr>
            <a:spLocks noGrp="1"/>
          </p:cNvSpPr>
          <p:nvPr>
            <p:ph type="subTitle" idx="1"/>
          </p:nvPr>
        </p:nvSpPr>
        <p:spPr>
          <a:xfrm>
            <a:off x="3308350" y="4248000"/>
            <a:ext cx="5728646" cy="2473813"/>
          </a:xfrm>
        </p:spPr>
        <p:txBody>
          <a:bodyPr>
            <a:noAutofit/>
          </a:bodyPr>
          <a:lstStyle/>
          <a:p>
            <a:pPr>
              <a:lnSpc>
                <a:spcPct val="115000"/>
              </a:lnSpc>
            </a:pPr>
            <a:r>
              <a:rPr lang="en-US" sz="1600">
                <a:solidFill>
                  <a:srgbClr val="FFFFFF"/>
                </a:solidFill>
                <a:latin typeface="+mj-lt"/>
              </a:rPr>
              <a:t>- </a:t>
            </a:r>
            <a:r>
              <a:rPr lang="en-IN" sz="1600" b="1" i="0">
                <a:solidFill>
                  <a:srgbClr val="FFFFFF"/>
                </a:solidFill>
                <a:effectLst/>
                <a:latin typeface="+mj-lt"/>
              </a:rPr>
              <a:t>Data Collection and Preparation</a:t>
            </a:r>
          </a:p>
          <a:p>
            <a:pPr>
              <a:lnSpc>
                <a:spcPct val="115000"/>
              </a:lnSpc>
            </a:pPr>
            <a:r>
              <a:rPr lang="en-IN" sz="1600" b="1" i="0">
                <a:solidFill>
                  <a:srgbClr val="FFFFFF"/>
                </a:solidFill>
                <a:latin typeface="+mj-lt"/>
              </a:rPr>
              <a:t>- </a:t>
            </a:r>
            <a:r>
              <a:rPr lang="en-IN" sz="1600" b="1" i="0">
                <a:solidFill>
                  <a:srgbClr val="FFFFFF"/>
                </a:solidFill>
                <a:effectLst/>
                <a:latin typeface="+mj-lt"/>
              </a:rPr>
              <a:t>Exploratory Data Analysis (EDA)</a:t>
            </a:r>
          </a:p>
          <a:p>
            <a:pPr>
              <a:lnSpc>
                <a:spcPct val="115000"/>
              </a:lnSpc>
            </a:pPr>
            <a:r>
              <a:rPr lang="en-IN" sz="1600" b="1" i="0">
                <a:solidFill>
                  <a:srgbClr val="FFFFFF"/>
                </a:solidFill>
                <a:effectLst/>
                <a:latin typeface="+mj-lt"/>
              </a:rPr>
              <a:t>- Model Selection</a:t>
            </a:r>
          </a:p>
          <a:p>
            <a:pPr>
              <a:lnSpc>
                <a:spcPct val="115000"/>
              </a:lnSpc>
            </a:pPr>
            <a:r>
              <a:rPr lang="en-IN" sz="1600" b="1" i="0">
                <a:solidFill>
                  <a:srgbClr val="FFFFFF"/>
                </a:solidFill>
                <a:effectLst/>
                <a:latin typeface="+mj-lt"/>
              </a:rPr>
              <a:t>- Model Training and Validation</a:t>
            </a:r>
          </a:p>
          <a:p>
            <a:pPr>
              <a:lnSpc>
                <a:spcPct val="115000"/>
              </a:lnSpc>
            </a:pPr>
            <a:r>
              <a:rPr lang="en-IN" sz="1600" b="1" i="0">
                <a:solidFill>
                  <a:srgbClr val="FFFFFF"/>
                </a:solidFill>
                <a:effectLst/>
                <a:latin typeface="+mj-lt"/>
              </a:rPr>
              <a:t>-  - Forecasting and Evaluation</a:t>
            </a:r>
            <a:r>
              <a:rPr lang="en-IN" sz="1600" b="0" i="0">
                <a:solidFill>
                  <a:srgbClr val="FFFFFF"/>
                </a:solidFill>
                <a:effectLst/>
                <a:latin typeface="+mj-lt"/>
              </a:rPr>
              <a:t>:</a:t>
            </a:r>
          </a:p>
          <a:p>
            <a:pPr>
              <a:lnSpc>
                <a:spcPct val="115000"/>
              </a:lnSpc>
            </a:pPr>
            <a:r>
              <a:rPr lang="en-IN" sz="1600" b="1" i="0">
                <a:solidFill>
                  <a:srgbClr val="FFFFFF"/>
                </a:solidFill>
                <a:effectLst/>
                <a:latin typeface="+mj-lt"/>
              </a:rPr>
              <a:t>- Conclusion</a:t>
            </a:r>
          </a:p>
          <a:p>
            <a:pPr>
              <a:lnSpc>
                <a:spcPct val="115000"/>
              </a:lnSpc>
            </a:pPr>
            <a:r>
              <a:rPr lang="en-IN" sz="1600" b="1" i="0">
                <a:solidFill>
                  <a:srgbClr val="FFFFFF"/>
                </a:solidFill>
                <a:latin typeface="Söhne"/>
              </a:rPr>
              <a:t>-   </a:t>
            </a:r>
            <a:endParaRPr lang="en-IN" sz="1600" dirty="0">
              <a:solidFill>
                <a:srgbClr val="FFFFFF"/>
              </a:solidFill>
            </a:endParaRPr>
          </a:p>
        </p:txBody>
      </p:sp>
      <p:grpSp>
        <p:nvGrpSpPr>
          <p:cNvPr id="13" name="Group 12">
            <a:extLst>
              <a:ext uri="{FF2B5EF4-FFF2-40B4-BE49-F238E27FC236}">
                <a16:creationId xmlns:a16="http://schemas.microsoft.com/office/drawing/2014/main" id="{785708A7-99B4-41EE-8012-C176C8AA4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3036889" y="2840038"/>
            <a:chExt cx="2216150" cy="1177924"/>
          </a:xfrm>
        </p:grpSpPr>
        <p:sp>
          <p:nvSpPr>
            <p:cNvPr id="14" name="Rectangle 13">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36889"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9172"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518299"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3908" y="3117662"/>
              <a:ext cx="1009280" cy="464739"/>
              <a:chOff x="4432859" y="3200647"/>
              <a:chExt cx="1009280" cy="464739"/>
            </a:xfrm>
            <a:solidFill>
              <a:srgbClr val="FFFFFF">
                <a:alpha val="20000"/>
              </a:srgbClr>
            </a:solidFill>
          </p:grpSpPr>
          <p:sp>
            <p:nvSpPr>
              <p:cNvPr id="25" name="Freeform: Shape 24">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Freeform: Shape 25">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8" name="Group 17">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8943" y="2915338"/>
              <a:ext cx="1080000" cy="1080000"/>
              <a:chOff x="4497894" y="2998323"/>
              <a:chExt cx="1080000" cy="1080000"/>
            </a:xfrm>
          </p:grpSpPr>
          <p:grpSp>
            <p:nvGrpSpPr>
              <p:cNvPr id="19" name="Group 18">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3" name="Freeform: Shape 22">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24" name="Straight Connector 23">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21" name="Freeform: Shape 20">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22" name="Straight Connector 21">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7915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2314F7-656D-4F4F-8050-CCD6FC0F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2A4D8-5585-5B3A-F5B1-DF7EECF6A5FA}"/>
              </a:ext>
            </a:extLst>
          </p:cNvPr>
          <p:cNvSpPr>
            <a:spLocks noGrp="1"/>
          </p:cNvSpPr>
          <p:nvPr>
            <p:ph type="ctrTitle"/>
          </p:nvPr>
        </p:nvSpPr>
        <p:spPr>
          <a:xfrm>
            <a:off x="1079510" y="531814"/>
            <a:ext cx="4457690" cy="1720850"/>
          </a:xfrm>
        </p:spPr>
        <p:txBody>
          <a:bodyPr anchor="ctr">
            <a:normAutofit/>
          </a:bodyPr>
          <a:lstStyle/>
          <a:p>
            <a:r>
              <a:rPr lang="en-US" dirty="0"/>
              <a:t>Data collection and</a:t>
            </a:r>
            <a:br>
              <a:rPr lang="en-US" dirty="0"/>
            </a:br>
            <a:r>
              <a:rPr lang="en-US" dirty="0"/>
              <a:t> preparation </a:t>
            </a:r>
            <a:br>
              <a:rPr lang="en-US" dirty="0"/>
            </a:br>
            <a:endParaRPr lang="en-IN" dirty="0"/>
          </a:p>
        </p:txBody>
      </p:sp>
      <p:sp>
        <p:nvSpPr>
          <p:cNvPr id="3" name="Subtitle 2">
            <a:extLst>
              <a:ext uri="{FF2B5EF4-FFF2-40B4-BE49-F238E27FC236}">
                <a16:creationId xmlns:a16="http://schemas.microsoft.com/office/drawing/2014/main" id="{6A3B1F59-438E-3A47-AB9B-DD7AF0E22E8A}"/>
              </a:ext>
            </a:extLst>
          </p:cNvPr>
          <p:cNvSpPr>
            <a:spLocks noGrp="1"/>
          </p:cNvSpPr>
          <p:nvPr>
            <p:ph type="subTitle" idx="1"/>
          </p:nvPr>
        </p:nvSpPr>
        <p:spPr>
          <a:xfrm>
            <a:off x="6654801" y="531815"/>
            <a:ext cx="4451347" cy="1720850"/>
          </a:xfrm>
        </p:spPr>
        <p:txBody>
          <a:bodyPr anchor="ctr">
            <a:normAutofit/>
          </a:bodyPr>
          <a:lstStyle/>
          <a:p>
            <a:r>
              <a:rPr lang="en-US" sz="2200" dirty="0">
                <a:latin typeface="+mj-lt"/>
              </a:rPr>
              <a:t>Import library’s pandas ,</a:t>
            </a:r>
            <a:r>
              <a:rPr lang="en-US" sz="2200" dirty="0" err="1">
                <a:latin typeface="+mj-lt"/>
              </a:rPr>
              <a:t>Numpy</a:t>
            </a:r>
            <a:endParaRPr lang="en-US" sz="2200" dirty="0">
              <a:latin typeface="+mj-lt"/>
            </a:endParaRPr>
          </a:p>
          <a:p>
            <a:r>
              <a:rPr lang="en-US" sz="2200" dirty="0">
                <a:latin typeface="+mj-lt"/>
              </a:rPr>
              <a:t>With use of pandas lib import data </a:t>
            </a:r>
            <a:endParaRPr lang="en-IN" sz="2200" dirty="0">
              <a:latin typeface="+mj-lt"/>
            </a:endParaRPr>
          </a:p>
        </p:txBody>
      </p:sp>
      <p:cxnSp>
        <p:nvCxnSpPr>
          <p:cNvPr id="12" name="Straight Connector 11">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43212"/>
            <a:ext cx="12192000" cy="4014787"/>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Picture 4">
            <a:extLst>
              <a:ext uri="{FF2B5EF4-FFF2-40B4-BE49-F238E27FC236}">
                <a16:creationId xmlns:a16="http://schemas.microsoft.com/office/drawing/2014/main" id="{59130B1F-C646-6E53-2E70-DF12A18FD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9" y="4275020"/>
            <a:ext cx="11109674" cy="1194289"/>
          </a:xfrm>
          <a:prstGeom prst="rect">
            <a:avLst/>
          </a:prstGeom>
        </p:spPr>
      </p:pic>
    </p:spTree>
    <p:extLst>
      <p:ext uri="{BB962C8B-B14F-4D97-AF65-F5344CB8AC3E}">
        <p14:creationId xmlns:p14="http://schemas.microsoft.com/office/powerpoint/2010/main" val="295962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F068C-89C7-04D9-D654-B697757EC781}"/>
              </a:ext>
            </a:extLst>
          </p:cNvPr>
          <p:cNvSpPr>
            <a:spLocks noGrp="1"/>
          </p:cNvSpPr>
          <p:nvPr>
            <p:ph type="ctrTitle"/>
          </p:nvPr>
        </p:nvSpPr>
        <p:spPr>
          <a:xfrm>
            <a:off x="7766050" y="1079499"/>
            <a:ext cx="4883150" cy="2611367"/>
          </a:xfrm>
        </p:spPr>
        <p:txBody>
          <a:bodyPr>
            <a:normAutofit/>
          </a:bodyPr>
          <a:lstStyle/>
          <a:p>
            <a:r>
              <a:rPr lang="en-US" dirty="0"/>
              <a:t>DATA </a:t>
            </a:r>
            <a:endParaRPr lang="en-IN" dirty="0"/>
          </a:p>
        </p:txBody>
      </p:sp>
      <p:cxnSp>
        <p:nvCxnSpPr>
          <p:cNvPr id="21" name="Straight Connector 2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
            <a:extLst>
              <a:ext uri="{FF2B5EF4-FFF2-40B4-BE49-F238E27FC236}">
                <a16:creationId xmlns:a16="http://schemas.microsoft.com/office/drawing/2014/main" id="{840C32AC-5F8C-1E48-1EFB-418E4A895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6" y="291285"/>
            <a:ext cx="8429625" cy="4187794"/>
          </a:xfrm>
          <a:prstGeom prst="rect">
            <a:avLst/>
          </a:prstGeom>
        </p:spPr>
      </p:pic>
      <p:pic>
        <p:nvPicPr>
          <p:cNvPr id="9" name="Picture 8" descr="A screen shot of a computer&#10;&#10;Description automatically generated">
            <a:extLst>
              <a:ext uri="{FF2B5EF4-FFF2-40B4-BE49-F238E27FC236}">
                <a16:creationId xmlns:a16="http://schemas.microsoft.com/office/drawing/2014/main" id="{BE46CEF0-0AD4-088C-370E-A26D97DB0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64" y="4856056"/>
            <a:ext cx="7325747" cy="1590897"/>
          </a:xfrm>
          <a:prstGeom prst="rect">
            <a:avLst/>
          </a:prstGeom>
        </p:spPr>
      </p:pic>
    </p:spTree>
    <p:extLst>
      <p:ext uri="{BB962C8B-B14F-4D97-AF65-F5344CB8AC3E}">
        <p14:creationId xmlns:p14="http://schemas.microsoft.com/office/powerpoint/2010/main" val="384778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0344D-8A27-E403-36FF-99FB942D8F19}"/>
              </a:ext>
            </a:extLst>
          </p:cNvPr>
          <p:cNvSpPr>
            <a:spLocks noGrp="1"/>
          </p:cNvSpPr>
          <p:nvPr>
            <p:ph type="title"/>
          </p:nvPr>
        </p:nvSpPr>
        <p:spPr>
          <a:xfrm>
            <a:off x="7766050" y="1079500"/>
            <a:ext cx="3884962" cy="2138400"/>
          </a:xfrm>
        </p:spPr>
        <p:txBody>
          <a:bodyPr vert="horz" lIns="0" tIns="0" rIns="0" bIns="0" rtlCol="0" anchor="b" anchorCtr="0">
            <a:normAutofit/>
          </a:bodyPr>
          <a:lstStyle/>
          <a:p>
            <a:r>
              <a:rPr lang="en-US" dirty="0"/>
              <a:t>Check Unique values</a:t>
            </a:r>
            <a:endParaRPr lang="en-US"/>
          </a:p>
        </p:txBody>
      </p:sp>
      <p:pic>
        <p:nvPicPr>
          <p:cNvPr id="4" name="Picture 3" descr="A screenshot of a computer">
            <a:extLst>
              <a:ext uri="{FF2B5EF4-FFF2-40B4-BE49-F238E27FC236}">
                <a16:creationId xmlns:a16="http://schemas.microsoft.com/office/drawing/2014/main" id="{047C93FD-9EED-27E5-E449-FC8C5BC42137}"/>
              </a:ext>
            </a:extLst>
          </p:cNvPr>
          <p:cNvPicPr>
            <a:picLocks noChangeAspect="1"/>
          </p:cNvPicPr>
          <p:nvPr/>
        </p:nvPicPr>
        <p:blipFill rotWithShape="1">
          <a:blip r:embed="rId2">
            <a:extLst>
              <a:ext uri="{28A0092B-C50C-407E-A947-70E740481C1C}">
                <a14:useLocalDpi xmlns:a14="http://schemas.microsoft.com/office/drawing/2010/main" val="0"/>
              </a:ext>
            </a:extLst>
          </a:blip>
          <a:srcRect t="49" r="3" b="14639"/>
          <a:stretch/>
        </p:blipFill>
        <p:spPr>
          <a:xfrm>
            <a:off x="540988" y="540000"/>
            <a:ext cx="6671025" cy="5778000"/>
          </a:xfrm>
          <a:prstGeom prst="rect">
            <a:avLst/>
          </a:prstGeom>
        </p:spPr>
      </p:pic>
      <p:cxnSp>
        <p:nvCxnSpPr>
          <p:cNvPr id="19" name="Straight Connector 1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82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813A5-7257-BC4A-5087-91376759FDA0}"/>
              </a:ext>
            </a:extLst>
          </p:cNvPr>
          <p:cNvSpPr>
            <a:spLocks noGrp="1"/>
          </p:cNvSpPr>
          <p:nvPr>
            <p:ph type="title"/>
          </p:nvPr>
        </p:nvSpPr>
        <p:spPr>
          <a:xfrm>
            <a:off x="4983900" y="1079500"/>
            <a:ext cx="6119131" cy="2138400"/>
          </a:xfrm>
        </p:spPr>
        <p:txBody>
          <a:bodyPr vert="horz" lIns="0" tIns="0" rIns="0" bIns="0" rtlCol="0" anchor="b" anchorCtr="0">
            <a:normAutofit/>
          </a:bodyPr>
          <a:lstStyle/>
          <a:p>
            <a:r>
              <a:rPr lang="en-US" dirty="0"/>
              <a:t>Check null value</a:t>
            </a:r>
            <a:endParaRPr lang="en-US"/>
          </a:p>
        </p:txBody>
      </p:sp>
      <p:pic>
        <p:nvPicPr>
          <p:cNvPr id="4" name="Picture 3" descr="A screenshot of a computer&#10;&#10;Description automatically generated">
            <a:extLst>
              <a:ext uri="{FF2B5EF4-FFF2-40B4-BE49-F238E27FC236}">
                <a16:creationId xmlns:a16="http://schemas.microsoft.com/office/drawing/2014/main" id="{84B8D76C-AD9C-43D4-8853-D7FC7414EFCC}"/>
              </a:ext>
            </a:extLst>
          </p:cNvPr>
          <p:cNvPicPr>
            <a:picLocks noChangeAspect="1"/>
          </p:cNvPicPr>
          <p:nvPr/>
        </p:nvPicPr>
        <p:blipFill rotWithShape="1">
          <a:blip r:embed="rId2">
            <a:extLst>
              <a:ext uri="{28A0092B-C50C-407E-A947-70E740481C1C}">
                <a14:useLocalDpi xmlns:a14="http://schemas.microsoft.com/office/drawing/2010/main" val="0"/>
              </a:ext>
            </a:extLst>
          </a:blip>
          <a:srcRect t="8906" r="-3" b="-3"/>
          <a:stretch/>
        </p:blipFill>
        <p:spPr>
          <a:xfrm>
            <a:off x="20" y="10"/>
            <a:ext cx="3863955" cy="6857989"/>
          </a:xfrm>
          <a:prstGeom prst="rect">
            <a:avLst/>
          </a:prstGeom>
        </p:spPr>
      </p:pic>
      <p:cxnSp>
        <p:nvCxnSpPr>
          <p:cNvPr id="19" name="Straight Connector 1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82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B247D771-80E8-483C-AA35-919971E2D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9EC64-9CE3-390B-E798-DE657C1BD7E1}"/>
              </a:ext>
            </a:extLst>
          </p:cNvPr>
          <p:cNvSpPr>
            <a:spLocks noGrp="1"/>
          </p:cNvSpPr>
          <p:nvPr>
            <p:ph type="title"/>
          </p:nvPr>
        </p:nvSpPr>
        <p:spPr>
          <a:xfrm>
            <a:off x="6654794" y="1079499"/>
            <a:ext cx="4830471" cy="4326513"/>
          </a:xfrm>
        </p:spPr>
        <p:txBody>
          <a:bodyPr vert="horz" lIns="0" tIns="0" rIns="0" bIns="0" rtlCol="0" anchor="b" anchorCtr="0">
            <a:normAutofit/>
          </a:bodyPr>
          <a:lstStyle/>
          <a:p>
            <a:r>
              <a:rPr lang="en-US" sz="2600" dirty="0"/>
              <a:t>Check duplicates values</a:t>
            </a:r>
            <a:br>
              <a:rPr lang="en-US" sz="2600" dirty="0"/>
            </a:br>
            <a:br>
              <a:rPr lang="en-US" sz="2600" dirty="0"/>
            </a:br>
            <a:br>
              <a:rPr lang="en-US" sz="2600" dirty="0"/>
            </a:br>
            <a:r>
              <a:rPr lang="en-US" sz="2600" dirty="0"/>
              <a:t> drop columns who not needed forecasting</a:t>
            </a:r>
          </a:p>
        </p:txBody>
      </p:sp>
      <p:sp>
        <p:nvSpPr>
          <p:cNvPr id="19" name="Rectangle 1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C77B2633-EBA8-5DD3-8D33-078BE0282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1" y="2270926"/>
            <a:ext cx="5154804" cy="1848897"/>
          </a:xfrm>
          <a:prstGeom prst="rect">
            <a:avLst/>
          </a:prstGeom>
        </p:spPr>
      </p:pic>
      <p:cxnSp>
        <p:nvCxnSpPr>
          <p:cNvPr id="21" name="Straight Connector 2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36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B56B0-12C0-7FCF-5503-6EAF53D83E07}"/>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4A5CB88E-CF59-0654-4347-E347DC300DEA}"/>
              </a:ext>
            </a:extLst>
          </p:cNvPr>
          <p:cNvSpPr>
            <a:spLocks noGrp="1"/>
          </p:cNvSpPr>
          <p:nvPr>
            <p:ph sz="half" idx="1"/>
          </p:nvPr>
        </p:nvSpPr>
        <p:spPr/>
        <p:txBody>
          <a:bodyPr/>
          <a:lstStyle/>
          <a:p>
            <a:r>
              <a:rPr lang="en-US" dirty="0"/>
              <a:t>Here we select order id and sales columns because we forecasting sales for next 1 year </a:t>
            </a:r>
          </a:p>
          <a:p>
            <a:pPr marL="0" indent="0">
              <a:buNone/>
            </a:pPr>
            <a:r>
              <a:rPr lang="en-US" dirty="0"/>
              <a:t> </a:t>
            </a:r>
            <a:endParaRPr lang="en-IN" dirty="0"/>
          </a:p>
        </p:txBody>
      </p:sp>
      <p:sp>
        <p:nvSpPr>
          <p:cNvPr id="4" name="Content Placeholder 3">
            <a:extLst>
              <a:ext uri="{FF2B5EF4-FFF2-40B4-BE49-F238E27FC236}">
                <a16:creationId xmlns:a16="http://schemas.microsoft.com/office/drawing/2014/main" id="{56526582-952F-2264-956C-DBF79E38A346}"/>
              </a:ext>
            </a:extLst>
          </p:cNvPr>
          <p:cNvSpPr>
            <a:spLocks noGrp="1"/>
          </p:cNvSpPr>
          <p:nvPr>
            <p:ph sz="half" idx="2"/>
          </p:nvPr>
        </p:nvSpPr>
        <p:spPr/>
        <p:txBody>
          <a:bodyPr/>
          <a:lstStyle/>
          <a:p>
            <a:r>
              <a:rPr lang="en-US" dirty="0"/>
              <a:t>Here we use </a:t>
            </a:r>
            <a:r>
              <a:rPr lang="en-US" dirty="0" err="1"/>
              <a:t>groupby</a:t>
            </a:r>
            <a:r>
              <a:rPr lang="en-US" dirty="0"/>
              <a:t> function on order data columns and sum for sales column so this method will help to  reduce noise in data</a:t>
            </a:r>
            <a:endParaRPr lang="en-IN" dirty="0"/>
          </a:p>
        </p:txBody>
      </p:sp>
      <p:pic>
        <p:nvPicPr>
          <p:cNvPr id="6" name="Picture 5">
            <a:extLst>
              <a:ext uri="{FF2B5EF4-FFF2-40B4-BE49-F238E27FC236}">
                <a16:creationId xmlns:a16="http://schemas.microsoft.com/office/drawing/2014/main" id="{165153F1-7D0C-90BD-8B32-7D5D8904A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598" y="4001626"/>
            <a:ext cx="3172268" cy="362001"/>
          </a:xfrm>
          <a:prstGeom prst="rect">
            <a:avLst/>
          </a:prstGeom>
        </p:spPr>
      </p:pic>
      <p:pic>
        <p:nvPicPr>
          <p:cNvPr id="8" name="Picture 7" descr="A black and blue text&#10;&#10;Description automatically generated">
            <a:extLst>
              <a:ext uri="{FF2B5EF4-FFF2-40B4-BE49-F238E27FC236}">
                <a16:creationId xmlns:a16="http://schemas.microsoft.com/office/drawing/2014/main" id="{C84CC1B8-21AA-78DD-5F8F-E4D3DC3B6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124" y="4001626"/>
            <a:ext cx="4305901" cy="476316"/>
          </a:xfrm>
          <a:prstGeom prst="rect">
            <a:avLst/>
          </a:prstGeom>
        </p:spPr>
      </p:pic>
    </p:spTree>
    <p:extLst>
      <p:ext uri="{BB962C8B-B14F-4D97-AF65-F5344CB8AC3E}">
        <p14:creationId xmlns:p14="http://schemas.microsoft.com/office/powerpoint/2010/main" val="3857479864"/>
      </p:ext>
    </p:extLst>
  </p:cSld>
  <p:clrMapOvr>
    <a:masterClrMapping/>
  </p:clrMapOvr>
</p:sld>
</file>

<file path=ppt/theme/theme1.xml><?xml version="1.0" encoding="utf-8"?>
<a:theme xmlns:a="http://schemas.openxmlformats.org/drawingml/2006/main" name="Leaf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579</TotalTime>
  <Words>562</Words>
  <Application>Microsoft Office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Avenir Next LT Pro Light</vt:lpstr>
      <vt:lpstr>Helvetica Neue</vt:lpstr>
      <vt:lpstr>Ink Free</vt:lpstr>
      <vt:lpstr>Inter</vt:lpstr>
      <vt:lpstr>Rockwell Nova Light</vt:lpstr>
      <vt:lpstr>Söhne</vt:lpstr>
      <vt:lpstr>Wingdings</vt:lpstr>
      <vt:lpstr>LeafVTI</vt:lpstr>
      <vt:lpstr>Sales Forecasting for Furniture Store</vt:lpstr>
      <vt:lpstr>Problem Statement:  For a retail furniture store, predicting future sales is critical to avoiding inventory issues like overstocking or under-stocking. The challenge lies in utilizing time series data from the superstore dataset to forecast furniture sales for the next year accurately. This predictive insight ensures an optimal customer experience, avoids losses, and maintains store sustainability. </vt:lpstr>
      <vt:lpstr>Step to Slove Problems</vt:lpstr>
      <vt:lpstr>Data collection and  preparation  </vt:lpstr>
      <vt:lpstr>DATA </vt:lpstr>
      <vt:lpstr>Check Unique values</vt:lpstr>
      <vt:lpstr>Check null value</vt:lpstr>
      <vt:lpstr>Check duplicates values    drop columns who not needed forecasting</vt:lpstr>
      <vt:lpstr>Model selection</vt:lpstr>
      <vt:lpstr>Month wise sales is ready</vt:lpstr>
      <vt:lpstr>Check outliers</vt:lpstr>
      <vt:lpstr>data is seasonal or not</vt:lpstr>
      <vt:lpstr>data is stationary or not</vt:lpstr>
      <vt:lpstr>If data is not stationary </vt:lpstr>
      <vt:lpstr>Arima model </vt:lpstr>
      <vt:lpstr>Auto arima</vt:lpstr>
      <vt:lpstr>Arima </vt:lpstr>
      <vt:lpstr>PowerPoint Presentation</vt:lpstr>
      <vt:lpstr>sarimax</vt:lpstr>
      <vt:lpstr>PowerPoint Presentation</vt:lpstr>
      <vt:lpstr>model EVALUTION</vt:lpstr>
      <vt:lpstr>Forecast For next 12 months</vt:lpstr>
      <vt:lpstr>PowerPoint Presentation</vt:lpstr>
      <vt:lpstr>Random Forest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 for Furniture Store</dc:title>
  <dc:creator>Prerak Pandya</dc:creator>
  <cp:lastModifiedBy>Prerak Pandya</cp:lastModifiedBy>
  <cp:revision>2</cp:revision>
  <dcterms:created xsi:type="dcterms:W3CDTF">2024-02-23T10:03:33Z</dcterms:created>
  <dcterms:modified xsi:type="dcterms:W3CDTF">2024-03-01T11:47:22Z</dcterms:modified>
</cp:coreProperties>
</file>