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15" autoAdjust="0"/>
  </p:normalViewPr>
  <p:slideViewPr>
    <p:cSldViewPr snapToGrid="0">
      <p:cViewPr varScale="1">
        <p:scale>
          <a:sx n="105" d="100"/>
          <a:sy n="105" d="100"/>
        </p:scale>
        <p:origin x="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4/4/2024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45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4/4/2024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2161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4/4/2024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948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4/4/2024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92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4/4/2024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998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4/4/2024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5634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4/4/2024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8842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4/4/2024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607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4/4/2024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082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4/4/2024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676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4/4/2024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8528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4/4/2024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80996159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D21467-3A9D-41DF-3D06-54BE3A6B38B0}"/>
              </a:ext>
            </a:extLst>
          </p:cNvPr>
          <p:cNvPicPr>
            <a:picLocks noChangeAspect="1"/>
          </p:cNvPicPr>
          <p:nvPr/>
        </p:nvPicPr>
        <p:blipFill rotWithShape="1">
          <a:blip r:embed="rId2"/>
          <a:srcRect l="11334" r="14702"/>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ED656E-272A-5B7B-BBFA-CE5BEA6BD5D1}"/>
              </a:ext>
            </a:extLst>
          </p:cNvPr>
          <p:cNvSpPr>
            <a:spLocks noGrp="1"/>
          </p:cNvSpPr>
          <p:nvPr>
            <p:ph type="ctrTitle"/>
          </p:nvPr>
        </p:nvSpPr>
        <p:spPr>
          <a:xfrm>
            <a:off x="643467" y="795509"/>
            <a:ext cx="4092525" cy="2798604"/>
          </a:xfrm>
        </p:spPr>
        <p:txBody>
          <a:bodyPr>
            <a:normAutofit/>
          </a:bodyPr>
          <a:lstStyle/>
          <a:p>
            <a:r>
              <a:rPr lang="en-US">
                <a:solidFill>
                  <a:srgbClr val="FFFFFF"/>
                </a:solidFill>
              </a:rPr>
              <a:t>Walmart Project</a:t>
            </a:r>
            <a:endParaRPr lang="en-IN">
              <a:solidFill>
                <a:srgbClr val="FFFFFF"/>
              </a:solidFill>
            </a:endParaRPr>
          </a:p>
        </p:txBody>
      </p:sp>
      <p:sp>
        <p:nvSpPr>
          <p:cNvPr id="3" name="Subtitle 2">
            <a:extLst>
              <a:ext uri="{FF2B5EF4-FFF2-40B4-BE49-F238E27FC236}">
                <a16:creationId xmlns:a16="http://schemas.microsoft.com/office/drawing/2014/main" id="{55D5DF99-4D78-DF89-9424-67E1ED578AE4}"/>
              </a:ext>
            </a:extLst>
          </p:cNvPr>
          <p:cNvSpPr>
            <a:spLocks noGrp="1"/>
          </p:cNvSpPr>
          <p:nvPr>
            <p:ph type="subTitle" idx="1"/>
          </p:nvPr>
        </p:nvSpPr>
        <p:spPr>
          <a:xfrm>
            <a:off x="643467" y="3686187"/>
            <a:ext cx="4092525" cy="2292581"/>
          </a:xfrm>
        </p:spPr>
        <p:txBody>
          <a:bodyPr>
            <a:normAutofit/>
          </a:bodyPr>
          <a:lstStyle/>
          <a:p>
            <a:r>
              <a:rPr lang="en-US" dirty="0">
                <a:solidFill>
                  <a:srgbClr val="FFFFFF"/>
                </a:solidFill>
              </a:rPr>
              <a:t>-Prerak Pandya</a:t>
            </a:r>
            <a:endParaRPr lang="en-IN"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552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D21467-3A9D-41DF-3D06-54BE3A6B38B0}"/>
              </a:ext>
            </a:extLst>
          </p:cNvPr>
          <p:cNvPicPr>
            <a:picLocks noChangeAspect="1"/>
          </p:cNvPicPr>
          <p:nvPr/>
        </p:nvPicPr>
        <p:blipFill rotWithShape="1">
          <a:blip r:embed="rId2"/>
          <a:srcRect l="11334" r="14702"/>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ED656E-272A-5B7B-BBFA-CE5BEA6BD5D1}"/>
              </a:ext>
            </a:extLst>
          </p:cNvPr>
          <p:cNvSpPr>
            <a:spLocks noGrp="1"/>
          </p:cNvSpPr>
          <p:nvPr>
            <p:ph type="ctrTitle"/>
          </p:nvPr>
        </p:nvSpPr>
        <p:spPr>
          <a:xfrm>
            <a:off x="643467" y="795509"/>
            <a:ext cx="4092525" cy="2798604"/>
          </a:xfrm>
        </p:spPr>
        <p:txBody>
          <a:bodyPr>
            <a:normAutofit/>
          </a:bodyPr>
          <a:lstStyle/>
          <a:p>
            <a:r>
              <a:rPr lang="en-IN" dirty="0"/>
              <a:t>Problem Statement</a:t>
            </a:r>
            <a:r>
              <a:rPr lang="en-US" dirty="0">
                <a:solidFill>
                  <a:srgbClr val="FFFFFF"/>
                </a:solidFill>
              </a:rPr>
              <a:t> </a:t>
            </a:r>
            <a:endParaRPr lang="en-IN" dirty="0">
              <a:solidFill>
                <a:srgbClr val="FFFFFF"/>
              </a:solidFill>
            </a:endParaRPr>
          </a:p>
        </p:txBody>
      </p:sp>
      <p:sp>
        <p:nvSpPr>
          <p:cNvPr id="3" name="Subtitle 2">
            <a:extLst>
              <a:ext uri="{FF2B5EF4-FFF2-40B4-BE49-F238E27FC236}">
                <a16:creationId xmlns:a16="http://schemas.microsoft.com/office/drawing/2014/main" id="{55D5DF99-4D78-DF89-9424-67E1ED578AE4}"/>
              </a:ext>
            </a:extLst>
          </p:cNvPr>
          <p:cNvSpPr>
            <a:spLocks noGrp="1"/>
          </p:cNvSpPr>
          <p:nvPr>
            <p:ph type="subTitle" idx="1"/>
          </p:nvPr>
        </p:nvSpPr>
        <p:spPr>
          <a:xfrm>
            <a:off x="643467" y="3686187"/>
            <a:ext cx="4092525" cy="2292581"/>
          </a:xfrm>
        </p:spPr>
        <p:txBody>
          <a:bodyPr>
            <a:normAutofit/>
          </a:bodyPr>
          <a:lstStyle/>
          <a:p>
            <a:r>
              <a:rPr lang="en-US" dirty="0">
                <a:solidFill>
                  <a:schemeClr val="bg1">
                    <a:lumMod val="95000"/>
                  </a:schemeClr>
                </a:solidFill>
              </a:rPr>
              <a:t>A retail store that has multiple outlets across the country are facing issues in managing the inventory - to match the demand with respect to supply.</a:t>
            </a:r>
            <a:endParaRPr lang="en-IN" dirty="0">
              <a:solidFill>
                <a:schemeClr val="bg1">
                  <a:lumMod val="95000"/>
                </a:schemeClr>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790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D21467-3A9D-41DF-3D06-54BE3A6B38B0}"/>
              </a:ext>
            </a:extLst>
          </p:cNvPr>
          <p:cNvPicPr>
            <a:picLocks noChangeAspect="1"/>
          </p:cNvPicPr>
          <p:nvPr/>
        </p:nvPicPr>
        <p:blipFill rotWithShape="1">
          <a:blip r:embed="rId2"/>
          <a:srcRect l="11334" r="14702"/>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ED656E-272A-5B7B-BBFA-CE5BEA6BD5D1}"/>
              </a:ext>
            </a:extLst>
          </p:cNvPr>
          <p:cNvSpPr>
            <a:spLocks noGrp="1"/>
          </p:cNvSpPr>
          <p:nvPr>
            <p:ph type="ctrTitle"/>
          </p:nvPr>
        </p:nvSpPr>
        <p:spPr>
          <a:xfrm>
            <a:off x="470644" y="142571"/>
            <a:ext cx="4070902" cy="1780543"/>
          </a:xfrm>
        </p:spPr>
        <p:txBody>
          <a:bodyPr>
            <a:normAutofit/>
          </a:bodyPr>
          <a:lstStyle/>
          <a:p>
            <a:r>
              <a:rPr lang="en-IN" sz="4800" dirty="0"/>
              <a:t>Dataset Information:</a:t>
            </a:r>
            <a:endParaRPr lang="en-IN" sz="4800"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AEFD501E-A351-F024-F444-9C955113D750}"/>
              </a:ext>
            </a:extLst>
          </p:cNvPr>
          <p:cNvGraphicFramePr>
            <a:graphicFrameLocks noGrp="1"/>
          </p:cNvGraphicFramePr>
          <p:nvPr>
            <p:extLst>
              <p:ext uri="{D42A27DB-BD31-4B8C-83A1-F6EECF244321}">
                <p14:modId xmlns:p14="http://schemas.microsoft.com/office/powerpoint/2010/main" val="2149822073"/>
              </p:ext>
            </p:extLst>
          </p:nvPr>
        </p:nvGraphicFramePr>
        <p:xfrm>
          <a:off x="100770" y="2576052"/>
          <a:ext cx="5001002" cy="4139377"/>
        </p:xfrm>
        <a:graphic>
          <a:graphicData uri="http://schemas.openxmlformats.org/drawingml/2006/table">
            <a:tbl>
              <a:tblPr firstRow="1" bandRow="1">
                <a:tableStyleId>{5C22544A-7EE6-4342-B048-85BDC9FD1C3A}</a:tableStyleId>
              </a:tblPr>
              <a:tblGrid>
                <a:gridCol w="2500501">
                  <a:extLst>
                    <a:ext uri="{9D8B030D-6E8A-4147-A177-3AD203B41FA5}">
                      <a16:colId xmlns:a16="http://schemas.microsoft.com/office/drawing/2014/main" val="3270113644"/>
                    </a:ext>
                  </a:extLst>
                </a:gridCol>
                <a:gridCol w="2500501">
                  <a:extLst>
                    <a:ext uri="{9D8B030D-6E8A-4147-A177-3AD203B41FA5}">
                      <a16:colId xmlns:a16="http://schemas.microsoft.com/office/drawing/2014/main" val="3005701128"/>
                    </a:ext>
                  </a:extLst>
                </a:gridCol>
              </a:tblGrid>
              <a:tr h="366274">
                <a:tc>
                  <a:txBody>
                    <a:bodyPr/>
                    <a:lstStyle/>
                    <a:p>
                      <a:r>
                        <a:rPr lang="en-IN" dirty="0"/>
                        <a:t>Feature Name</a:t>
                      </a:r>
                    </a:p>
                  </a:txBody>
                  <a:tcPr/>
                </a:tc>
                <a:tc>
                  <a:txBody>
                    <a:bodyPr/>
                    <a:lstStyle/>
                    <a:p>
                      <a:r>
                        <a:rPr lang="en-IN" dirty="0"/>
                        <a:t>Description</a:t>
                      </a:r>
                    </a:p>
                  </a:txBody>
                  <a:tcPr/>
                </a:tc>
                <a:extLst>
                  <a:ext uri="{0D108BD9-81ED-4DB2-BD59-A6C34878D82A}">
                    <a16:rowId xmlns:a16="http://schemas.microsoft.com/office/drawing/2014/main" val="1538887759"/>
                  </a:ext>
                </a:extLst>
              </a:tr>
              <a:tr h="366274">
                <a:tc>
                  <a:txBody>
                    <a:bodyPr/>
                    <a:lstStyle/>
                    <a:p>
                      <a:r>
                        <a:rPr lang="en-IN" dirty="0"/>
                        <a:t>Store</a:t>
                      </a:r>
                    </a:p>
                  </a:txBody>
                  <a:tcPr/>
                </a:tc>
                <a:tc>
                  <a:txBody>
                    <a:bodyPr/>
                    <a:lstStyle/>
                    <a:p>
                      <a:r>
                        <a:rPr lang="en-IN" dirty="0"/>
                        <a:t>Store number</a:t>
                      </a:r>
                    </a:p>
                  </a:txBody>
                  <a:tcPr/>
                </a:tc>
                <a:extLst>
                  <a:ext uri="{0D108BD9-81ED-4DB2-BD59-A6C34878D82A}">
                    <a16:rowId xmlns:a16="http://schemas.microsoft.com/office/drawing/2014/main" val="2061686267"/>
                  </a:ext>
                </a:extLst>
              </a:tr>
              <a:tr h="366274">
                <a:tc>
                  <a:txBody>
                    <a:bodyPr/>
                    <a:lstStyle/>
                    <a:p>
                      <a:r>
                        <a:rPr lang="en-IN" dirty="0"/>
                        <a:t>Date</a:t>
                      </a:r>
                    </a:p>
                  </a:txBody>
                  <a:tcPr/>
                </a:tc>
                <a:tc>
                  <a:txBody>
                    <a:bodyPr/>
                    <a:lstStyle/>
                    <a:p>
                      <a:r>
                        <a:rPr lang="en-IN" dirty="0"/>
                        <a:t>Week of Sales </a:t>
                      </a:r>
                    </a:p>
                  </a:txBody>
                  <a:tcPr/>
                </a:tc>
                <a:extLst>
                  <a:ext uri="{0D108BD9-81ED-4DB2-BD59-A6C34878D82A}">
                    <a16:rowId xmlns:a16="http://schemas.microsoft.com/office/drawing/2014/main" val="1212871205"/>
                  </a:ext>
                </a:extLst>
              </a:tr>
              <a:tr h="659773">
                <a:tc>
                  <a:txBody>
                    <a:bodyPr/>
                    <a:lstStyle/>
                    <a:p>
                      <a:r>
                        <a:rPr lang="en-IN" dirty="0" err="1"/>
                        <a:t>Weekly_Sales</a:t>
                      </a:r>
                      <a:endParaRPr lang="en-IN" dirty="0"/>
                    </a:p>
                  </a:txBody>
                  <a:tcPr/>
                </a:tc>
                <a:tc>
                  <a:txBody>
                    <a:bodyPr/>
                    <a:lstStyle/>
                    <a:p>
                      <a:r>
                        <a:rPr lang="en-US" dirty="0"/>
                        <a:t>Sales for the given store in that week</a:t>
                      </a:r>
                      <a:endParaRPr lang="en-IN" dirty="0"/>
                    </a:p>
                  </a:txBody>
                  <a:tcPr/>
                </a:tc>
                <a:extLst>
                  <a:ext uri="{0D108BD9-81ED-4DB2-BD59-A6C34878D82A}">
                    <a16:rowId xmlns:a16="http://schemas.microsoft.com/office/drawing/2014/main" val="3672389122"/>
                  </a:ext>
                </a:extLst>
              </a:tr>
              <a:tr h="366274">
                <a:tc>
                  <a:txBody>
                    <a:bodyPr/>
                    <a:lstStyle/>
                    <a:p>
                      <a:r>
                        <a:rPr lang="en-IN" dirty="0" err="1"/>
                        <a:t>Holiday_Flag</a:t>
                      </a:r>
                      <a:endParaRPr lang="en-IN" dirty="0"/>
                    </a:p>
                  </a:txBody>
                  <a:tcPr/>
                </a:tc>
                <a:tc>
                  <a:txBody>
                    <a:bodyPr/>
                    <a:lstStyle/>
                    <a:p>
                      <a:r>
                        <a:rPr lang="en-US" dirty="0"/>
                        <a:t>If it is a Holiday week</a:t>
                      </a:r>
                      <a:endParaRPr lang="en-IN" dirty="0"/>
                    </a:p>
                  </a:txBody>
                  <a:tcPr/>
                </a:tc>
                <a:extLst>
                  <a:ext uri="{0D108BD9-81ED-4DB2-BD59-A6C34878D82A}">
                    <a16:rowId xmlns:a16="http://schemas.microsoft.com/office/drawing/2014/main" val="2571607321"/>
                  </a:ext>
                </a:extLst>
              </a:tr>
              <a:tr h="640980">
                <a:tc>
                  <a:txBody>
                    <a:bodyPr/>
                    <a:lstStyle/>
                    <a:p>
                      <a:r>
                        <a:rPr lang="en-IN" dirty="0"/>
                        <a:t>Temperature</a:t>
                      </a:r>
                    </a:p>
                  </a:txBody>
                  <a:tcPr/>
                </a:tc>
                <a:tc>
                  <a:txBody>
                    <a:bodyPr/>
                    <a:lstStyle/>
                    <a:p>
                      <a:r>
                        <a:rPr lang="en-US" dirty="0"/>
                        <a:t>Temperature on the day of the sale</a:t>
                      </a:r>
                      <a:endParaRPr lang="en-IN" dirty="0"/>
                    </a:p>
                  </a:txBody>
                  <a:tcPr/>
                </a:tc>
                <a:extLst>
                  <a:ext uri="{0D108BD9-81ED-4DB2-BD59-A6C34878D82A}">
                    <a16:rowId xmlns:a16="http://schemas.microsoft.com/office/drawing/2014/main" val="538032118"/>
                  </a:ext>
                </a:extLst>
              </a:tr>
              <a:tr h="640980">
                <a:tc>
                  <a:txBody>
                    <a:bodyPr/>
                    <a:lstStyle/>
                    <a:p>
                      <a:r>
                        <a:rPr lang="en-IN" dirty="0" err="1"/>
                        <a:t>Fuel_Price</a:t>
                      </a:r>
                      <a:endParaRPr lang="en-IN" dirty="0"/>
                    </a:p>
                  </a:txBody>
                  <a:tcPr/>
                </a:tc>
                <a:tc>
                  <a:txBody>
                    <a:bodyPr/>
                    <a:lstStyle/>
                    <a:p>
                      <a:r>
                        <a:rPr lang="en-US" dirty="0"/>
                        <a:t>Cost of the fuel in the region</a:t>
                      </a:r>
                      <a:endParaRPr lang="en-IN" dirty="0"/>
                    </a:p>
                  </a:txBody>
                  <a:tcPr/>
                </a:tc>
                <a:extLst>
                  <a:ext uri="{0D108BD9-81ED-4DB2-BD59-A6C34878D82A}">
                    <a16:rowId xmlns:a16="http://schemas.microsoft.com/office/drawing/2014/main" val="3913152994"/>
                  </a:ext>
                </a:extLst>
              </a:tr>
              <a:tr h="366274">
                <a:tc>
                  <a:txBody>
                    <a:bodyPr/>
                    <a:lstStyle/>
                    <a:p>
                      <a:r>
                        <a:rPr lang="en-IN" dirty="0"/>
                        <a:t>CPI</a:t>
                      </a:r>
                    </a:p>
                  </a:txBody>
                  <a:tcPr/>
                </a:tc>
                <a:tc>
                  <a:txBody>
                    <a:bodyPr/>
                    <a:lstStyle/>
                    <a:p>
                      <a:r>
                        <a:rPr lang="en-IN" dirty="0"/>
                        <a:t>Consumer Price Index</a:t>
                      </a:r>
                    </a:p>
                  </a:txBody>
                  <a:tcPr/>
                </a:tc>
                <a:extLst>
                  <a:ext uri="{0D108BD9-81ED-4DB2-BD59-A6C34878D82A}">
                    <a16:rowId xmlns:a16="http://schemas.microsoft.com/office/drawing/2014/main" val="1240233721"/>
                  </a:ext>
                </a:extLst>
              </a:tr>
              <a:tr h="366274">
                <a:tc>
                  <a:txBody>
                    <a:bodyPr/>
                    <a:lstStyle/>
                    <a:p>
                      <a:r>
                        <a:rPr lang="en-IN" dirty="0"/>
                        <a:t>Unemployment</a:t>
                      </a:r>
                    </a:p>
                  </a:txBody>
                  <a:tcPr/>
                </a:tc>
                <a:tc>
                  <a:txBody>
                    <a:bodyPr/>
                    <a:lstStyle/>
                    <a:p>
                      <a:r>
                        <a:rPr lang="en-IN" dirty="0"/>
                        <a:t>Unemployment Rate</a:t>
                      </a:r>
                    </a:p>
                  </a:txBody>
                  <a:tcPr/>
                </a:tc>
                <a:extLst>
                  <a:ext uri="{0D108BD9-81ED-4DB2-BD59-A6C34878D82A}">
                    <a16:rowId xmlns:a16="http://schemas.microsoft.com/office/drawing/2014/main" val="893266201"/>
                  </a:ext>
                </a:extLst>
              </a:tr>
            </a:tbl>
          </a:graphicData>
        </a:graphic>
      </p:graphicFrame>
    </p:spTree>
    <p:extLst>
      <p:ext uri="{BB962C8B-B14F-4D97-AF65-F5344CB8AC3E}">
        <p14:creationId xmlns:p14="http://schemas.microsoft.com/office/powerpoint/2010/main" val="147741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ue and white light swirl&#10;&#10;Description automatically generated with medium confidence">
            <a:extLst>
              <a:ext uri="{FF2B5EF4-FFF2-40B4-BE49-F238E27FC236}">
                <a16:creationId xmlns:a16="http://schemas.microsoft.com/office/drawing/2014/main" id="{18329B59-1F80-48A4-1457-BA56535F1C22}"/>
              </a:ext>
            </a:extLst>
          </p:cNvPr>
          <p:cNvPicPr>
            <a:picLocks noChangeAspect="1"/>
          </p:cNvPicPr>
          <p:nvPr/>
        </p:nvPicPr>
        <p:blipFill rotWithShape="1">
          <a:blip r:embed="rId2"/>
          <a:srcRect l="29466" r="23273"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26"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156F80-5ECB-BEBC-FDE4-727806CD0AAD}"/>
              </a:ext>
            </a:extLst>
          </p:cNvPr>
          <p:cNvSpPr>
            <a:spLocks noGrp="1"/>
          </p:cNvSpPr>
          <p:nvPr>
            <p:ph type="ctrTitle"/>
          </p:nvPr>
        </p:nvSpPr>
        <p:spPr>
          <a:xfrm>
            <a:off x="5827048" y="407987"/>
            <a:ext cx="5721484" cy="1325563"/>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Task</a:t>
            </a:r>
          </a:p>
        </p:txBody>
      </p:sp>
      <p:sp>
        <p:nvSpPr>
          <p:cNvPr id="3" name="Subtitle 2">
            <a:extLst>
              <a:ext uri="{FF2B5EF4-FFF2-40B4-BE49-F238E27FC236}">
                <a16:creationId xmlns:a16="http://schemas.microsoft.com/office/drawing/2014/main" id="{CA38907F-D10A-89FA-31C2-2077A8AC7C8A}"/>
              </a:ext>
            </a:extLst>
          </p:cNvPr>
          <p:cNvSpPr>
            <a:spLocks noGrp="1"/>
          </p:cNvSpPr>
          <p:nvPr>
            <p:ph type="subTitle" idx="1"/>
          </p:nvPr>
        </p:nvSpPr>
        <p:spPr>
          <a:xfrm>
            <a:off x="5827048" y="1868487"/>
            <a:ext cx="5721484" cy="4351338"/>
          </a:xfrm>
        </p:spPr>
        <p:txBody>
          <a:bodyPr vert="horz" lIns="91440" tIns="45720" rIns="91440" bIns="45720" rtlCol="0">
            <a:normAutofit/>
          </a:bodyPr>
          <a:lstStyle/>
          <a:p>
            <a:pPr indent="-228600" algn="l">
              <a:buFont typeface="Arial" panose="020B0604020202020204" pitchFamily="34" charset="0"/>
              <a:buChar char="•"/>
            </a:pPr>
            <a:r>
              <a:rPr lang="en-US" sz="1500" b="1" dirty="0"/>
              <a:t>1</a:t>
            </a:r>
            <a:r>
              <a:rPr lang="en-US" sz="1500" dirty="0"/>
              <a:t>.  You are provided with the weekly sales data for their various outlets. Use statistical analysis, EDA, outlier analysis, and handle the missing values to come up with various insights that can give them a clear perspective on the following: </a:t>
            </a:r>
          </a:p>
          <a:p>
            <a:pPr indent="-228600" algn="l">
              <a:buFont typeface="Arial" panose="020B0604020202020204" pitchFamily="34" charset="0"/>
              <a:buChar char="•"/>
            </a:pPr>
            <a:r>
              <a:rPr lang="en-US" sz="1500" dirty="0"/>
              <a:t>If the weekly sales are affected by the unemployment rate, if yes - which stores are suffering the most? </a:t>
            </a:r>
          </a:p>
          <a:p>
            <a:pPr indent="-228600" algn="l">
              <a:buFont typeface="Arial" panose="020B0604020202020204" pitchFamily="34" charset="0"/>
              <a:buChar char="•"/>
            </a:pPr>
            <a:r>
              <a:rPr lang="en-US" sz="1500" dirty="0"/>
              <a:t>If the weekly sales show a seasonal trend, when and what could be the reason? </a:t>
            </a:r>
          </a:p>
          <a:p>
            <a:pPr indent="-228600" algn="l">
              <a:buFont typeface="Arial" panose="020B0604020202020204" pitchFamily="34" charset="0"/>
              <a:buChar char="•"/>
            </a:pPr>
            <a:r>
              <a:rPr lang="en-US" sz="1500" dirty="0"/>
              <a:t>Does temperature affect the weekly sales in any manner? </a:t>
            </a:r>
          </a:p>
          <a:p>
            <a:pPr indent="-228600" algn="l">
              <a:buFont typeface="Arial" panose="020B0604020202020204" pitchFamily="34" charset="0"/>
              <a:buChar char="•"/>
            </a:pPr>
            <a:r>
              <a:rPr lang="en-US" sz="1500" dirty="0"/>
              <a:t>How is the Consumer Price index affecting the weekly sales of various stores?</a:t>
            </a:r>
          </a:p>
          <a:p>
            <a:pPr indent="-228600" algn="l">
              <a:buFont typeface="Arial" panose="020B0604020202020204" pitchFamily="34" charset="0"/>
              <a:buChar char="•"/>
            </a:pPr>
            <a:r>
              <a:rPr lang="en-US" sz="1500" dirty="0"/>
              <a:t>Top performing stores according to the historical data</a:t>
            </a:r>
          </a:p>
          <a:p>
            <a:pPr indent="-228600" algn="l">
              <a:buFont typeface="Arial" panose="020B0604020202020204" pitchFamily="34" charset="0"/>
              <a:buChar char="•"/>
            </a:pPr>
            <a:r>
              <a:rPr lang="en-US" sz="1500" dirty="0"/>
              <a:t>The worst performing store, and how significant is the difference between the highest and lowest performing stores. </a:t>
            </a:r>
          </a:p>
          <a:p>
            <a:pPr indent="-228600" algn="l">
              <a:buFont typeface="Arial" panose="020B0604020202020204" pitchFamily="34" charset="0"/>
              <a:buChar char="•"/>
            </a:pPr>
            <a:r>
              <a:rPr lang="en-US" sz="1500" b="1" dirty="0"/>
              <a:t>Use predictive modeling techniques to forecast the sales for each store for the next 12 weeks</a:t>
            </a:r>
          </a:p>
        </p:txBody>
      </p:sp>
    </p:spTree>
    <p:extLst>
      <p:ext uri="{BB962C8B-B14F-4D97-AF65-F5344CB8AC3E}">
        <p14:creationId xmlns:p14="http://schemas.microsoft.com/office/powerpoint/2010/main" val="2682617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usiness card with a cartoon character&#10;&#10;Description automatically generated">
            <a:extLst>
              <a:ext uri="{FF2B5EF4-FFF2-40B4-BE49-F238E27FC236}">
                <a16:creationId xmlns:a16="http://schemas.microsoft.com/office/drawing/2014/main" id="{FDEA13B2-B65A-989B-FB8A-4C04FDA91453}"/>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4255"/>
          <a:stretch/>
        </p:blipFill>
        <p:spPr>
          <a:xfrm>
            <a:off x="0" y="0"/>
            <a:ext cx="12191980" cy="6857990"/>
          </a:xfrm>
          <a:prstGeom prst="rect">
            <a:avLst/>
          </a:prstGeom>
        </p:spPr>
      </p:pic>
      <p:sp>
        <p:nvSpPr>
          <p:cNvPr id="12" name="Rectangle 11">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EA3604-2457-E405-6972-8836DF91295C}"/>
              </a:ext>
            </a:extLst>
          </p:cNvPr>
          <p:cNvSpPr>
            <a:spLocks noGrp="1"/>
          </p:cNvSpPr>
          <p:nvPr>
            <p:ph type="ctrTitle"/>
          </p:nvPr>
        </p:nvSpPr>
        <p:spPr>
          <a:xfrm>
            <a:off x="3847347" y="774492"/>
            <a:ext cx="4023360" cy="2802219"/>
          </a:xfrm>
        </p:spPr>
        <p:txBody>
          <a:bodyPr anchor="b">
            <a:normAutofit/>
          </a:bodyPr>
          <a:lstStyle/>
          <a:p>
            <a:pPr algn="l"/>
            <a:r>
              <a:rPr lang="en-US" sz="5400" dirty="0">
                <a:solidFill>
                  <a:schemeClr val="bg1"/>
                </a:solidFill>
                <a:latin typeface="Amasis MT Pro" panose="020F0502020204030204" pitchFamily="18" charset="0"/>
              </a:rPr>
              <a:t>Thank You</a:t>
            </a:r>
            <a:r>
              <a:rPr lang="en-US" sz="5400" dirty="0">
                <a:latin typeface="Amasis MT Pro" panose="020F0502020204030204" pitchFamily="18" charset="0"/>
              </a:rPr>
              <a:t> </a:t>
            </a:r>
            <a:endParaRPr lang="en-IN" sz="5400" dirty="0">
              <a:latin typeface="Amasis MT Pro" panose="020F0502020204030204" pitchFamily="18" charset="0"/>
            </a:endParaRPr>
          </a:p>
        </p:txBody>
      </p:sp>
      <p:sp>
        <p:nvSpPr>
          <p:cNvPr id="3" name="Subtitle 2">
            <a:extLst>
              <a:ext uri="{FF2B5EF4-FFF2-40B4-BE49-F238E27FC236}">
                <a16:creationId xmlns:a16="http://schemas.microsoft.com/office/drawing/2014/main" id="{11F43A48-A3E1-9563-B3AE-EAD4C069FB7C}"/>
              </a:ext>
            </a:extLst>
          </p:cNvPr>
          <p:cNvSpPr>
            <a:spLocks noGrp="1"/>
          </p:cNvSpPr>
          <p:nvPr>
            <p:ph type="subTitle" idx="1"/>
          </p:nvPr>
        </p:nvSpPr>
        <p:spPr>
          <a:xfrm>
            <a:off x="9748501" y="6252492"/>
            <a:ext cx="4023359" cy="595554"/>
          </a:xfrm>
        </p:spPr>
        <p:txBody>
          <a:bodyPr>
            <a:normAutofit/>
          </a:bodyPr>
          <a:lstStyle/>
          <a:p>
            <a:pPr algn="l"/>
            <a:r>
              <a:rPr lang="en-US" dirty="0">
                <a:solidFill>
                  <a:schemeClr val="bg1"/>
                </a:solidFill>
              </a:rPr>
              <a:t>-Prerak Pandya</a:t>
            </a:r>
            <a:endParaRPr lang="en-IN" dirty="0">
              <a:solidFill>
                <a:schemeClr val="bg1"/>
              </a:solidFill>
            </a:endParaRPr>
          </a:p>
        </p:txBody>
      </p:sp>
    </p:spTree>
    <p:extLst>
      <p:ext uri="{BB962C8B-B14F-4D97-AF65-F5344CB8AC3E}">
        <p14:creationId xmlns:p14="http://schemas.microsoft.com/office/powerpoint/2010/main" val="343383653"/>
      </p:ext>
    </p:extLst>
  </p:cSld>
  <p:clrMapOvr>
    <a:overrideClrMapping bg1="dk1" tx1="lt1" bg2="dk2" tx2="lt2" accent1="accent1" accent2="accent2" accent3="accent3" accent4="accent4" accent5="accent5" accent6="accent6" hlink="hlink" folHlink="folHlink"/>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ShapesVTI">
  <a:themeElements>
    <a:clrScheme name="Office">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23</TotalTime>
  <Words>249</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Aharoni</vt:lpstr>
      <vt:lpstr>Amasis MT Pro</vt:lpstr>
      <vt:lpstr>Arial</vt:lpstr>
      <vt:lpstr>Avenir Next LT Pro</vt:lpstr>
      <vt:lpstr>Calibri</vt:lpstr>
      <vt:lpstr>ShapesVTI</vt:lpstr>
      <vt:lpstr>Walmart Project</vt:lpstr>
      <vt:lpstr>Problem Statement </vt:lpstr>
      <vt:lpstr>Dataset Information:</vt:lpstr>
      <vt:lpstr>Task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Project</dc:title>
  <dc:creator>Prerak Pandya</dc:creator>
  <cp:lastModifiedBy>Prerak Pandya</cp:lastModifiedBy>
  <cp:revision>1</cp:revision>
  <dcterms:created xsi:type="dcterms:W3CDTF">2024-04-03T19:06:03Z</dcterms:created>
  <dcterms:modified xsi:type="dcterms:W3CDTF">2024-04-03T19:29:39Z</dcterms:modified>
</cp:coreProperties>
</file>