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3A75E-DBB5-4515-87DA-359C4B15EF46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1378B-A959-46A2-8601-04ADF75F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B3B-F870-4BC4-87B5-01E012267149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6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B370-6CDE-4295-B29F-18BF1A4CBBC8}" type="datetime1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EDEB-4199-47B6-B20B-0479FA4F17F9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3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CC1-9A32-4337-89AC-9D5557B68FED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5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D3A1-5F31-47D8-B8E4-9B79188C06A6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0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44F5-2A0B-4BF6-B0A3-112681C8CBE6}" type="datetime1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0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01B-E060-4B81-93B5-87F4C9E99B16}" type="datetime1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6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F90-0431-43F0-B9A2-28C63505C2AF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1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51-782D-4978-857B-56F1ED1ABD72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0C1-18D1-4638-AC34-6DE4E46C6DC7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C9-E8B9-4BA0-BF27-2261E51C7F0D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BCDB-CC25-427D-AA2F-03ECBFD9CEDB}" type="datetime1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D-7640-4FDB-A14F-C5C1413B3E9C}" type="datetime1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5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CA1-E464-4E97-8C75-4CE21FF25145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CD05-8E62-42AF-A33E-0E3284643D2D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FA3C-7DAB-4610-AC0D-3C6B92C24DC3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3E5-CE2E-4FE3-9707-FB603F94D29C}" type="datetime1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8243A-3B63-43B5-ACCF-B8CB22A79690}" type="datetime1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BC37-5B8A-41E7-58E6-47C15984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53350"/>
            <a:ext cx="12192000" cy="861420"/>
          </a:xfrm>
        </p:spPr>
        <p:txBody>
          <a:bodyPr/>
          <a:lstStyle/>
          <a:p>
            <a:pPr algn="ctr"/>
            <a:r>
              <a:rPr lang="en-IN" sz="5400" dirty="0"/>
              <a:t>Autism Spectrum Disorder </a:t>
            </a:r>
            <a:br>
              <a:rPr lang="en-IN" sz="5400" dirty="0"/>
            </a:br>
            <a:r>
              <a:rPr lang="en-IN" sz="5400" dirty="0"/>
              <a:t>In Toddlers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AB67-A9E7-4A77-33CF-D23D8EEE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70440"/>
            <a:ext cx="8825658" cy="86142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PRERAK JAIN</a:t>
            </a:r>
          </a:p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Guided by – prof.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</a:rPr>
              <a:t>Rithik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Raj Vaishya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A6EF-8594-DB96-3C4F-74AFF56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Autism spectrum disorder - actionfas">
            <a:extLst>
              <a:ext uri="{FF2B5EF4-FFF2-40B4-BE49-F238E27FC236}">
                <a16:creationId xmlns:a16="http://schemas.microsoft.com/office/drawing/2014/main" id="{5D1D895E-6D19-4B8F-EDA6-AF0288D5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53" y="403211"/>
            <a:ext cx="4138893" cy="275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2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1194-C8BF-47A3-B03C-DD892A4E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82923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0BF89-8EA3-82F2-C0D1-4C5057DA8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76350"/>
              </p:ext>
            </p:extLst>
          </p:nvPr>
        </p:nvGraphicFramePr>
        <p:xfrm>
          <a:off x="646110" y="1520550"/>
          <a:ext cx="5449892" cy="477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73">
                  <a:extLst>
                    <a:ext uri="{9D8B030D-6E8A-4147-A177-3AD203B41FA5}">
                      <a16:colId xmlns:a16="http://schemas.microsoft.com/office/drawing/2014/main" val="3348315043"/>
                    </a:ext>
                  </a:extLst>
                </a:gridCol>
                <a:gridCol w="1362473">
                  <a:extLst>
                    <a:ext uri="{9D8B030D-6E8A-4147-A177-3AD203B41FA5}">
                      <a16:colId xmlns:a16="http://schemas.microsoft.com/office/drawing/2014/main" val="3487198828"/>
                    </a:ext>
                  </a:extLst>
                </a:gridCol>
                <a:gridCol w="1362473">
                  <a:extLst>
                    <a:ext uri="{9D8B030D-6E8A-4147-A177-3AD203B41FA5}">
                      <a16:colId xmlns:a16="http://schemas.microsoft.com/office/drawing/2014/main" val="2654085567"/>
                    </a:ext>
                  </a:extLst>
                </a:gridCol>
                <a:gridCol w="1362473">
                  <a:extLst>
                    <a:ext uri="{9D8B030D-6E8A-4147-A177-3AD203B41FA5}">
                      <a16:colId xmlns:a16="http://schemas.microsoft.com/office/drawing/2014/main" val="1095929321"/>
                    </a:ext>
                  </a:extLst>
                </a:gridCol>
              </a:tblGrid>
              <a:tr h="9573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GridSearchCV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RandmoizedSearchCV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97785"/>
                  </a:ext>
                </a:extLst>
              </a:tr>
              <a:tr h="9538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423403"/>
                  </a:ext>
                </a:extLst>
              </a:tr>
              <a:tr h="9538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036896"/>
                  </a:ext>
                </a:extLst>
              </a:tr>
              <a:tr h="9538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292391"/>
                  </a:ext>
                </a:extLst>
              </a:tr>
              <a:tr h="9538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77768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014CC-4221-CB2E-C99F-A1ABFB56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10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82FD08-B150-358A-390E-CA91D93B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48" y="1520550"/>
            <a:ext cx="4925991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46FE-50F1-B20C-9BF1-F50B78C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8930"/>
            <a:ext cx="9404723" cy="85612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E0E-6E57-5988-6605-532D7852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9177"/>
            <a:ext cx="10544628" cy="47781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logistic regression model utilized for predicting Autism Spectrum Disorder demonstrates exceptional performance, with high accuracy, precision, recall, and F1 score.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We can see that the model accuracy is 95% before tuning and 95% after tuning. Indicating the goodness of fit being strong.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These results suggest that the model is robust and well-balanced, successfully capturing both positive and negative instances with a high level of accuracy.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findings instill confidence in the model's ability to serve as a reliable tool for ASD prediction, with potential applications in early detection and intervention strategies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17221-C8AD-3E92-16B4-041BBBF8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1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4F9-A721-444F-6DBF-2988B8ED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63688"/>
            <a:ext cx="9404723" cy="73062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3EAE-7034-9C56-B864-D709BA7F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11CE-F032-3463-77E2-A0B9A935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CB0-A2E5-47E2-8BE2-5824C86C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613648"/>
            <a:ext cx="10544629" cy="48588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Autism Spectrum Disorder (ASD) is a neurodevelopmental disorder characterized by challenges in social communication, repetitive behaviors, and restricted interests.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have been a constant rise in ASD in toddlers over the years, making it a significant public health concern.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ASD is a spectrum disorder, meaning individuals with ASD can have a wide range of symptoms, severity levels, and abilities.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ASD manifests heterogeneously, with each individual displaying a unique combination of characteristics.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ASD is a disorder one possess by birth.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03D3-78EA-9569-46EB-7EC70BC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F073-74B4-72D3-FDB9-38C1E758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Diagnosis of ASD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5F03-C391-978D-2B1B-2A4580C8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4353"/>
            <a:ext cx="5449889" cy="49709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Diagnosis is typically based on behavioral observations, developmental history, and standardized assessments. It is often challenging and may occur later than desirable.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Early intervention services, including behavioral therapies and educational support, can significantly improve outcomes for individuals with ASD.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Ongoing research, coupled with technological advancements such as machine learning, is enhancing our understanding of ASD, improving early detection, and informing personalized interventions.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A391-C635-D7E9-EF62-1697CDE7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3</a:t>
            </a:fld>
            <a:endParaRPr lang="en-IN"/>
          </a:p>
        </p:txBody>
      </p:sp>
      <p:pic>
        <p:nvPicPr>
          <p:cNvPr id="2050" name="Picture 2" descr="THE AUTISM SPECTRUM? – CAMHS Professionals">
            <a:extLst>
              <a:ext uri="{FF2B5EF4-FFF2-40B4-BE49-F238E27FC236}">
                <a16:creationId xmlns:a16="http://schemas.microsoft.com/office/drawing/2014/main" id="{776BAD63-F99E-4AF7-7F93-5AC5176C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34353"/>
            <a:ext cx="5094739" cy="4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B119-E7F0-733A-7F41-563AA54B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15472"/>
            <a:ext cx="9404723" cy="793376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7AC8-B5C8-8058-6E95-884E4C6F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8141"/>
            <a:ext cx="5449889" cy="154193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The primary aim of this project is to leverage machine learning techniques to advance the understanding, early detection, and personalized intervention strategies for Autism Spectrum Disorder (ASD).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85F5B-E7A8-F9EA-5F09-37E7CD1C8F2F}"/>
              </a:ext>
            </a:extLst>
          </p:cNvPr>
          <p:cNvSpPr txBox="1"/>
          <p:nvPr/>
        </p:nvSpPr>
        <p:spPr>
          <a:xfrm>
            <a:off x="646111" y="3429000"/>
            <a:ext cx="3272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361B1-121E-0BCF-B5C6-F95414003005}"/>
              </a:ext>
            </a:extLst>
          </p:cNvPr>
          <p:cNvSpPr txBox="1"/>
          <p:nvPr/>
        </p:nvSpPr>
        <p:spPr>
          <a:xfrm>
            <a:off x="646112" y="4347883"/>
            <a:ext cx="5449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+mj-lt"/>
                <a:ea typeface="+mj-ea"/>
                <a:cs typeface="+mj-cs"/>
              </a:rPr>
              <a:t>To develop a predictive model showcasing evaluation metrics that can effectively explain how well the model classify an infant with or without ASD traits.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8FFD-6BD9-99C9-F671-21004CB8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4</a:t>
            </a:fld>
            <a:endParaRPr lang="en-IN"/>
          </a:p>
        </p:txBody>
      </p:sp>
      <p:pic>
        <p:nvPicPr>
          <p:cNvPr id="3074" name="Picture 2" descr="Autism and PGx: Connecting the Dots">
            <a:extLst>
              <a:ext uri="{FF2B5EF4-FFF2-40B4-BE49-F238E27FC236}">
                <a16:creationId xmlns:a16="http://schemas.microsoft.com/office/drawing/2014/main" id="{081E2267-B302-32DF-DF16-DA7D2333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30" y="1488142"/>
            <a:ext cx="488771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3B9D-5596-2FED-C96A-0178651B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784411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FE26-8991-86BD-3DFC-9B9938A6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2612"/>
            <a:ext cx="10444211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dataset was developed by Dr </a:t>
            </a:r>
            <a:r>
              <a:rPr lang="en-IN" dirty="0" err="1"/>
              <a:t>Fadi</a:t>
            </a:r>
            <a:r>
              <a:rPr lang="en-IN" dirty="0"/>
              <a:t> Fayez </a:t>
            </a:r>
            <a:r>
              <a:rPr lang="en-IN" dirty="0" err="1"/>
              <a:t>Thabtah</a:t>
            </a:r>
            <a:r>
              <a:rPr lang="en-IN" dirty="0"/>
              <a:t> using a mobile app called </a:t>
            </a:r>
            <a:r>
              <a:rPr lang="en-IN" dirty="0" err="1"/>
              <a:t>ASDTests</a:t>
            </a:r>
            <a:r>
              <a:rPr lang="en-IN" dirty="0"/>
              <a:t> to screen autism in toddlers.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gives information for approximately 1054 infants, including both male and female of different age categories ranging from 1 to 3 years.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gives the details about 19 different features that relates to autism spectrum disorder such as age, </a:t>
            </a:r>
            <a:r>
              <a:rPr lang="en-IN" dirty="0" err="1"/>
              <a:t>Qchat</a:t>
            </a:r>
            <a:r>
              <a:rPr lang="en-IN" dirty="0"/>
              <a:t> score, jaundice, ethnicity, ASD traits etc.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Children from different ethnicity such as Hispanic, Black, White European etc. are observed for autistic behaviours over a range of tests.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consist of 6 categorical columns and 13 numerical columns.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D2AF-F212-90B8-23E1-D0E282B0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A25C-24A1-DC3B-EC18-54337BA1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D3A6-F3FA-68B4-8C3F-4514D126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88142"/>
            <a:ext cx="10471105" cy="1479176"/>
          </a:xfrm>
        </p:spPr>
        <p:txBody>
          <a:bodyPr/>
          <a:lstStyle/>
          <a:p>
            <a:pPr algn="just"/>
            <a:r>
              <a:rPr lang="en-IN" dirty="0"/>
              <a:t>It gives description of dependency of target variable on independent variables using logistic regression model to analyse autism spectrum disorder.</a:t>
            </a:r>
          </a:p>
          <a:p>
            <a:pPr algn="just"/>
            <a:r>
              <a:rPr lang="en-IN" dirty="0"/>
              <a:t>The dependent variable is ‘ASD traits’ whereas independent variables include age, </a:t>
            </a:r>
            <a:r>
              <a:rPr lang="en-IN" dirty="0" err="1"/>
              <a:t>Qchat</a:t>
            </a:r>
            <a:r>
              <a:rPr lang="en-IN" dirty="0"/>
              <a:t> score, jaundice, ethnicity, </a:t>
            </a:r>
            <a:r>
              <a:rPr lang="en-IN" dirty="0" err="1"/>
              <a:t>sex,etc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E54C9-FE5C-CFCE-3641-D7B3D00D0C3E}"/>
              </a:ext>
            </a:extLst>
          </p:cNvPr>
          <p:cNvSpPr/>
          <p:nvPr/>
        </p:nvSpPr>
        <p:spPr>
          <a:xfrm>
            <a:off x="3702424" y="3305735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B7848-35A9-E635-7D08-373CB9609378}"/>
              </a:ext>
            </a:extLst>
          </p:cNvPr>
          <p:cNvSpPr/>
          <p:nvPr/>
        </p:nvSpPr>
        <p:spPr>
          <a:xfrm>
            <a:off x="6302189" y="3272118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5E7F55-7711-7A09-91BC-541CB809629A}"/>
              </a:ext>
            </a:extLst>
          </p:cNvPr>
          <p:cNvSpPr/>
          <p:nvPr/>
        </p:nvSpPr>
        <p:spPr>
          <a:xfrm>
            <a:off x="5782236" y="3603812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5AA920-8D63-97B5-F689-EAFADB1A9BB4}"/>
              </a:ext>
            </a:extLst>
          </p:cNvPr>
          <p:cNvSpPr/>
          <p:nvPr/>
        </p:nvSpPr>
        <p:spPr>
          <a:xfrm>
            <a:off x="8901954" y="3272118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0548B4-EA85-C775-7E21-D575652F9D6C}"/>
              </a:ext>
            </a:extLst>
          </p:cNvPr>
          <p:cNvSpPr/>
          <p:nvPr/>
        </p:nvSpPr>
        <p:spPr>
          <a:xfrm>
            <a:off x="8417861" y="3603812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16FFD7-7AA4-03D5-73A8-ACCB80C05103}"/>
              </a:ext>
            </a:extLst>
          </p:cNvPr>
          <p:cNvSpPr/>
          <p:nvPr/>
        </p:nvSpPr>
        <p:spPr>
          <a:xfrm>
            <a:off x="8915398" y="4935070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Outlier Treatment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72F9E3-B3FB-31B3-72E9-C2712D4C5809}"/>
              </a:ext>
            </a:extLst>
          </p:cNvPr>
          <p:cNvSpPr/>
          <p:nvPr/>
        </p:nvSpPr>
        <p:spPr>
          <a:xfrm>
            <a:off x="6302189" y="4935070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C1EB32-7F17-A10E-C43E-53AFC1927573}"/>
              </a:ext>
            </a:extLst>
          </p:cNvPr>
          <p:cNvSpPr/>
          <p:nvPr/>
        </p:nvSpPr>
        <p:spPr>
          <a:xfrm>
            <a:off x="3731560" y="4935070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Tuning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AE782-5899-CAA0-C806-B2669C3100F5}"/>
              </a:ext>
            </a:extLst>
          </p:cNvPr>
          <p:cNvSpPr/>
          <p:nvPr/>
        </p:nvSpPr>
        <p:spPr>
          <a:xfrm>
            <a:off x="1102659" y="4926105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7A8C30-61E7-D9FF-DE6A-BF6FD4DA06DC}"/>
              </a:ext>
            </a:extLst>
          </p:cNvPr>
          <p:cNvSpPr/>
          <p:nvPr/>
        </p:nvSpPr>
        <p:spPr>
          <a:xfrm rot="5400000">
            <a:off x="9674037" y="4391585"/>
            <a:ext cx="490817" cy="170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354F28-5733-C4B1-31E8-B5EF0FDF9118}"/>
              </a:ext>
            </a:extLst>
          </p:cNvPr>
          <p:cNvSpPr/>
          <p:nvPr/>
        </p:nvSpPr>
        <p:spPr>
          <a:xfrm rot="10800000">
            <a:off x="8382001" y="5221940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9E0EFDE-0E86-83A8-5ABF-A5B3656F5FF6}"/>
              </a:ext>
            </a:extLst>
          </p:cNvPr>
          <p:cNvSpPr/>
          <p:nvPr/>
        </p:nvSpPr>
        <p:spPr>
          <a:xfrm rot="10800000">
            <a:off x="5782236" y="5230905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F48BFC-9120-766F-A95C-4BF8A3262F6F}"/>
              </a:ext>
            </a:extLst>
          </p:cNvPr>
          <p:cNvSpPr/>
          <p:nvPr/>
        </p:nvSpPr>
        <p:spPr>
          <a:xfrm rot="10800000">
            <a:off x="3198163" y="5230906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87F1-2133-5322-1BD6-B9FFE3EA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1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C98E-37DB-6B2F-A126-05260527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A8288-95C5-C3A1-7CA0-CC3C67B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58933-0379-C3EA-08A8-073052A7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7" y="1433783"/>
            <a:ext cx="5244263" cy="482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827BE-FD2C-0B17-6932-96D6325E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26" y="1433783"/>
            <a:ext cx="5068384" cy="48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3EAE-F0A0-0C02-B8FE-9509302D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64F6-815A-8F91-BC44-DC7A78E8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1B4D3-47A5-4305-DC89-D880EB5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2"/>
            <a:ext cx="5449889" cy="5252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8C334-8B93-177D-2D75-8FE7A42A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85" y="1152982"/>
            <a:ext cx="4961354" cy="52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4103-031E-5B7B-4708-0B040AE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E909-7128-DDC3-3359-B53F61A5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FC8883-D0AF-8116-0703-B122FFD75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2004"/>
              </p:ext>
            </p:extLst>
          </p:nvPr>
        </p:nvGraphicFramePr>
        <p:xfrm>
          <a:off x="2874536" y="1407177"/>
          <a:ext cx="5399888" cy="45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944">
                  <a:extLst>
                    <a:ext uri="{9D8B030D-6E8A-4147-A177-3AD203B41FA5}">
                      <a16:colId xmlns:a16="http://schemas.microsoft.com/office/drawing/2014/main" val="423104372"/>
                    </a:ext>
                  </a:extLst>
                </a:gridCol>
                <a:gridCol w="2699944">
                  <a:extLst>
                    <a:ext uri="{9D8B030D-6E8A-4147-A177-3AD203B41FA5}">
                      <a16:colId xmlns:a16="http://schemas.microsoft.com/office/drawing/2014/main" val="244305410"/>
                    </a:ext>
                  </a:extLst>
                </a:gridCol>
              </a:tblGrid>
              <a:tr h="12559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11480"/>
                  </a:ext>
                </a:extLst>
              </a:tr>
              <a:tr h="893063">
                <a:tc>
                  <a:txBody>
                    <a:bodyPr/>
                    <a:lstStyle/>
                    <a:p>
                      <a:pPr marL="63500"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18352"/>
                  </a:ext>
                </a:extLst>
              </a:tr>
              <a:tr h="851213">
                <a:tc>
                  <a:txBody>
                    <a:bodyPr/>
                    <a:lstStyle/>
                    <a:p>
                      <a:pPr marL="63500"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367802"/>
                  </a:ext>
                </a:extLst>
              </a:tr>
              <a:tr h="759148">
                <a:tc>
                  <a:txBody>
                    <a:bodyPr/>
                    <a:lstStyle/>
                    <a:p>
                      <a:pPr marL="63500"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601562"/>
                  </a:ext>
                </a:extLst>
              </a:tr>
              <a:tr h="759148">
                <a:tc>
                  <a:txBody>
                    <a:bodyPr/>
                    <a:lstStyle/>
                    <a:p>
                      <a:pPr marL="63500"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62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32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665</TotalTime>
  <Words>574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Helvetica</vt:lpstr>
      <vt:lpstr>Wingdings 3</vt:lpstr>
      <vt:lpstr>Ion</vt:lpstr>
      <vt:lpstr>Autism Spectrum Disorder  In Toddlers</vt:lpstr>
      <vt:lpstr>INTRODUCTION</vt:lpstr>
      <vt:lpstr>Diagnosis of ASD</vt:lpstr>
      <vt:lpstr>AIM</vt:lpstr>
      <vt:lpstr>DATASET OVERVIEW</vt:lpstr>
      <vt:lpstr>METHODOLOGY</vt:lpstr>
      <vt:lpstr>Data Visualization</vt:lpstr>
      <vt:lpstr>Data Visualization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CUSTOMER SATISFACTION</dc:title>
  <dc:creator>Prerak Jain</dc:creator>
  <cp:lastModifiedBy>Prerak Jain</cp:lastModifiedBy>
  <cp:revision>25</cp:revision>
  <dcterms:created xsi:type="dcterms:W3CDTF">2023-10-08T04:57:13Z</dcterms:created>
  <dcterms:modified xsi:type="dcterms:W3CDTF">2024-01-04T17:32:44Z</dcterms:modified>
</cp:coreProperties>
</file>