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39-9329-4D57-BCA4-80FE37028014}"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CFDF5-A4E9-4733-9AB0-95A98E27CFA0}" type="slidenum">
              <a:rPr lang="en-IN" smtClean="0"/>
              <a:t>‹#›</a:t>
            </a:fld>
            <a:endParaRPr lang="en-IN"/>
          </a:p>
        </p:txBody>
      </p:sp>
    </p:spTree>
    <p:extLst>
      <p:ext uri="{BB962C8B-B14F-4D97-AF65-F5344CB8AC3E}">
        <p14:creationId xmlns:p14="http://schemas.microsoft.com/office/powerpoint/2010/main" val="3702861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6AE82-71AC-42BF-A896-34A10C416772}"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73803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5BA44B-2F23-46AA-A378-CDC6F58F3C5D}" type="datetime1">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384794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2778FA-B3DC-4215-A896-BEED08BF6761}"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2962716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6FFB8B-A9CD-4A63-9525-4C7B44421BA7}"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222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3C71BD-C81E-4DBB-862F-6BEFE48DF727}"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226677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A83995-11BA-4334-A4E7-E9EF124C4DE5}" type="datetime1">
              <a:rPr lang="en-IN" smtClean="0"/>
              <a:t>25-10-2023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164102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059E8B6-F36B-403C-87B6-F02346125E61}" type="datetime1">
              <a:rPr lang="en-IN" smtClean="0"/>
              <a:t>25-10-2023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74308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FE2D9-70E1-4298-A23E-FE94213063F4}"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428258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7496E-2735-4AF7-9ACD-C4B98AD65282}"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426386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915A10-1C28-4F31-B7DC-D4E50D28873A}"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2835092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CE3F9-D9E3-4C1E-9610-6FCAF1CF541A}" type="datetime1">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405623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35A6F-05E0-4C41-9BB8-99C8FF7036EE}" type="datetime1">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229615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E3D46-D718-4345-9A02-FC5222CAD755}" type="datetime1">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56926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7E4CD8-2A57-4A6B-A11A-E59EAB8244F3}" type="datetime1">
              <a:rPr lang="en-IN" smtClean="0"/>
              <a:t>25-10-2023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238817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60472E-24ED-4CB3-A6CA-D524711913AD}" type="datetime1">
              <a:rPr lang="en-IN" smtClean="0"/>
              <a:t>25-10-2023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27803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410255-544D-489B-B982-4504C52E9A10}" type="datetime1">
              <a:rPr lang="en-IN" smtClean="0"/>
              <a:t>25-10-2023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59609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34F0B-240F-41D7-9339-3E147C60D310}" type="datetime1">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0A675-EC72-4564-AC23-734013A88D0F}" type="slidenum">
              <a:rPr lang="en-IN" smtClean="0"/>
              <a:t>‹#›</a:t>
            </a:fld>
            <a:endParaRPr lang="en-IN"/>
          </a:p>
        </p:txBody>
      </p:sp>
    </p:spTree>
    <p:extLst>
      <p:ext uri="{BB962C8B-B14F-4D97-AF65-F5344CB8AC3E}">
        <p14:creationId xmlns:p14="http://schemas.microsoft.com/office/powerpoint/2010/main" val="327515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ACBA35-AAF1-4788-AB04-D6C27A55F17F}" type="datetime1">
              <a:rPr lang="en-IN" smtClean="0"/>
              <a:t>25-10-2023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40A675-EC72-4564-AC23-734013A88D0F}" type="slidenum">
              <a:rPr lang="en-IN" smtClean="0"/>
              <a:t>‹#›</a:t>
            </a:fld>
            <a:endParaRPr lang="en-IN"/>
          </a:p>
        </p:txBody>
      </p:sp>
    </p:spTree>
    <p:extLst>
      <p:ext uri="{BB962C8B-B14F-4D97-AF65-F5344CB8AC3E}">
        <p14:creationId xmlns:p14="http://schemas.microsoft.com/office/powerpoint/2010/main" val="36829359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F78EEF-2409-9610-B9DF-5A362FEAF872}"/>
              </a:ext>
            </a:extLst>
          </p:cNvPr>
          <p:cNvSpPr txBox="1"/>
          <p:nvPr/>
        </p:nvSpPr>
        <p:spPr>
          <a:xfrm>
            <a:off x="1721223" y="2705725"/>
            <a:ext cx="8749553" cy="1446550"/>
          </a:xfrm>
          <a:prstGeom prst="rect">
            <a:avLst/>
          </a:prstGeom>
          <a:noFill/>
        </p:spPr>
        <p:txBody>
          <a:bodyPr wrap="square">
            <a:spAutoFit/>
          </a:bodyPr>
          <a:lstStyle/>
          <a:p>
            <a:pPr algn="ctr"/>
            <a:r>
              <a:rPr lang="en-IN" sz="4400" dirty="0"/>
              <a:t>PREDICTIVE MAINTENANCE OF MACHINE</a:t>
            </a:r>
          </a:p>
        </p:txBody>
      </p:sp>
      <p:sp>
        <p:nvSpPr>
          <p:cNvPr id="2" name="TextBox 1">
            <a:extLst>
              <a:ext uri="{FF2B5EF4-FFF2-40B4-BE49-F238E27FC236}">
                <a16:creationId xmlns:a16="http://schemas.microsoft.com/office/drawing/2014/main" id="{58DD92C3-03C9-F8A5-9035-BA6C97661EF7}"/>
              </a:ext>
            </a:extLst>
          </p:cNvPr>
          <p:cNvSpPr txBox="1"/>
          <p:nvPr/>
        </p:nvSpPr>
        <p:spPr>
          <a:xfrm>
            <a:off x="4778188" y="4446494"/>
            <a:ext cx="2545977" cy="369332"/>
          </a:xfrm>
          <a:prstGeom prst="rect">
            <a:avLst/>
          </a:prstGeom>
          <a:noFill/>
        </p:spPr>
        <p:txBody>
          <a:bodyPr wrap="square" rtlCol="0">
            <a:spAutoFit/>
          </a:bodyPr>
          <a:lstStyle/>
          <a:p>
            <a:pPr algn="ctr"/>
            <a:r>
              <a:rPr lang="en-IN" dirty="0"/>
              <a:t>PRERAK JAIN</a:t>
            </a:r>
          </a:p>
        </p:txBody>
      </p:sp>
      <p:sp>
        <p:nvSpPr>
          <p:cNvPr id="3" name="Slide Number Placeholder 2">
            <a:extLst>
              <a:ext uri="{FF2B5EF4-FFF2-40B4-BE49-F238E27FC236}">
                <a16:creationId xmlns:a16="http://schemas.microsoft.com/office/drawing/2014/main" id="{C3D0E1D5-9802-5341-1499-A84D27071A3F}"/>
              </a:ext>
            </a:extLst>
          </p:cNvPr>
          <p:cNvSpPr>
            <a:spLocks noGrp="1"/>
          </p:cNvSpPr>
          <p:nvPr>
            <p:ph type="sldNum" sz="quarter" idx="12"/>
          </p:nvPr>
        </p:nvSpPr>
        <p:spPr/>
        <p:txBody>
          <a:bodyPr/>
          <a:lstStyle/>
          <a:p>
            <a:fld id="{4F40A675-EC72-4564-AC23-734013A88D0F}" type="slidenum">
              <a:rPr lang="en-IN" smtClean="0"/>
              <a:t>1</a:t>
            </a:fld>
            <a:endParaRPr lang="en-IN"/>
          </a:p>
        </p:txBody>
      </p:sp>
    </p:spTree>
    <p:extLst>
      <p:ext uri="{BB962C8B-B14F-4D97-AF65-F5344CB8AC3E}">
        <p14:creationId xmlns:p14="http://schemas.microsoft.com/office/powerpoint/2010/main" val="166882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BB32-BE51-FF87-752D-EA468A2C09E9}"/>
              </a:ext>
            </a:extLst>
          </p:cNvPr>
          <p:cNvSpPr>
            <a:spLocks noGrp="1"/>
          </p:cNvSpPr>
          <p:nvPr>
            <p:ph type="title"/>
          </p:nvPr>
        </p:nvSpPr>
        <p:spPr>
          <a:xfrm>
            <a:off x="1393638" y="2960085"/>
            <a:ext cx="9404723" cy="937830"/>
          </a:xfrm>
        </p:spPr>
        <p:txBody>
          <a:bodyPr/>
          <a:lstStyle/>
          <a:p>
            <a:pPr algn="ctr"/>
            <a:r>
              <a:rPr lang="en-IN" sz="5400" dirty="0"/>
              <a:t>THANK YOU</a:t>
            </a:r>
          </a:p>
        </p:txBody>
      </p:sp>
      <p:sp>
        <p:nvSpPr>
          <p:cNvPr id="3" name="Slide Number Placeholder 2">
            <a:extLst>
              <a:ext uri="{FF2B5EF4-FFF2-40B4-BE49-F238E27FC236}">
                <a16:creationId xmlns:a16="http://schemas.microsoft.com/office/drawing/2014/main" id="{0A36D0A5-C2AC-14EC-CAA0-DA68823B6A54}"/>
              </a:ext>
            </a:extLst>
          </p:cNvPr>
          <p:cNvSpPr>
            <a:spLocks noGrp="1"/>
          </p:cNvSpPr>
          <p:nvPr>
            <p:ph type="sldNum" sz="quarter" idx="12"/>
          </p:nvPr>
        </p:nvSpPr>
        <p:spPr/>
        <p:txBody>
          <a:bodyPr/>
          <a:lstStyle/>
          <a:p>
            <a:fld id="{4F40A675-EC72-4564-AC23-734013A88D0F}" type="slidenum">
              <a:rPr lang="en-IN" smtClean="0"/>
              <a:t>10</a:t>
            </a:fld>
            <a:endParaRPr lang="en-IN"/>
          </a:p>
        </p:txBody>
      </p:sp>
    </p:spTree>
    <p:extLst>
      <p:ext uri="{BB962C8B-B14F-4D97-AF65-F5344CB8AC3E}">
        <p14:creationId xmlns:p14="http://schemas.microsoft.com/office/powerpoint/2010/main" val="268448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3D07-BDDD-B4B7-2951-5B4D2C22D0EC}"/>
              </a:ext>
            </a:extLst>
          </p:cNvPr>
          <p:cNvSpPr>
            <a:spLocks noGrp="1"/>
          </p:cNvSpPr>
          <p:nvPr>
            <p:ph type="title"/>
          </p:nvPr>
        </p:nvSpPr>
        <p:spPr>
          <a:xfrm>
            <a:off x="646111" y="452718"/>
            <a:ext cx="9404723" cy="811306"/>
          </a:xfrm>
        </p:spPr>
        <p:txBody>
          <a:bodyPr/>
          <a:lstStyle/>
          <a:p>
            <a:r>
              <a:rPr lang="en-IN" dirty="0"/>
              <a:t>INTRODUCTION</a:t>
            </a:r>
          </a:p>
        </p:txBody>
      </p:sp>
      <p:sp>
        <p:nvSpPr>
          <p:cNvPr id="3" name="Content Placeholder 2">
            <a:extLst>
              <a:ext uri="{FF2B5EF4-FFF2-40B4-BE49-F238E27FC236}">
                <a16:creationId xmlns:a16="http://schemas.microsoft.com/office/drawing/2014/main" id="{CF01146C-752C-54D6-B607-3166D05AC4CD}"/>
              </a:ext>
            </a:extLst>
          </p:cNvPr>
          <p:cNvSpPr>
            <a:spLocks noGrp="1"/>
          </p:cNvSpPr>
          <p:nvPr>
            <p:ph idx="1"/>
          </p:nvPr>
        </p:nvSpPr>
        <p:spPr>
          <a:xfrm>
            <a:off x="645130" y="1398494"/>
            <a:ext cx="9789788" cy="3236259"/>
          </a:xfrm>
        </p:spPr>
        <p:txBody>
          <a:bodyPr>
            <a:normAutofit/>
          </a:bodyPr>
          <a:lstStyle/>
          <a:p>
            <a:pPr algn="just"/>
            <a:r>
              <a:rPr lang="en-US" dirty="0"/>
              <a:t>Maintenance refers to the process of ensuring that equipment, machinery, infrastructure, or other assets are kept in good working condition and are able to perform their intended functions.</a:t>
            </a:r>
          </a:p>
          <a:p>
            <a:pPr marL="0" indent="0" algn="just">
              <a:buNone/>
            </a:pPr>
            <a:endParaRPr lang="en-US" dirty="0"/>
          </a:p>
          <a:p>
            <a:pPr algn="just"/>
            <a:r>
              <a:rPr lang="en-US" dirty="0"/>
              <a:t>Types of maintenance – </a:t>
            </a:r>
          </a:p>
          <a:p>
            <a:pPr marL="457200" indent="-457200" algn="just">
              <a:buFont typeface="+mj-lt"/>
              <a:buAutoNum type="arabicPeriod"/>
            </a:pPr>
            <a:r>
              <a:rPr lang="en-US" dirty="0"/>
              <a:t>Preventive maintenance </a:t>
            </a:r>
          </a:p>
          <a:p>
            <a:pPr marL="457200" indent="-457200" algn="just">
              <a:buFont typeface="+mj-lt"/>
              <a:buAutoNum type="arabicPeriod"/>
            </a:pPr>
            <a:r>
              <a:rPr lang="en-US" dirty="0"/>
              <a:t>Corrective maintenance</a:t>
            </a:r>
          </a:p>
          <a:p>
            <a:pPr marL="457200" indent="-457200" algn="just">
              <a:buFont typeface="+mj-lt"/>
              <a:buAutoNum type="arabicPeriod"/>
            </a:pPr>
            <a:r>
              <a:rPr lang="en-US" dirty="0"/>
              <a:t>Predictive maintenance</a:t>
            </a:r>
          </a:p>
          <a:p>
            <a:pPr algn="just"/>
            <a:endParaRPr lang="en-US" dirty="0"/>
          </a:p>
          <a:p>
            <a:pPr algn="just"/>
            <a:endParaRPr lang="en-IN" dirty="0"/>
          </a:p>
        </p:txBody>
      </p:sp>
      <p:sp>
        <p:nvSpPr>
          <p:cNvPr id="4" name="Slide Number Placeholder 3">
            <a:extLst>
              <a:ext uri="{FF2B5EF4-FFF2-40B4-BE49-F238E27FC236}">
                <a16:creationId xmlns:a16="http://schemas.microsoft.com/office/drawing/2014/main" id="{143432B7-6347-CD21-8274-82A13B20A636}"/>
              </a:ext>
            </a:extLst>
          </p:cNvPr>
          <p:cNvSpPr>
            <a:spLocks noGrp="1"/>
          </p:cNvSpPr>
          <p:nvPr>
            <p:ph type="sldNum" sz="quarter" idx="12"/>
          </p:nvPr>
        </p:nvSpPr>
        <p:spPr/>
        <p:txBody>
          <a:bodyPr/>
          <a:lstStyle/>
          <a:p>
            <a:fld id="{4F40A675-EC72-4564-AC23-734013A88D0F}" type="slidenum">
              <a:rPr lang="en-IN" smtClean="0"/>
              <a:t>2</a:t>
            </a:fld>
            <a:endParaRPr lang="en-IN"/>
          </a:p>
        </p:txBody>
      </p:sp>
      <p:pic>
        <p:nvPicPr>
          <p:cNvPr id="6" name="Picture 5">
            <a:extLst>
              <a:ext uri="{FF2B5EF4-FFF2-40B4-BE49-F238E27FC236}">
                <a16:creationId xmlns:a16="http://schemas.microsoft.com/office/drawing/2014/main" id="{0FBE2506-E853-E938-3B80-F408DAA1AF55}"/>
              </a:ext>
            </a:extLst>
          </p:cNvPr>
          <p:cNvPicPr>
            <a:picLocks noChangeAspect="1"/>
          </p:cNvPicPr>
          <p:nvPr/>
        </p:nvPicPr>
        <p:blipFill>
          <a:blip r:embed="rId2"/>
          <a:stretch>
            <a:fillRect/>
          </a:stretch>
        </p:blipFill>
        <p:spPr>
          <a:xfrm>
            <a:off x="4566345" y="2977259"/>
            <a:ext cx="7625655" cy="3621353"/>
          </a:xfrm>
          <a:prstGeom prst="rect">
            <a:avLst/>
          </a:prstGeom>
        </p:spPr>
      </p:pic>
      <p:pic>
        <p:nvPicPr>
          <p:cNvPr id="8" name="Picture 7">
            <a:extLst>
              <a:ext uri="{FF2B5EF4-FFF2-40B4-BE49-F238E27FC236}">
                <a16:creationId xmlns:a16="http://schemas.microsoft.com/office/drawing/2014/main" id="{03979863-0E24-C4D0-D7B7-ED72EDDD3427}"/>
              </a:ext>
            </a:extLst>
          </p:cNvPr>
          <p:cNvPicPr>
            <a:picLocks noChangeAspect="1"/>
          </p:cNvPicPr>
          <p:nvPr/>
        </p:nvPicPr>
        <p:blipFill>
          <a:blip r:embed="rId3"/>
          <a:stretch>
            <a:fillRect/>
          </a:stretch>
        </p:blipFill>
        <p:spPr>
          <a:xfrm>
            <a:off x="4566344" y="6602268"/>
            <a:ext cx="7625655" cy="255732"/>
          </a:xfrm>
          <a:prstGeom prst="rect">
            <a:avLst/>
          </a:prstGeom>
        </p:spPr>
      </p:pic>
    </p:spTree>
    <p:extLst>
      <p:ext uri="{BB962C8B-B14F-4D97-AF65-F5344CB8AC3E}">
        <p14:creationId xmlns:p14="http://schemas.microsoft.com/office/powerpoint/2010/main" val="34876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DF21-98FE-95A1-9E0C-E4F136C2EF41}"/>
              </a:ext>
            </a:extLst>
          </p:cNvPr>
          <p:cNvSpPr>
            <a:spLocks noGrp="1"/>
          </p:cNvSpPr>
          <p:nvPr>
            <p:ph type="title"/>
          </p:nvPr>
        </p:nvSpPr>
        <p:spPr>
          <a:xfrm>
            <a:off x="646111" y="452718"/>
            <a:ext cx="9404723" cy="829235"/>
          </a:xfrm>
        </p:spPr>
        <p:txBody>
          <a:bodyPr/>
          <a:lstStyle/>
          <a:p>
            <a:r>
              <a:rPr lang="en-IN" dirty="0"/>
              <a:t>AIM</a:t>
            </a:r>
          </a:p>
        </p:txBody>
      </p:sp>
      <p:sp>
        <p:nvSpPr>
          <p:cNvPr id="3" name="Content Placeholder 2">
            <a:extLst>
              <a:ext uri="{FF2B5EF4-FFF2-40B4-BE49-F238E27FC236}">
                <a16:creationId xmlns:a16="http://schemas.microsoft.com/office/drawing/2014/main" id="{F7963B3F-28FC-0DED-7E0D-CF5EEA4DB168}"/>
              </a:ext>
            </a:extLst>
          </p:cNvPr>
          <p:cNvSpPr>
            <a:spLocks noGrp="1"/>
          </p:cNvSpPr>
          <p:nvPr>
            <p:ph idx="1"/>
          </p:nvPr>
        </p:nvSpPr>
        <p:spPr>
          <a:xfrm>
            <a:off x="645130" y="1331259"/>
            <a:ext cx="6078399" cy="1815353"/>
          </a:xfrm>
        </p:spPr>
        <p:txBody>
          <a:bodyPr>
            <a:normAutofit/>
          </a:bodyPr>
          <a:lstStyle/>
          <a:p>
            <a:pPr marL="0" indent="0" algn="just">
              <a:buNone/>
            </a:pPr>
            <a:r>
              <a:rPr lang="en-US" dirty="0"/>
              <a:t>To use regression and classification algorithms for Predictive maintenance modeling of a machine, in order to understand and predict the factors that influence whether a machine needs maintenance or not.</a:t>
            </a:r>
            <a:endParaRPr lang="en-IN" dirty="0"/>
          </a:p>
          <a:p>
            <a:pPr marL="0" indent="0">
              <a:buNone/>
            </a:pPr>
            <a:endParaRPr lang="en-IN" dirty="0"/>
          </a:p>
        </p:txBody>
      </p:sp>
      <p:pic>
        <p:nvPicPr>
          <p:cNvPr id="1026" name="Picture 2" descr="Preventive Maintenance and Predictive Maintenance Procedures | REGA Consultancy">
            <a:extLst>
              <a:ext uri="{FF2B5EF4-FFF2-40B4-BE49-F238E27FC236}">
                <a16:creationId xmlns:a16="http://schemas.microsoft.com/office/drawing/2014/main" id="{40792F1E-79D8-8D96-5E11-80B823C51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346" y="2223991"/>
            <a:ext cx="5179609" cy="29135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B355EF-9571-C2B6-2FB8-F8AF1C5825D3}"/>
              </a:ext>
            </a:extLst>
          </p:cNvPr>
          <p:cNvSpPr txBox="1"/>
          <p:nvPr/>
        </p:nvSpPr>
        <p:spPr>
          <a:xfrm>
            <a:off x="627529" y="3476527"/>
            <a:ext cx="6096000" cy="73866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200" b="0" i="0" u="none" strike="noStrike" kern="1200" cap="none" spc="0" normalizeH="0" baseline="0" noProof="0" dirty="0">
                <a:ln>
                  <a:noFill/>
                </a:ln>
                <a:solidFill>
                  <a:prstClr val="white"/>
                </a:solidFill>
                <a:effectLst/>
                <a:uLnTx/>
                <a:uFillTx/>
                <a:latin typeface="Century Gothic" panose="020B0502020202020204"/>
                <a:ea typeface="+mn-ea"/>
                <a:cs typeface="+mn-cs"/>
              </a:rPr>
              <a:t>OBJECTIVE</a:t>
            </a:r>
          </a:p>
        </p:txBody>
      </p:sp>
      <p:sp>
        <p:nvSpPr>
          <p:cNvPr id="7" name="TextBox 6">
            <a:extLst>
              <a:ext uri="{FF2B5EF4-FFF2-40B4-BE49-F238E27FC236}">
                <a16:creationId xmlns:a16="http://schemas.microsoft.com/office/drawing/2014/main" id="{5A1960E0-6CC3-F6C9-3612-E9F0F2E7ACFE}"/>
              </a:ext>
            </a:extLst>
          </p:cNvPr>
          <p:cNvSpPr txBox="1"/>
          <p:nvPr/>
        </p:nvSpPr>
        <p:spPr>
          <a:xfrm>
            <a:off x="627529" y="4321913"/>
            <a:ext cx="6096000" cy="1938992"/>
          </a:xfrm>
          <a:prstGeom prst="rect">
            <a:avLst/>
          </a:prstGeom>
          <a:noFill/>
        </p:spPr>
        <p:txBody>
          <a:bodyPr wrap="square">
            <a:spAutoFit/>
          </a:bodyPr>
          <a:lstStyle/>
          <a:p>
            <a:pPr marR="0" lvl="0" algn="just" defTabSz="457200" rtl="0" eaLnBrk="1" fontAlgn="auto" latinLnBrk="0" hangingPunct="1">
              <a:lnSpc>
                <a:spcPct val="100000"/>
              </a:lnSpc>
              <a:spcBef>
                <a:spcPts val="0"/>
              </a:spcBef>
              <a:spcAft>
                <a:spcPts val="0"/>
              </a:spcAft>
              <a:buClrTx/>
              <a:buSzTx/>
              <a:tabLst/>
              <a:defRPr/>
            </a:pPr>
            <a:r>
              <a:rPr lang="en-US" sz="2000" dirty="0">
                <a:solidFill>
                  <a:prstClr val="white"/>
                </a:solidFill>
                <a:latin typeface="Century Gothic" panose="020B0502020202020204"/>
              </a:rPr>
              <a:t>T</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o develop predictive models showcasing performance measures and evaluation metrics that can effectively explain how well the different models classify </a:t>
            </a:r>
            <a:r>
              <a:rPr lang="en-US" sz="2000" dirty="0">
                <a:solidFill>
                  <a:prstClr val="white"/>
                </a:solidFill>
                <a:latin typeface="Century Gothic" panose="020B0502020202020204"/>
              </a:rPr>
              <a:t>a case</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 into two categories: </a:t>
            </a:r>
            <a:r>
              <a:rPr lang="en-US" sz="2000" dirty="0">
                <a:solidFill>
                  <a:prstClr val="white"/>
                </a:solidFill>
                <a:latin typeface="Century Gothic" panose="020B0502020202020204"/>
              </a:rPr>
              <a:t>machine failure and no machine failure.</a:t>
            </a:r>
            <a:endParaRPr kumimoji="0" lang="en-IN"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Slide Number Placeholder 3">
            <a:extLst>
              <a:ext uri="{FF2B5EF4-FFF2-40B4-BE49-F238E27FC236}">
                <a16:creationId xmlns:a16="http://schemas.microsoft.com/office/drawing/2014/main" id="{A968AD16-6059-FA23-760B-B36977C8BE27}"/>
              </a:ext>
            </a:extLst>
          </p:cNvPr>
          <p:cNvSpPr>
            <a:spLocks noGrp="1"/>
          </p:cNvSpPr>
          <p:nvPr>
            <p:ph type="sldNum" sz="quarter" idx="12"/>
          </p:nvPr>
        </p:nvSpPr>
        <p:spPr/>
        <p:txBody>
          <a:bodyPr/>
          <a:lstStyle/>
          <a:p>
            <a:fld id="{4F40A675-EC72-4564-AC23-734013A88D0F}" type="slidenum">
              <a:rPr lang="en-IN" smtClean="0"/>
              <a:t>3</a:t>
            </a:fld>
            <a:endParaRPr lang="en-IN"/>
          </a:p>
        </p:txBody>
      </p:sp>
    </p:spTree>
    <p:extLst>
      <p:ext uri="{BB962C8B-B14F-4D97-AF65-F5344CB8AC3E}">
        <p14:creationId xmlns:p14="http://schemas.microsoft.com/office/powerpoint/2010/main" val="199659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FB7A-5864-0B0E-8602-50725F93AD09}"/>
              </a:ext>
            </a:extLst>
          </p:cNvPr>
          <p:cNvSpPr>
            <a:spLocks noGrp="1"/>
          </p:cNvSpPr>
          <p:nvPr>
            <p:ph type="title"/>
          </p:nvPr>
        </p:nvSpPr>
        <p:spPr>
          <a:xfrm>
            <a:off x="646111" y="452718"/>
            <a:ext cx="9404723" cy="811306"/>
          </a:xfrm>
        </p:spPr>
        <p:txBody>
          <a:bodyPr/>
          <a:lstStyle/>
          <a:p>
            <a:r>
              <a:rPr lang="en-IN" dirty="0"/>
              <a:t>DATASET OVERVIEW</a:t>
            </a:r>
          </a:p>
        </p:txBody>
      </p:sp>
      <p:sp>
        <p:nvSpPr>
          <p:cNvPr id="3" name="Content Placeholder 2">
            <a:extLst>
              <a:ext uri="{FF2B5EF4-FFF2-40B4-BE49-F238E27FC236}">
                <a16:creationId xmlns:a16="http://schemas.microsoft.com/office/drawing/2014/main" id="{5A78B47A-AA17-3C38-92A9-0DC533F4EFB1}"/>
              </a:ext>
            </a:extLst>
          </p:cNvPr>
          <p:cNvSpPr>
            <a:spLocks noGrp="1"/>
          </p:cNvSpPr>
          <p:nvPr>
            <p:ph idx="1"/>
          </p:nvPr>
        </p:nvSpPr>
        <p:spPr>
          <a:xfrm>
            <a:off x="646111" y="1497105"/>
            <a:ext cx="9770877" cy="5074023"/>
          </a:xfrm>
        </p:spPr>
        <p:txBody>
          <a:bodyPr>
            <a:normAutofit fontScale="92500" lnSpcReduction="20000"/>
          </a:bodyPr>
          <a:lstStyle/>
          <a:p>
            <a:pPr algn="just"/>
            <a:r>
              <a:rPr lang="en-IN" dirty="0"/>
              <a:t>The data is collected on a milling machine by using different types of sensors and probes which gives us values of various attributes such as temperature, speed etc.</a:t>
            </a:r>
          </a:p>
          <a:p>
            <a:pPr algn="just"/>
            <a:endParaRPr lang="en-IN" dirty="0"/>
          </a:p>
          <a:p>
            <a:pPr algn="just"/>
            <a:r>
              <a:rPr lang="en-IN" dirty="0"/>
              <a:t>It gives information of 10,000 observations in which machine either failed or ran successfully. </a:t>
            </a:r>
          </a:p>
          <a:p>
            <a:pPr algn="just"/>
            <a:endParaRPr lang="en-IN" dirty="0"/>
          </a:p>
          <a:p>
            <a:pPr algn="just"/>
            <a:r>
              <a:rPr lang="en-IN" dirty="0"/>
              <a:t>It gives details about 11 different features that relates to the machine failure such as air temperature, process temperature, torque, tool wear, rotational speed etc.</a:t>
            </a:r>
          </a:p>
          <a:p>
            <a:pPr algn="just"/>
            <a:endParaRPr lang="en-IN" dirty="0"/>
          </a:p>
          <a:p>
            <a:pPr algn="just"/>
            <a:r>
              <a:rPr lang="en-IN" dirty="0"/>
              <a:t>The machine failure consist of five independent modes namely TWF, HDF, PWF, OSF, RNF if either of the failure mode occurs it is counted towards whole machine failure.</a:t>
            </a:r>
          </a:p>
          <a:p>
            <a:pPr algn="just"/>
            <a:endParaRPr lang="en-IN" dirty="0"/>
          </a:p>
          <a:p>
            <a:pPr algn="just"/>
            <a:r>
              <a:rPr lang="en-IN" dirty="0"/>
              <a:t>Three different types of materials are used for machining low quality, medium quality and high quality</a:t>
            </a:r>
          </a:p>
        </p:txBody>
      </p:sp>
      <p:sp>
        <p:nvSpPr>
          <p:cNvPr id="4" name="Title 1">
            <a:extLst>
              <a:ext uri="{FF2B5EF4-FFF2-40B4-BE49-F238E27FC236}">
                <a16:creationId xmlns:a16="http://schemas.microsoft.com/office/drawing/2014/main" id="{01438F8C-34B6-FC71-B99D-B6C29975780F}"/>
              </a:ext>
            </a:extLst>
          </p:cNvPr>
          <p:cNvSpPr txBox="1">
            <a:spLocks/>
          </p:cNvSpPr>
          <p:nvPr/>
        </p:nvSpPr>
        <p:spPr>
          <a:xfrm>
            <a:off x="646111" y="42582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a:p>
        </p:txBody>
      </p:sp>
      <p:sp>
        <p:nvSpPr>
          <p:cNvPr id="5" name="Slide Number Placeholder 4">
            <a:extLst>
              <a:ext uri="{FF2B5EF4-FFF2-40B4-BE49-F238E27FC236}">
                <a16:creationId xmlns:a16="http://schemas.microsoft.com/office/drawing/2014/main" id="{56C4A9E7-7412-0987-618F-318BD6526225}"/>
              </a:ext>
            </a:extLst>
          </p:cNvPr>
          <p:cNvSpPr>
            <a:spLocks noGrp="1"/>
          </p:cNvSpPr>
          <p:nvPr>
            <p:ph type="sldNum" sz="quarter" idx="12"/>
          </p:nvPr>
        </p:nvSpPr>
        <p:spPr/>
        <p:txBody>
          <a:bodyPr/>
          <a:lstStyle/>
          <a:p>
            <a:fld id="{4F40A675-EC72-4564-AC23-734013A88D0F}" type="slidenum">
              <a:rPr lang="en-IN" smtClean="0"/>
              <a:t>4</a:t>
            </a:fld>
            <a:endParaRPr lang="en-IN"/>
          </a:p>
        </p:txBody>
      </p:sp>
    </p:spTree>
    <p:extLst>
      <p:ext uri="{BB962C8B-B14F-4D97-AF65-F5344CB8AC3E}">
        <p14:creationId xmlns:p14="http://schemas.microsoft.com/office/powerpoint/2010/main" val="203200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35F3-9CAF-FFE8-1725-B875B59E63C9}"/>
              </a:ext>
            </a:extLst>
          </p:cNvPr>
          <p:cNvSpPr>
            <a:spLocks noGrp="1"/>
          </p:cNvSpPr>
          <p:nvPr>
            <p:ph type="title"/>
          </p:nvPr>
        </p:nvSpPr>
        <p:spPr>
          <a:xfrm>
            <a:off x="646111" y="452718"/>
            <a:ext cx="9404723" cy="775447"/>
          </a:xfrm>
        </p:spPr>
        <p:txBody>
          <a:bodyPr/>
          <a:lstStyle/>
          <a:p>
            <a:r>
              <a:rPr lang="en-IN" dirty="0"/>
              <a:t>METHODOLOGY</a:t>
            </a:r>
          </a:p>
        </p:txBody>
      </p:sp>
      <p:sp>
        <p:nvSpPr>
          <p:cNvPr id="3" name="Content Placeholder 2">
            <a:extLst>
              <a:ext uri="{FF2B5EF4-FFF2-40B4-BE49-F238E27FC236}">
                <a16:creationId xmlns:a16="http://schemas.microsoft.com/office/drawing/2014/main" id="{4E2D6FC6-60A3-E85E-87FD-A6A134F1966C}"/>
              </a:ext>
            </a:extLst>
          </p:cNvPr>
          <p:cNvSpPr>
            <a:spLocks noGrp="1"/>
          </p:cNvSpPr>
          <p:nvPr>
            <p:ph idx="1"/>
          </p:nvPr>
        </p:nvSpPr>
        <p:spPr>
          <a:xfrm>
            <a:off x="646111" y="1210235"/>
            <a:ext cx="9806736" cy="1947791"/>
          </a:xfrm>
        </p:spPr>
        <p:txBody>
          <a:bodyPr>
            <a:normAutofit/>
          </a:bodyPr>
          <a:lstStyle/>
          <a:p>
            <a:pPr algn="just"/>
            <a:r>
              <a:rPr lang="en-IN" dirty="0"/>
              <a:t>It gives description of dependency of target variable on independent variables using regression and classification models to analyse machine failure.</a:t>
            </a:r>
          </a:p>
          <a:p>
            <a:pPr algn="just"/>
            <a:r>
              <a:rPr lang="en-IN" dirty="0"/>
              <a:t>The dependent variable is ‘Machine failure’ whereas independent variables include ‘torque’, ‘air temperature’, ‘rotational speed’ etc.</a:t>
            </a:r>
          </a:p>
          <a:p>
            <a:endParaRPr lang="en-IN" dirty="0"/>
          </a:p>
        </p:txBody>
      </p:sp>
      <p:pic>
        <p:nvPicPr>
          <p:cNvPr id="5" name="Picture 4">
            <a:extLst>
              <a:ext uri="{FF2B5EF4-FFF2-40B4-BE49-F238E27FC236}">
                <a16:creationId xmlns:a16="http://schemas.microsoft.com/office/drawing/2014/main" id="{0CEE2AB4-4325-7A3D-5927-6485E3D00251}"/>
              </a:ext>
            </a:extLst>
          </p:cNvPr>
          <p:cNvPicPr>
            <a:picLocks noChangeAspect="1"/>
          </p:cNvPicPr>
          <p:nvPr/>
        </p:nvPicPr>
        <p:blipFill>
          <a:blip r:embed="rId2"/>
          <a:stretch>
            <a:fillRect/>
          </a:stretch>
        </p:blipFill>
        <p:spPr>
          <a:xfrm>
            <a:off x="0" y="3175955"/>
            <a:ext cx="12192000" cy="3682046"/>
          </a:xfrm>
          <a:prstGeom prst="rect">
            <a:avLst/>
          </a:prstGeom>
        </p:spPr>
      </p:pic>
      <p:sp>
        <p:nvSpPr>
          <p:cNvPr id="4" name="Slide Number Placeholder 3">
            <a:extLst>
              <a:ext uri="{FF2B5EF4-FFF2-40B4-BE49-F238E27FC236}">
                <a16:creationId xmlns:a16="http://schemas.microsoft.com/office/drawing/2014/main" id="{BAF1ED47-7134-4844-A124-37FED3BE189F}"/>
              </a:ext>
            </a:extLst>
          </p:cNvPr>
          <p:cNvSpPr>
            <a:spLocks noGrp="1"/>
          </p:cNvSpPr>
          <p:nvPr>
            <p:ph type="sldNum" sz="quarter" idx="12"/>
          </p:nvPr>
        </p:nvSpPr>
        <p:spPr/>
        <p:txBody>
          <a:bodyPr/>
          <a:lstStyle/>
          <a:p>
            <a:fld id="{4F40A675-EC72-4564-AC23-734013A88D0F}" type="slidenum">
              <a:rPr lang="en-IN" smtClean="0"/>
              <a:t>5</a:t>
            </a:fld>
            <a:endParaRPr lang="en-IN"/>
          </a:p>
        </p:txBody>
      </p:sp>
    </p:spTree>
    <p:extLst>
      <p:ext uri="{BB962C8B-B14F-4D97-AF65-F5344CB8AC3E}">
        <p14:creationId xmlns:p14="http://schemas.microsoft.com/office/powerpoint/2010/main" val="298337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403D-6A19-3A20-6B5D-B2BEBF666803}"/>
              </a:ext>
            </a:extLst>
          </p:cNvPr>
          <p:cNvSpPr>
            <a:spLocks noGrp="1"/>
          </p:cNvSpPr>
          <p:nvPr>
            <p:ph type="title"/>
          </p:nvPr>
        </p:nvSpPr>
        <p:spPr>
          <a:xfrm>
            <a:off x="646111" y="425824"/>
            <a:ext cx="9404723" cy="918882"/>
          </a:xfrm>
        </p:spPr>
        <p:txBody>
          <a:bodyPr/>
          <a:lstStyle/>
          <a:p>
            <a:r>
              <a:rPr lang="en-IN" dirty="0"/>
              <a:t>RESULT </a:t>
            </a:r>
          </a:p>
        </p:txBody>
      </p:sp>
      <p:graphicFrame>
        <p:nvGraphicFramePr>
          <p:cNvPr id="4" name="Table 3">
            <a:extLst>
              <a:ext uri="{FF2B5EF4-FFF2-40B4-BE49-F238E27FC236}">
                <a16:creationId xmlns:a16="http://schemas.microsoft.com/office/drawing/2014/main" id="{A0C81BB7-20ED-62E2-1553-B8370611E800}"/>
              </a:ext>
            </a:extLst>
          </p:cNvPr>
          <p:cNvGraphicFramePr>
            <a:graphicFrameLocks noGrp="1"/>
          </p:cNvGraphicFramePr>
          <p:nvPr>
            <p:extLst>
              <p:ext uri="{D42A27DB-BD31-4B8C-83A1-F6EECF244321}">
                <p14:modId xmlns:p14="http://schemas.microsoft.com/office/powerpoint/2010/main" val="3069546722"/>
              </p:ext>
            </p:extLst>
          </p:nvPr>
        </p:nvGraphicFramePr>
        <p:xfrm>
          <a:off x="646108" y="1550614"/>
          <a:ext cx="9797772" cy="4590210"/>
        </p:xfrm>
        <a:graphic>
          <a:graphicData uri="http://schemas.openxmlformats.org/drawingml/2006/table">
            <a:tbl>
              <a:tblPr firstRow="1" bandRow="1">
                <a:tableStyleId>{5940675A-B579-460E-94D1-54222C63F5DA}</a:tableStyleId>
              </a:tblPr>
              <a:tblGrid>
                <a:gridCol w="1632962">
                  <a:extLst>
                    <a:ext uri="{9D8B030D-6E8A-4147-A177-3AD203B41FA5}">
                      <a16:colId xmlns:a16="http://schemas.microsoft.com/office/drawing/2014/main" val="1220222130"/>
                    </a:ext>
                  </a:extLst>
                </a:gridCol>
                <a:gridCol w="1632962">
                  <a:extLst>
                    <a:ext uri="{9D8B030D-6E8A-4147-A177-3AD203B41FA5}">
                      <a16:colId xmlns:a16="http://schemas.microsoft.com/office/drawing/2014/main" val="2808128335"/>
                    </a:ext>
                  </a:extLst>
                </a:gridCol>
                <a:gridCol w="1632962">
                  <a:extLst>
                    <a:ext uri="{9D8B030D-6E8A-4147-A177-3AD203B41FA5}">
                      <a16:colId xmlns:a16="http://schemas.microsoft.com/office/drawing/2014/main" val="180717141"/>
                    </a:ext>
                  </a:extLst>
                </a:gridCol>
                <a:gridCol w="1632962">
                  <a:extLst>
                    <a:ext uri="{9D8B030D-6E8A-4147-A177-3AD203B41FA5}">
                      <a16:colId xmlns:a16="http://schemas.microsoft.com/office/drawing/2014/main" val="2630485758"/>
                    </a:ext>
                  </a:extLst>
                </a:gridCol>
                <a:gridCol w="1632962">
                  <a:extLst>
                    <a:ext uri="{9D8B030D-6E8A-4147-A177-3AD203B41FA5}">
                      <a16:colId xmlns:a16="http://schemas.microsoft.com/office/drawing/2014/main" val="2149865400"/>
                    </a:ext>
                  </a:extLst>
                </a:gridCol>
                <a:gridCol w="1632962">
                  <a:extLst>
                    <a:ext uri="{9D8B030D-6E8A-4147-A177-3AD203B41FA5}">
                      <a16:colId xmlns:a16="http://schemas.microsoft.com/office/drawing/2014/main" val="1246901498"/>
                    </a:ext>
                  </a:extLst>
                </a:gridCol>
              </a:tblGrid>
              <a:tr h="1046890">
                <a:tc gridSpan="6">
                  <a:txBody>
                    <a:bodyPr/>
                    <a:lstStyle/>
                    <a:p>
                      <a:pPr algn="ctr"/>
                      <a:r>
                        <a:rPr lang="en-US" sz="3200" dirty="0"/>
                        <a:t>Before</a:t>
                      </a:r>
                      <a:r>
                        <a:rPr lang="en-US" sz="3200" baseline="0" dirty="0"/>
                        <a:t> Tuning</a:t>
                      </a:r>
                      <a:endParaRPr lang="en-IN" sz="3200" dirty="0"/>
                    </a:p>
                  </a:txBody>
                  <a:tcPr/>
                </a:tc>
                <a:tc hMerge="1">
                  <a:txBody>
                    <a:bodyPr/>
                    <a:lstStyle/>
                    <a:p>
                      <a:pPr algn="ctr"/>
                      <a:r>
                        <a:rPr lang="en-US" dirty="0"/>
                        <a:t>Before</a:t>
                      </a:r>
                      <a:r>
                        <a:rPr lang="en-US" baseline="0" dirty="0"/>
                        <a:t> Tuning</a:t>
                      </a: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1339444093"/>
                  </a:ext>
                </a:extLst>
              </a:tr>
              <a:tr h="805300">
                <a:tc>
                  <a:txBody>
                    <a:bodyPr/>
                    <a:lstStyle/>
                    <a:p>
                      <a:pPr algn="ctr"/>
                      <a:r>
                        <a:rPr lang="en-US" dirty="0"/>
                        <a:t>Parameters</a:t>
                      </a:r>
                      <a:endParaRPr lang="en-IN" dirty="0"/>
                    </a:p>
                  </a:txBody>
                  <a:tcPr/>
                </a:tc>
                <a:tc>
                  <a:txBody>
                    <a:bodyPr/>
                    <a:lstStyle/>
                    <a:p>
                      <a:pPr algn="ctr"/>
                      <a:r>
                        <a:rPr lang="en-IN" dirty="0"/>
                        <a:t>LR</a:t>
                      </a:r>
                    </a:p>
                  </a:txBody>
                  <a:tcPr/>
                </a:tc>
                <a:tc>
                  <a:txBody>
                    <a:bodyPr/>
                    <a:lstStyle/>
                    <a:p>
                      <a:pPr algn="ctr"/>
                      <a:r>
                        <a:rPr lang="en-IN" dirty="0" err="1"/>
                        <a:t>LoR</a:t>
                      </a:r>
                      <a:endParaRPr lang="en-IN" dirty="0"/>
                    </a:p>
                  </a:txBody>
                  <a:tcPr/>
                </a:tc>
                <a:tc>
                  <a:txBody>
                    <a:bodyPr/>
                    <a:lstStyle/>
                    <a:p>
                      <a:pPr algn="ctr"/>
                      <a:r>
                        <a:rPr lang="en-IN" dirty="0"/>
                        <a:t>SVM </a:t>
                      </a:r>
                    </a:p>
                  </a:txBody>
                  <a:tcPr/>
                </a:tc>
                <a:tc>
                  <a:txBody>
                    <a:bodyPr/>
                    <a:lstStyle/>
                    <a:p>
                      <a:pPr algn="ctr"/>
                      <a:r>
                        <a:rPr lang="en-IN" dirty="0"/>
                        <a:t>NB</a:t>
                      </a:r>
                    </a:p>
                  </a:txBody>
                  <a:tcPr/>
                </a:tc>
                <a:tc>
                  <a:txBody>
                    <a:bodyPr/>
                    <a:lstStyle/>
                    <a:p>
                      <a:pPr algn="ctr"/>
                      <a:r>
                        <a:rPr lang="en-IN" dirty="0" err="1"/>
                        <a:t>kNN</a:t>
                      </a:r>
                      <a:endParaRPr lang="en-IN" dirty="0"/>
                    </a:p>
                  </a:txBody>
                  <a:tcPr/>
                </a:tc>
                <a:extLst>
                  <a:ext uri="{0D108BD9-81ED-4DB2-BD59-A6C34878D82A}">
                    <a16:rowId xmlns:a16="http://schemas.microsoft.com/office/drawing/2014/main" val="2488193943"/>
                  </a:ext>
                </a:extLst>
              </a:tr>
              <a:tr h="563710">
                <a:tc>
                  <a:txBody>
                    <a:bodyPr/>
                    <a:lstStyle/>
                    <a:p>
                      <a:pPr algn="ctr"/>
                      <a:r>
                        <a:rPr lang="en-US"/>
                        <a:t>Accuracy</a:t>
                      </a:r>
                      <a:endParaRPr lang="en-IN" dirty="0"/>
                    </a:p>
                  </a:txBody>
                  <a:tcPr/>
                </a:tc>
                <a:tc>
                  <a:txBody>
                    <a:bodyPr/>
                    <a:lstStyle/>
                    <a:p>
                      <a:pPr algn="ctr"/>
                      <a:r>
                        <a:rPr lang="en-IN" dirty="0"/>
                        <a:t>0.0427</a:t>
                      </a:r>
                    </a:p>
                  </a:txBody>
                  <a:tcPr/>
                </a:tc>
                <a:tc>
                  <a:txBody>
                    <a:bodyPr/>
                    <a:lstStyle/>
                    <a:p>
                      <a:pPr algn="ctr"/>
                      <a:r>
                        <a:rPr lang="en-IN" dirty="0"/>
                        <a:t>0.92</a:t>
                      </a:r>
                    </a:p>
                  </a:txBody>
                  <a:tcPr/>
                </a:tc>
                <a:tc>
                  <a:txBody>
                    <a:bodyPr/>
                    <a:lstStyle/>
                    <a:p>
                      <a:pPr algn="ctr"/>
                      <a:r>
                        <a:rPr lang="en-IN" dirty="0"/>
                        <a:t>0.92</a:t>
                      </a:r>
                    </a:p>
                  </a:txBody>
                  <a:tcPr/>
                </a:tc>
                <a:tc>
                  <a:txBody>
                    <a:bodyPr/>
                    <a:lstStyle/>
                    <a:p>
                      <a:pPr algn="ctr"/>
                      <a:r>
                        <a:rPr lang="en-IN" dirty="0"/>
                        <a:t>0.84</a:t>
                      </a:r>
                    </a:p>
                  </a:txBody>
                  <a:tcPr/>
                </a:tc>
                <a:tc>
                  <a:txBody>
                    <a:bodyPr/>
                    <a:lstStyle/>
                    <a:p>
                      <a:pPr algn="ctr"/>
                      <a:r>
                        <a:rPr lang="en-IN" dirty="0"/>
                        <a:t>0.98</a:t>
                      </a:r>
                    </a:p>
                  </a:txBody>
                  <a:tcPr/>
                </a:tc>
                <a:extLst>
                  <a:ext uri="{0D108BD9-81ED-4DB2-BD59-A6C34878D82A}">
                    <a16:rowId xmlns:a16="http://schemas.microsoft.com/office/drawing/2014/main" val="2577282194"/>
                  </a:ext>
                </a:extLst>
              </a:tr>
              <a:tr h="805300">
                <a:tc>
                  <a:txBody>
                    <a:bodyPr/>
                    <a:lstStyle/>
                    <a:p>
                      <a:pPr algn="ctr"/>
                      <a:r>
                        <a:rPr lang="en-US"/>
                        <a:t>Precision</a:t>
                      </a:r>
                      <a:endParaRPr lang="en-IN" dirty="0"/>
                    </a:p>
                  </a:txBody>
                  <a:tcPr/>
                </a:tc>
                <a:tc>
                  <a:txBody>
                    <a:bodyPr/>
                    <a:lstStyle/>
                    <a:p>
                      <a:pPr algn="ctr"/>
                      <a:r>
                        <a:rPr lang="en-IN" dirty="0"/>
                        <a:t>-</a:t>
                      </a:r>
                    </a:p>
                  </a:txBody>
                  <a:tcPr/>
                </a:tc>
                <a:tc>
                  <a:txBody>
                    <a:bodyPr/>
                    <a:lstStyle/>
                    <a:p>
                      <a:pPr algn="ctr"/>
                      <a:r>
                        <a:rPr lang="en-IN" dirty="0"/>
                        <a:t>0.85,1.00</a:t>
                      </a:r>
                    </a:p>
                  </a:txBody>
                  <a:tcPr/>
                </a:tc>
                <a:tc>
                  <a:txBody>
                    <a:bodyPr/>
                    <a:lstStyle/>
                    <a:p>
                      <a:pPr algn="ctr"/>
                      <a:r>
                        <a:rPr lang="en-IN" dirty="0"/>
                        <a:t>0.87,1.00</a:t>
                      </a:r>
                    </a:p>
                  </a:txBody>
                  <a:tcPr/>
                </a:tc>
                <a:tc>
                  <a:txBody>
                    <a:bodyPr/>
                    <a:lstStyle/>
                    <a:p>
                      <a:pPr algn="ctr"/>
                      <a:r>
                        <a:rPr lang="en-IN" dirty="0"/>
                        <a:t>0.85,0.84</a:t>
                      </a:r>
                    </a:p>
                  </a:txBody>
                  <a:tcPr/>
                </a:tc>
                <a:tc>
                  <a:txBody>
                    <a:bodyPr/>
                    <a:lstStyle/>
                    <a:p>
                      <a:pPr algn="ctr"/>
                      <a:r>
                        <a:rPr lang="en-IN" dirty="0"/>
                        <a:t>1.00,0.98</a:t>
                      </a:r>
                    </a:p>
                  </a:txBody>
                  <a:tcPr/>
                </a:tc>
                <a:extLst>
                  <a:ext uri="{0D108BD9-81ED-4DB2-BD59-A6C34878D82A}">
                    <a16:rowId xmlns:a16="http://schemas.microsoft.com/office/drawing/2014/main" val="3762391173"/>
                  </a:ext>
                </a:extLst>
              </a:tr>
              <a:tr h="563710">
                <a:tc>
                  <a:txBody>
                    <a:bodyPr/>
                    <a:lstStyle/>
                    <a:p>
                      <a:pPr algn="ctr"/>
                      <a:r>
                        <a:rPr lang="en-US"/>
                        <a:t>Recall</a:t>
                      </a:r>
                      <a:endParaRPr lang="en-IN" dirty="0"/>
                    </a:p>
                  </a:txBody>
                  <a:tcPr/>
                </a:tc>
                <a:tc>
                  <a:txBody>
                    <a:bodyPr/>
                    <a:lstStyle/>
                    <a:p>
                      <a:pPr algn="ctr"/>
                      <a:r>
                        <a:rPr lang="en-IN" dirty="0"/>
                        <a:t>-</a:t>
                      </a:r>
                    </a:p>
                  </a:txBody>
                  <a:tcPr/>
                </a:tc>
                <a:tc>
                  <a:txBody>
                    <a:bodyPr/>
                    <a:lstStyle/>
                    <a:p>
                      <a:pPr algn="ctr"/>
                      <a:r>
                        <a:rPr lang="en-IN" dirty="0"/>
                        <a:t>1.00,0.83</a:t>
                      </a:r>
                    </a:p>
                  </a:txBody>
                  <a:tcPr/>
                </a:tc>
                <a:tc>
                  <a:txBody>
                    <a:bodyPr/>
                    <a:lstStyle/>
                    <a:p>
                      <a:pPr algn="ctr"/>
                      <a:r>
                        <a:rPr lang="en-IN" dirty="0"/>
                        <a:t>1.00,0.85</a:t>
                      </a:r>
                    </a:p>
                  </a:txBody>
                  <a:tcPr/>
                </a:tc>
                <a:tc>
                  <a:txBody>
                    <a:bodyPr/>
                    <a:lstStyle/>
                    <a:p>
                      <a:pPr algn="ctr"/>
                      <a:r>
                        <a:rPr lang="en-IN" dirty="0"/>
                        <a:t>0.83,0.85</a:t>
                      </a:r>
                    </a:p>
                  </a:txBody>
                  <a:tcPr/>
                </a:tc>
                <a:tc>
                  <a:txBody>
                    <a:bodyPr/>
                    <a:lstStyle/>
                    <a:p>
                      <a:pPr algn="ctr"/>
                      <a:r>
                        <a:rPr lang="en-IN" dirty="0"/>
                        <a:t>0.98,1.00</a:t>
                      </a:r>
                    </a:p>
                  </a:txBody>
                  <a:tcPr/>
                </a:tc>
                <a:extLst>
                  <a:ext uri="{0D108BD9-81ED-4DB2-BD59-A6C34878D82A}">
                    <a16:rowId xmlns:a16="http://schemas.microsoft.com/office/drawing/2014/main" val="2420993610"/>
                  </a:ext>
                </a:extLst>
              </a:tr>
              <a:tr h="805300">
                <a:tc>
                  <a:txBody>
                    <a:bodyPr/>
                    <a:lstStyle/>
                    <a:p>
                      <a:pPr algn="ctr"/>
                      <a:r>
                        <a:rPr lang="en-US"/>
                        <a:t>F1score</a:t>
                      </a:r>
                      <a:endParaRPr lang="en-IN" dirty="0"/>
                    </a:p>
                  </a:txBody>
                  <a:tcPr/>
                </a:tc>
                <a:tc>
                  <a:txBody>
                    <a:bodyPr/>
                    <a:lstStyle/>
                    <a:p>
                      <a:pPr algn="ctr"/>
                      <a:r>
                        <a:rPr lang="en-IN" dirty="0"/>
                        <a:t>-</a:t>
                      </a:r>
                    </a:p>
                  </a:txBody>
                  <a:tcPr/>
                </a:tc>
                <a:tc>
                  <a:txBody>
                    <a:bodyPr/>
                    <a:lstStyle/>
                    <a:p>
                      <a:pPr algn="ctr"/>
                      <a:r>
                        <a:rPr lang="en-IN" dirty="0"/>
                        <a:t>0.92,0.91</a:t>
                      </a:r>
                    </a:p>
                  </a:txBody>
                  <a:tcPr/>
                </a:tc>
                <a:tc>
                  <a:txBody>
                    <a:bodyPr/>
                    <a:lstStyle/>
                    <a:p>
                      <a:pPr algn="ctr"/>
                      <a:r>
                        <a:rPr lang="en-IN" dirty="0"/>
                        <a:t>0.93,0.92</a:t>
                      </a:r>
                    </a:p>
                  </a:txBody>
                  <a:tcPr/>
                </a:tc>
                <a:tc>
                  <a:txBody>
                    <a:bodyPr/>
                    <a:lstStyle/>
                    <a:p>
                      <a:pPr algn="ctr"/>
                      <a:r>
                        <a:rPr lang="en-IN" dirty="0"/>
                        <a:t>0.84,0.84</a:t>
                      </a:r>
                    </a:p>
                  </a:txBody>
                  <a:tcPr/>
                </a:tc>
                <a:tc>
                  <a:txBody>
                    <a:bodyPr/>
                    <a:lstStyle/>
                    <a:p>
                      <a:pPr algn="ctr"/>
                      <a:r>
                        <a:rPr lang="en-IN" dirty="0"/>
                        <a:t>0.99,0.99</a:t>
                      </a:r>
                    </a:p>
                  </a:txBody>
                  <a:tcPr/>
                </a:tc>
                <a:extLst>
                  <a:ext uri="{0D108BD9-81ED-4DB2-BD59-A6C34878D82A}">
                    <a16:rowId xmlns:a16="http://schemas.microsoft.com/office/drawing/2014/main" val="1056648778"/>
                  </a:ext>
                </a:extLst>
              </a:tr>
            </a:tbl>
          </a:graphicData>
        </a:graphic>
      </p:graphicFrame>
      <p:sp>
        <p:nvSpPr>
          <p:cNvPr id="3" name="Slide Number Placeholder 2">
            <a:extLst>
              <a:ext uri="{FF2B5EF4-FFF2-40B4-BE49-F238E27FC236}">
                <a16:creationId xmlns:a16="http://schemas.microsoft.com/office/drawing/2014/main" id="{ECF3E623-1D49-B9A7-CB97-F1495F214497}"/>
              </a:ext>
            </a:extLst>
          </p:cNvPr>
          <p:cNvSpPr>
            <a:spLocks noGrp="1"/>
          </p:cNvSpPr>
          <p:nvPr>
            <p:ph type="sldNum" sz="quarter" idx="12"/>
          </p:nvPr>
        </p:nvSpPr>
        <p:spPr/>
        <p:txBody>
          <a:bodyPr/>
          <a:lstStyle/>
          <a:p>
            <a:fld id="{4F40A675-EC72-4564-AC23-734013A88D0F}" type="slidenum">
              <a:rPr lang="en-IN" smtClean="0"/>
              <a:t>6</a:t>
            </a:fld>
            <a:endParaRPr lang="en-IN"/>
          </a:p>
        </p:txBody>
      </p:sp>
    </p:spTree>
    <p:extLst>
      <p:ext uri="{BB962C8B-B14F-4D97-AF65-F5344CB8AC3E}">
        <p14:creationId xmlns:p14="http://schemas.microsoft.com/office/powerpoint/2010/main" val="289349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B8E8-95C7-29DD-5AA8-AB4E3805AA1F}"/>
              </a:ext>
            </a:extLst>
          </p:cNvPr>
          <p:cNvSpPr>
            <a:spLocks noGrp="1"/>
          </p:cNvSpPr>
          <p:nvPr>
            <p:ph type="title"/>
          </p:nvPr>
        </p:nvSpPr>
        <p:spPr>
          <a:xfrm>
            <a:off x="565428" y="667871"/>
            <a:ext cx="9404723" cy="739588"/>
          </a:xfrm>
        </p:spPr>
        <p:txBody>
          <a:bodyPr/>
          <a:lstStyle/>
          <a:p>
            <a:r>
              <a:rPr lang="en-IN" dirty="0"/>
              <a:t>RESULT</a:t>
            </a:r>
          </a:p>
        </p:txBody>
      </p:sp>
      <p:graphicFrame>
        <p:nvGraphicFramePr>
          <p:cNvPr id="5" name="Table 4">
            <a:extLst>
              <a:ext uri="{FF2B5EF4-FFF2-40B4-BE49-F238E27FC236}">
                <a16:creationId xmlns:a16="http://schemas.microsoft.com/office/drawing/2014/main" id="{39CD1CFA-A171-4713-DFAF-823F004445E6}"/>
              </a:ext>
            </a:extLst>
          </p:cNvPr>
          <p:cNvGraphicFramePr>
            <a:graphicFrameLocks noGrp="1"/>
          </p:cNvGraphicFramePr>
          <p:nvPr>
            <p:extLst>
              <p:ext uri="{D42A27DB-BD31-4B8C-83A1-F6EECF244321}">
                <p14:modId xmlns:p14="http://schemas.microsoft.com/office/powerpoint/2010/main" val="1673402725"/>
              </p:ext>
            </p:extLst>
          </p:nvPr>
        </p:nvGraphicFramePr>
        <p:xfrm>
          <a:off x="565428" y="1756803"/>
          <a:ext cx="9797772" cy="4590210"/>
        </p:xfrm>
        <a:graphic>
          <a:graphicData uri="http://schemas.openxmlformats.org/drawingml/2006/table">
            <a:tbl>
              <a:tblPr firstRow="1" bandRow="1">
                <a:tableStyleId>{5940675A-B579-460E-94D1-54222C63F5DA}</a:tableStyleId>
              </a:tblPr>
              <a:tblGrid>
                <a:gridCol w="1632962">
                  <a:extLst>
                    <a:ext uri="{9D8B030D-6E8A-4147-A177-3AD203B41FA5}">
                      <a16:colId xmlns:a16="http://schemas.microsoft.com/office/drawing/2014/main" val="3127546995"/>
                    </a:ext>
                  </a:extLst>
                </a:gridCol>
                <a:gridCol w="1632962">
                  <a:extLst>
                    <a:ext uri="{9D8B030D-6E8A-4147-A177-3AD203B41FA5}">
                      <a16:colId xmlns:a16="http://schemas.microsoft.com/office/drawing/2014/main" val="1463016376"/>
                    </a:ext>
                  </a:extLst>
                </a:gridCol>
                <a:gridCol w="1632962">
                  <a:extLst>
                    <a:ext uri="{9D8B030D-6E8A-4147-A177-3AD203B41FA5}">
                      <a16:colId xmlns:a16="http://schemas.microsoft.com/office/drawing/2014/main" val="3526277197"/>
                    </a:ext>
                  </a:extLst>
                </a:gridCol>
                <a:gridCol w="1632962">
                  <a:extLst>
                    <a:ext uri="{9D8B030D-6E8A-4147-A177-3AD203B41FA5}">
                      <a16:colId xmlns:a16="http://schemas.microsoft.com/office/drawing/2014/main" val="287647595"/>
                    </a:ext>
                  </a:extLst>
                </a:gridCol>
                <a:gridCol w="1632962">
                  <a:extLst>
                    <a:ext uri="{9D8B030D-6E8A-4147-A177-3AD203B41FA5}">
                      <a16:colId xmlns:a16="http://schemas.microsoft.com/office/drawing/2014/main" val="2616259049"/>
                    </a:ext>
                  </a:extLst>
                </a:gridCol>
                <a:gridCol w="1632962">
                  <a:extLst>
                    <a:ext uri="{9D8B030D-6E8A-4147-A177-3AD203B41FA5}">
                      <a16:colId xmlns:a16="http://schemas.microsoft.com/office/drawing/2014/main" val="2844888517"/>
                    </a:ext>
                  </a:extLst>
                </a:gridCol>
              </a:tblGrid>
              <a:tr h="1046890">
                <a:tc gridSpan="6">
                  <a:txBody>
                    <a:bodyPr/>
                    <a:lstStyle/>
                    <a:p>
                      <a:pPr algn="ctr"/>
                      <a:r>
                        <a:rPr lang="en-US" sz="3200" baseline="0" dirty="0" err="1"/>
                        <a:t>GridSearchCV</a:t>
                      </a:r>
                      <a:r>
                        <a:rPr lang="en-US" sz="3200" baseline="0" dirty="0"/>
                        <a:t> Tuning</a:t>
                      </a:r>
                      <a:endParaRPr lang="en-IN" sz="3200" dirty="0"/>
                    </a:p>
                  </a:txBody>
                  <a:tcPr/>
                </a:tc>
                <a:tc hMerge="1">
                  <a:txBody>
                    <a:bodyPr/>
                    <a:lstStyle/>
                    <a:p>
                      <a:pPr algn="ctr"/>
                      <a:r>
                        <a:rPr lang="en-US" dirty="0"/>
                        <a:t>Before</a:t>
                      </a:r>
                      <a:r>
                        <a:rPr lang="en-US" baseline="0" dirty="0"/>
                        <a:t> Tuning</a:t>
                      </a: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908832211"/>
                  </a:ext>
                </a:extLst>
              </a:tr>
              <a:tr h="805300">
                <a:tc>
                  <a:txBody>
                    <a:bodyPr/>
                    <a:lstStyle/>
                    <a:p>
                      <a:pPr algn="ctr"/>
                      <a:r>
                        <a:rPr lang="en-US" dirty="0"/>
                        <a:t>Parameters</a:t>
                      </a:r>
                      <a:endParaRPr lang="en-IN" dirty="0"/>
                    </a:p>
                  </a:txBody>
                  <a:tcPr/>
                </a:tc>
                <a:tc>
                  <a:txBody>
                    <a:bodyPr/>
                    <a:lstStyle/>
                    <a:p>
                      <a:pPr algn="ctr"/>
                      <a:r>
                        <a:rPr lang="en-IN" dirty="0"/>
                        <a:t>LR</a:t>
                      </a:r>
                    </a:p>
                  </a:txBody>
                  <a:tcPr/>
                </a:tc>
                <a:tc>
                  <a:txBody>
                    <a:bodyPr/>
                    <a:lstStyle/>
                    <a:p>
                      <a:pPr algn="ctr"/>
                      <a:r>
                        <a:rPr lang="en-IN" dirty="0" err="1"/>
                        <a:t>LoR</a:t>
                      </a:r>
                      <a:endParaRPr lang="en-IN" dirty="0"/>
                    </a:p>
                  </a:txBody>
                  <a:tcPr/>
                </a:tc>
                <a:tc>
                  <a:txBody>
                    <a:bodyPr/>
                    <a:lstStyle/>
                    <a:p>
                      <a:pPr algn="ctr"/>
                      <a:r>
                        <a:rPr lang="en-IN" dirty="0"/>
                        <a:t>SVM </a:t>
                      </a:r>
                    </a:p>
                  </a:txBody>
                  <a:tcPr/>
                </a:tc>
                <a:tc>
                  <a:txBody>
                    <a:bodyPr/>
                    <a:lstStyle/>
                    <a:p>
                      <a:pPr algn="ctr"/>
                      <a:r>
                        <a:rPr lang="en-IN" dirty="0"/>
                        <a:t>NB</a:t>
                      </a:r>
                    </a:p>
                  </a:txBody>
                  <a:tcPr/>
                </a:tc>
                <a:tc>
                  <a:txBody>
                    <a:bodyPr/>
                    <a:lstStyle/>
                    <a:p>
                      <a:pPr algn="ctr"/>
                      <a:r>
                        <a:rPr lang="en-IN" dirty="0" err="1"/>
                        <a:t>kNN</a:t>
                      </a:r>
                      <a:endParaRPr lang="en-IN" dirty="0"/>
                    </a:p>
                  </a:txBody>
                  <a:tcPr/>
                </a:tc>
                <a:extLst>
                  <a:ext uri="{0D108BD9-81ED-4DB2-BD59-A6C34878D82A}">
                    <a16:rowId xmlns:a16="http://schemas.microsoft.com/office/drawing/2014/main" val="1278386140"/>
                  </a:ext>
                </a:extLst>
              </a:tr>
              <a:tr h="563710">
                <a:tc>
                  <a:txBody>
                    <a:bodyPr/>
                    <a:lstStyle/>
                    <a:p>
                      <a:pPr algn="ctr"/>
                      <a:r>
                        <a:rPr lang="en-US"/>
                        <a:t>Accuracy</a:t>
                      </a:r>
                      <a:endParaRPr lang="en-IN" dirty="0"/>
                    </a:p>
                  </a:txBody>
                  <a:tcPr/>
                </a:tc>
                <a:tc>
                  <a:txBody>
                    <a:bodyPr/>
                    <a:lstStyle/>
                    <a:p>
                      <a:pPr algn="ctr"/>
                      <a:r>
                        <a:rPr lang="en-IN" dirty="0"/>
                        <a:t>0.4277(lasso)</a:t>
                      </a:r>
                    </a:p>
                  </a:txBody>
                  <a:tcPr/>
                </a:tc>
                <a:tc>
                  <a:txBody>
                    <a:bodyPr/>
                    <a:lstStyle/>
                    <a:p>
                      <a:pPr algn="ctr"/>
                      <a:r>
                        <a:rPr lang="en-IN" dirty="0"/>
                        <a:t>0.91</a:t>
                      </a:r>
                    </a:p>
                  </a:txBody>
                  <a:tcPr/>
                </a:tc>
                <a:tc>
                  <a:txBody>
                    <a:bodyPr/>
                    <a:lstStyle/>
                    <a:p>
                      <a:pPr algn="ctr"/>
                      <a:r>
                        <a:rPr lang="en-IN" dirty="0"/>
                        <a:t>-</a:t>
                      </a:r>
                    </a:p>
                  </a:txBody>
                  <a:tcPr/>
                </a:tc>
                <a:tc>
                  <a:txBody>
                    <a:bodyPr/>
                    <a:lstStyle/>
                    <a:p>
                      <a:pPr algn="ctr"/>
                      <a:r>
                        <a:rPr lang="en-IN" dirty="0"/>
                        <a:t>0.84</a:t>
                      </a:r>
                    </a:p>
                  </a:txBody>
                  <a:tcPr/>
                </a:tc>
                <a:tc>
                  <a:txBody>
                    <a:bodyPr/>
                    <a:lstStyle/>
                    <a:p>
                      <a:pPr algn="ctr"/>
                      <a:r>
                        <a:rPr lang="en-IN" dirty="0"/>
                        <a:t>0.98</a:t>
                      </a:r>
                    </a:p>
                  </a:txBody>
                  <a:tcPr/>
                </a:tc>
                <a:extLst>
                  <a:ext uri="{0D108BD9-81ED-4DB2-BD59-A6C34878D82A}">
                    <a16:rowId xmlns:a16="http://schemas.microsoft.com/office/drawing/2014/main" val="656089727"/>
                  </a:ext>
                </a:extLst>
              </a:tr>
              <a:tr h="805300">
                <a:tc>
                  <a:txBody>
                    <a:bodyPr/>
                    <a:lstStyle/>
                    <a:p>
                      <a:pPr algn="ctr"/>
                      <a:r>
                        <a:rPr lang="en-US"/>
                        <a:t>Precision</a:t>
                      </a:r>
                      <a:endParaRPr lang="en-IN" dirty="0"/>
                    </a:p>
                  </a:txBody>
                  <a:tcPr/>
                </a:tc>
                <a:tc>
                  <a:txBody>
                    <a:bodyPr/>
                    <a:lstStyle/>
                    <a:p>
                      <a:pPr algn="ctr"/>
                      <a:r>
                        <a:rPr lang="en-IN" dirty="0"/>
                        <a:t>-</a:t>
                      </a:r>
                    </a:p>
                  </a:txBody>
                  <a:tcPr/>
                </a:tc>
                <a:tc>
                  <a:txBody>
                    <a:bodyPr/>
                    <a:lstStyle/>
                    <a:p>
                      <a:pPr algn="ctr"/>
                      <a:r>
                        <a:rPr lang="en-IN" dirty="0"/>
                        <a:t>0.85,1.00</a:t>
                      </a:r>
                    </a:p>
                  </a:txBody>
                  <a:tcPr/>
                </a:tc>
                <a:tc>
                  <a:txBody>
                    <a:bodyPr/>
                    <a:lstStyle/>
                    <a:p>
                      <a:pPr algn="ctr"/>
                      <a:r>
                        <a:rPr lang="en-IN" dirty="0"/>
                        <a:t>-</a:t>
                      </a:r>
                    </a:p>
                  </a:txBody>
                  <a:tcPr/>
                </a:tc>
                <a:tc>
                  <a:txBody>
                    <a:bodyPr/>
                    <a:lstStyle/>
                    <a:p>
                      <a:pPr algn="ctr"/>
                      <a:r>
                        <a:rPr lang="en-IN" dirty="0"/>
                        <a:t>0.85,0.84</a:t>
                      </a:r>
                    </a:p>
                  </a:txBody>
                  <a:tcPr/>
                </a:tc>
                <a:tc>
                  <a:txBody>
                    <a:bodyPr/>
                    <a:lstStyle/>
                    <a:p>
                      <a:pPr algn="ctr"/>
                      <a:r>
                        <a:rPr lang="en-IN" dirty="0"/>
                        <a:t>1.00,0.99</a:t>
                      </a:r>
                    </a:p>
                  </a:txBody>
                  <a:tcPr/>
                </a:tc>
                <a:extLst>
                  <a:ext uri="{0D108BD9-81ED-4DB2-BD59-A6C34878D82A}">
                    <a16:rowId xmlns:a16="http://schemas.microsoft.com/office/drawing/2014/main" val="1746317763"/>
                  </a:ext>
                </a:extLst>
              </a:tr>
              <a:tr h="563710">
                <a:tc>
                  <a:txBody>
                    <a:bodyPr/>
                    <a:lstStyle/>
                    <a:p>
                      <a:pPr algn="ctr"/>
                      <a:r>
                        <a:rPr lang="en-US"/>
                        <a:t>Recall</a:t>
                      </a:r>
                      <a:endParaRPr lang="en-IN" dirty="0"/>
                    </a:p>
                  </a:txBody>
                  <a:tcPr/>
                </a:tc>
                <a:tc>
                  <a:txBody>
                    <a:bodyPr/>
                    <a:lstStyle/>
                    <a:p>
                      <a:pPr algn="ctr"/>
                      <a:r>
                        <a:rPr lang="en-IN" dirty="0"/>
                        <a:t>-</a:t>
                      </a:r>
                    </a:p>
                  </a:txBody>
                  <a:tcPr/>
                </a:tc>
                <a:tc>
                  <a:txBody>
                    <a:bodyPr/>
                    <a:lstStyle/>
                    <a:p>
                      <a:pPr algn="ctr"/>
                      <a:r>
                        <a:rPr lang="en-IN" dirty="0"/>
                        <a:t>1.00,0.83</a:t>
                      </a:r>
                    </a:p>
                  </a:txBody>
                  <a:tcPr/>
                </a:tc>
                <a:tc>
                  <a:txBody>
                    <a:bodyPr/>
                    <a:lstStyle/>
                    <a:p>
                      <a:pPr algn="ctr"/>
                      <a:r>
                        <a:rPr lang="en-IN" dirty="0"/>
                        <a:t>-</a:t>
                      </a:r>
                    </a:p>
                  </a:txBody>
                  <a:tcPr/>
                </a:tc>
                <a:tc>
                  <a:txBody>
                    <a:bodyPr/>
                    <a:lstStyle/>
                    <a:p>
                      <a:pPr algn="ctr"/>
                      <a:r>
                        <a:rPr lang="en-IN" dirty="0"/>
                        <a:t>0.83,0.85</a:t>
                      </a:r>
                    </a:p>
                  </a:txBody>
                  <a:tcPr/>
                </a:tc>
                <a:tc>
                  <a:txBody>
                    <a:bodyPr/>
                    <a:lstStyle/>
                    <a:p>
                      <a:pPr algn="ctr"/>
                      <a:r>
                        <a:rPr lang="en-IN" dirty="0"/>
                        <a:t>0.99,1.00</a:t>
                      </a:r>
                    </a:p>
                  </a:txBody>
                  <a:tcPr/>
                </a:tc>
                <a:extLst>
                  <a:ext uri="{0D108BD9-81ED-4DB2-BD59-A6C34878D82A}">
                    <a16:rowId xmlns:a16="http://schemas.microsoft.com/office/drawing/2014/main" val="1702762666"/>
                  </a:ext>
                </a:extLst>
              </a:tr>
              <a:tr h="805300">
                <a:tc>
                  <a:txBody>
                    <a:bodyPr/>
                    <a:lstStyle/>
                    <a:p>
                      <a:pPr algn="ctr"/>
                      <a:r>
                        <a:rPr lang="en-US"/>
                        <a:t>F1score</a:t>
                      </a:r>
                      <a:endParaRPr lang="en-IN" dirty="0"/>
                    </a:p>
                  </a:txBody>
                  <a:tcPr/>
                </a:tc>
                <a:tc>
                  <a:txBody>
                    <a:bodyPr/>
                    <a:lstStyle/>
                    <a:p>
                      <a:pPr algn="ctr"/>
                      <a:r>
                        <a:rPr lang="en-IN" dirty="0"/>
                        <a:t>-</a:t>
                      </a:r>
                    </a:p>
                  </a:txBody>
                  <a:tcPr/>
                </a:tc>
                <a:tc>
                  <a:txBody>
                    <a:bodyPr/>
                    <a:lstStyle/>
                    <a:p>
                      <a:pPr algn="ctr"/>
                      <a:r>
                        <a:rPr lang="en-IN" dirty="0"/>
                        <a:t>0.92,0.91</a:t>
                      </a:r>
                    </a:p>
                  </a:txBody>
                  <a:tcPr/>
                </a:tc>
                <a:tc>
                  <a:txBody>
                    <a:bodyPr/>
                    <a:lstStyle/>
                    <a:p>
                      <a:pPr algn="ctr"/>
                      <a:r>
                        <a:rPr lang="en-IN" dirty="0"/>
                        <a:t>-</a:t>
                      </a:r>
                    </a:p>
                  </a:txBody>
                  <a:tcPr/>
                </a:tc>
                <a:tc>
                  <a:txBody>
                    <a:bodyPr/>
                    <a:lstStyle/>
                    <a:p>
                      <a:pPr algn="ctr"/>
                      <a:r>
                        <a:rPr lang="en-IN" dirty="0"/>
                        <a:t>0.84,0.84</a:t>
                      </a:r>
                    </a:p>
                  </a:txBody>
                  <a:tcPr/>
                </a:tc>
                <a:tc>
                  <a:txBody>
                    <a:bodyPr/>
                    <a:lstStyle/>
                    <a:p>
                      <a:pPr algn="ctr"/>
                      <a:r>
                        <a:rPr lang="en-IN" dirty="0"/>
                        <a:t>0.99,0.99</a:t>
                      </a:r>
                    </a:p>
                  </a:txBody>
                  <a:tcPr/>
                </a:tc>
                <a:extLst>
                  <a:ext uri="{0D108BD9-81ED-4DB2-BD59-A6C34878D82A}">
                    <a16:rowId xmlns:a16="http://schemas.microsoft.com/office/drawing/2014/main" val="126345063"/>
                  </a:ext>
                </a:extLst>
              </a:tr>
            </a:tbl>
          </a:graphicData>
        </a:graphic>
      </p:graphicFrame>
      <p:sp>
        <p:nvSpPr>
          <p:cNvPr id="3" name="Slide Number Placeholder 2">
            <a:extLst>
              <a:ext uri="{FF2B5EF4-FFF2-40B4-BE49-F238E27FC236}">
                <a16:creationId xmlns:a16="http://schemas.microsoft.com/office/drawing/2014/main" id="{331FE8DF-F2AD-7C44-C32C-400DBC51A5F9}"/>
              </a:ext>
            </a:extLst>
          </p:cNvPr>
          <p:cNvSpPr>
            <a:spLocks noGrp="1"/>
          </p:cNvSpPr>
          <p:nvPr>
            <p:ph type="sldNum" sz="quarter" idx="12"/>
          </p:nvPr>
        </p:nvSpPr>
        <p:spPr/>
        <p:txBody>
          <a:bodyPr/>
          <a:lstStyle/>
          <a:p>
            <a:fld id="{4F40A675-EC72-4564-AC23-734013A88D0F}" type="slidenum">
              <a:rPr lang="en-IN" smtClean="0"/>
              <a:t>7</a:t>
            </a:fld>
            <a:endParaRPr lang="en-IN"/>
          </a:p>
        </p:txBody>
      </p:sp>
    </p:spTree>
    <p:extLst>
      <p:ext uri="{BB962C8B-B14F-4D97-AF65-F5344CB8AC3E}">
        <p14:creationId xmlns:p14="http://schemas.microsoft.com/office/powerpoint/2010/main" val="328930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10F1-9D53-A1CC-5121-877AF2647232}"/>
              </a:ext>
            </a:extLst>
          </p:cNvPr>
          <p:cNvSpPr>
            <a:spLocks noGrp="1"/>
          </p:cNvSpPr>
          <p:nvPr>
            <p:ph type="title"/>
          </p:nvPr>
        </p:nvSpPr>
        <p:spPr>
          <a:xfrm>
            <a:off x="646111" y="452718"/>
            <a:ext cx="9404723" cy="820270"/>
          </a:xfrm>
        </p:spPr>
        <p:txBody>
          <a:bodyPr/>
          <a:lstStyle/>
          <a:p>
            <a:r>
              <a:rPr lang="en-IN" dirty="0"/>
              <a:t>RESULT</a:t>
            </a:r>
          </a:p>
        </p:txBody>
      </p:sp>
      <p:graphicFrame>
        <p:nvGraphicFramePr>
          <p:cNvPr id="5" name="Table 4">
            <a:extLst>
              <a:ext uri="{FF2B5EF4-FFF2-40B4-BE49-F238E27FC236}">
                <a16:creationId xmlns:a16="http://schemas.microsoft.com/office/drawing/2014/main" id="{0AA2B6FF-E795-82BA-5C3B-02347E4A405C}"/>
              </a:ext>
            </a:extLst>
          </p:cNvPr>
          <p:cNvGraphicFramePr>
            <a:graphicFrameLocks noGrp="1"/>
          </p:cNvGraphicFramePr>
          <p:nvPr>
            <p:extLst>
              <p:ext uri="{D42A27DB-BD31-4B8C-83A1-F6EECF244321}">
                <p14:modId xmlns:p14="http://schemas.microsoft.com/office/powerpoint/2010/main" val="357364778"/>
              </p:ext>
            </p:extLst>
          </p:nvPr>
        </p:nvGraphicFramePr>
        <p:xfrm>
          <a:off x="646111" y="1487862"/>
          <a:ext cx="9797772" cy="4590210"/>
        </p:xfrm>
        <a:graphic>
          <a:graphicData uri="http://schemas.openxmlformats.org/drawingml/2006/table">
            <a:tbl>
              <a:tblPr firstRow="1" bandRow="1">
                <a:tableStyleId>{5940675A-B579-460E-94D1-54222C63F5DA}</a:tableStyleId>
              </a:tblPr>
              <a:tblGrid>
                <a:gridCol w="1632962">
                  <a:extLst>
                    <a:ext uri="{9D8B030D-6E8A-4147-A177-3AD203B41FA5}">
                      <a16:colId xmlns:a16="http://schemas.microsoft.com/office/drawing/2014/main" val="3127546995"/>
                    </a:ext>
                  </a:extLst>
                </a:gridCol>
                <a:gridCol w="1632962">
                  <a:extLst>
                    <a:ext uri="{9D8B030D-6E8A-4147-A177-3AD203B41FA5}">
                      <a16:colId xmlns:a16="http://schemas.microsoft.com/office/drawing/2014/main" val="1463016376"/>
                    </a:ext>
                  </a:extLst>
                </a:gridCol>
                <a:gridCol w="1632962">
                  <a:extLst>
                    <a:ext uri="{9D8B030D-6E8A-4147-A177-3AD203B41FA5}">
                      <a16:colId xmlns:a16="http://schemas.microsoft.com/office/drawing/2014/main" val="3526277197"/>
                    </a:ext>
                  </a:extLst>
                </a:gridCol>
                <a:gridCol w="1632962">
                  <a:extLst>
                    <a:ext uri="{9D8B030D-6E8A-4147-A177-3AD203B41FA5}">
                      <a16:colId xmlns:a16="http://schemas.microsoft.com/office/drawing/2014/main" val="287647595"/>
                    </a:ext>
                  </a:extLst>
                </a:gridCol>
                <a:gridCol w="1632962">
                  <a:extLst>
                    <a:ext uri="{9D8B030D-6E8A-4147-A177-3AD203B41FA5}">
                      <a16:colId xmlns:a16="http://schemas.microsoft.com/office/drawing/2014/main" val="2616259049"/>
                    </a:ext>
                  </a:extLst>
                </a:gridCol>
                <a:gridCol w="1632962">
                  <a:extLst>
                    <a:ext uri="{9D8B030D-6E8A-4147-A177-3AD203B41FA5}">
                      <a16:colId xmlns:a16="http://schemas.microsoft.com/office/drawing/2014/main" val="2844888517"/>
                    </a:ext>
                  </a:extLst>
                </a:gridCol>
              </a:tblGrid>
              <a:tr h="1046890">
                <a:tc gridSpan="6">
                  <a:txBody>
                    <a:bodyPr/>
                    <a:lstStyle/>
                    <a:p>
                      <a:pPr algn="ctr"/>
                      <a:r>
                        <a:rPr lang="en-US" sz="3200" baseline="0" dirty="0" err="1"/>
                        <a:t>RandomizedSearchCV</a:t>
                      </a:r>
                      <a:r>
                        <a:rPr lang="en-US" sz="3200" baseline="0" dirty="0"/>
                        <a:t> Tuning</a:t>
                      </a:r>
                      <a:endParaRPr lang="en-IN" sz="3200" dirty="0"/>
                    </a:p>
                  </a:txBody>
                  <a:tcPr/>
                </a:tc>
                <a:tc hMerge="1">
                  <a:txBody>
                    <a:bodyPr/>
                    <a:lstStyle/>
                    <a:p>
                      <a:pPr algn="ctr"/>
                      <a:r>
                        <a:rPr lang="en-US" dirty="0"/>
                        <a:t>Before</a:t>
                      </a:r>
                      <a:r>
                        <a:rPr lang="en-US" baseline="0" dirty="0"/>
                        <a:t> Tuning</a:t>
                      </a: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908832211"/>
                  </a:ext>
                </a:extLst>
              </a:tr>
              <a:tr h="805300">
                <a:tc>
                  <a:txBody>
                    <a:bodyPr/>
                    <a:lstStyle/>
                    <a:p>
                      <a:pPr algn="ctr"/>
                      <a:r>
                        <a:rPr lang="en-US" dirty="0"/>
                        <a:t>Parameters</a:t>
                      </a:r>
                      <a:endParaRPr lang="en-IN" dirty="0"/>
                    </a:p>
                  </a:txBody>
                  <a:tcPr/>
                </a:tc>
                <a:tc>
                  <a:txBody>
                    <a:bodyPr/>
                    <a:lstStyle/>
                    <a:p>
                      <a:pPr algn="ctr"/>
                      <a:r>
                        <a:rPr lang="en-IN" dirty="0"/>
                        <a:t>LR</a:t>
                      </a:r>
                    </a:p>
                  </a:txBody>
                  <a:tcPr/>
                </a:tc>
                <a:tc>
                  <a:txBody>
                    <a:bodyPr/>
                    <a:lstStyle/>
                    <a:p>
                      <a:pPr algn="ctr"/>
                      <a:r>
                        <a:rPr lang="en-IN" dirty="0" err="1"/>
                        <a:t>LoR</a:t>
                      </a:r>
                      <a:endParaRPr lang="en-IN" dirty="0"/>
                    </a:p>
                  </a:txBody>
                  <a:tcPr/>
                </a:tc>
                <a:tc>
                  <a:txBody>
                    <a:bodyPr/>
                    <a:lstStyle/>
                    <a:p>
                      <a:pPr algn="ctr"/>
                      <a:r>
                        <a:rPr lang="en-IN" dirty="0"/>
                        <a:t>SVM </a:t>
                      </a:r>
                    </a:p>
                  </a:txBody>
                  <a:tcPr/>
                </a:tc>
                <a:tc>
                  <a:txBody>
                    <a:bodyPr/>
                    <a:lstStyle/>
                    <a:p>
                      <a:pPr algn="ctr"/>
                      <a:r>
                        <a:rPr lang="en-IN" dirty="0"/>
                        <a:t>NB</a:t>
                      </a:r>
                    </a:p>
                  </a:txBody>
                  <a:tcPr/>
                </a:tc>
                <a:tc>
                  <a:txBody>
                    <a:bodyPr/>
                    <a:lstStyle/>
                    <a:p>
                      <a:pPr algn="ctr"/>
                      <a:r>
                        <a:rPr lang="en-IN" dirty="0" err="1"/>
                        <a:t>kNN</a:t>
                      </a:r>
                      <a:endParaRPr lang="en-IN" dirty="0"/>
                    </a:p>
                  </a:txBody>
                  <a:tcPr/>
                </a:tc>
                <a:extLst>
                  <a:ext uri="{0D108BD9-81ED-4DB2-BD59-A6C34878D82A}">
                    <a16:rowId xmlns:a16="http://schemas.microsoft.com/office/drawing/2014/main" val="1278386140"/>
                  </a:ext>
                </a:extLst>
              </a:tr>
              <a:tr h="563710">
                <a:tc>
                  <a:txBody>
                    <a:bodyPr/>
                    <a:lstStyle/>
                    <a:p>
                      <a:pPr algn="ctr"/>
                      <a:r>
                        <a:rPr lang="en-US"/>
                        <a:t>Accuracy</a:t>
                      </a:r>
                      <a:endParaRPr lang="en-IN" dirty="0"/>
                    </a:p>
                  </a:txBody>
                  <a:tcPr/>
                </a:tc>
                <a:tc>
                  <a:txBody>
                    <a:bodyPr/>
                    <a:lstStyle/>
                    <a:p>
                      <a:pPr algn="ctr"/>
                      <a:r>
                        <a:rPr lang="en-IN" dirty="0"/>
                        <a:t>0.427(Ridge)</a:t>
                      </a:r>
                    </a:p>
                  </a:txBody>
                  <a:tcPr/>
                </a:tc>
                <a:tc>
                  <a:txBody>
                    <a:bodyPr/>
                    <a:lstStyle/>
                    <a:p>
                      <a:pPr algn="ctr"/>
                      <a:r>
                        <a:rPr lang="en-IN" dirty="0"/>
                        <a:t>0.91</a:t>
                      </a:r>
                    </a:p>
                  </a:txBody>
                  <a:tcPr/>
                </a:tc>
                <a:tc>
                  <a:txBody>
                    <a:bodyPr/>
                    <a:lstStyle/>
                    <a:p>
                      <a:pPr algn="ctr"/>
                      <a:r>
                        <a:rPr lang="en-IN" dirty="0"/>
                        <a:t>0.92</a:t>
                      </a:r>
                    </a:p>
                  </a:txBody>
                  <a:tcPr/>
                </a:tc>
                <a:tc>
                  <a:txBody>
                    <a:bodyPr/>
                    <a:lstStyle/>
                    <a:p>
                      <a:pPr algn="ctr"/>
                      <a:r>
                        <a:rPr lang="en-IN" dirty="0"/>
                        <a:t>0.84</a:t>
                      </a:r>
                    </a:p>
                  </a:txBody>
                  <a:tcPr/>
                </a:tc>
                <a:tc>
                  <a:txBody>
                    <a:bodyPr/>
                    <a:lstStyle/>
                    <a:p>
                      <a:pPr algn="ctr"/>
                      <a:r>
                        <a:rPr lang="en-IN" dirty="0"/>
                        <a:t>-</a:t>
                      </a:r>
                    </a:p>
                  </a:txBody>
                  <a:tcPr/>
                </a:tc>
                <a:extLst>
                  <a:ext uri="{0D108BD9-81ED-4DB2-BD59-A6C34878D82A}">
                    <a16:rowId xmlns:a16="http://schemas.microsoft.com/office/drawing/2014/main" val="656089727"/>
                  </a:ext>
                </a:extLst>
              </a:tr>
              <a:tr h="805300">
                <a:tc>
                  <a:txBody>
                    <a:bodyPr/>
                    <a:lstStyle/>
                    <a:p>
                      <a:pPr algn="ctr"/>
                      <a:r>
                        <a:rPr lang="en-US"/>
                        <a:t>Precision</a:t>
                      </a:r>
                      <a:endParaRPr lang="en-IN" dirty="0"/>
                    </a:p>
                  </a:txBody>
                  <a:tcPr/>
                </a:tc>
                <a:tc>
                  <a:txBody>
                    <a:bodyPr/>
                    <a:lstStyle/>
                    <a:p>
                      <a:pPr algn="ctr"/>
                      <a:r>
                        <a:rPr lang="en-IN" dirty="0"/>
                        <a:t>-</a:t>
                      </a:r>
                    </a:p>
                  </a:txBody>
                  <a:tcPr/>
                </a:tc>
                <a:tc>
                  <a:txBody>
                    <a:bodyPr/>
                    <a:lstStyle/>
                    <a:p>
                      <a:pPr algn="ctr"/>
                      <a:r>
                        <a:rPr lang="en-IN" dirty="0"/>
                        <a:t>0.85,1.00</a:t>
                      </a:r>
                    </a:p>
                  </a:txBody>
                  <a:tcPr/>
                </a:tc>
                <a:tc>
                  <a:txBody>
                    <a:bodyPr/>
                    <a:lstStyle/>
                    <a:p>
                      <a:pPr algn="ctr"/>
                      <a:r>
                        <a:rPr lang="en-IN" dirty="0"/>
                        <a:t>0.87,1.00</a:t>
                      </a:r>
                    </a:p>
                  </a:txBody>
                  <a:tcPr/>
                </a:tc>
                <a:tc>
                  <a:txBody>
                    <a:bodyPr/>
                    <a:lstStyle/>
                    <a:p>
                      <a:pPr algn="ctr"/>
                      <a:r>
                        <a:rPr lang="en-IN" dirty="0"/>
                        <a:t>0.85,0.84</a:t>
                      </a:r>
                    </a:p>
                  </a:txBody>
                  <a:tcPr/>
                </a:tc>
                <a:tc>
                  <a:txBody>
                    <a:bodyPr/>
                    <a:lstStyle/>
                    <a:p>
                      <a:pPr algn="ctr"/>
                      <a:r>
                        <a:rPr lang="en-IN" dirty="0"/>
                        <a:t>-</a:t>
                      </a:r>
                    </a:p>
                  </a:txBody>
                  <a:tcPr/>
                </a:tc>
                <a:extLst>
                  <a:ext uri="{0D108BD9-81ED-4DB2-BD59-A6C34878D82A}">
                    <a16:rowId xmlns:a16="http://schemas.microsoft.com/office/drawing/2014/main" val="1746317763"/>
                  </a:ext>
                </a:extLst>
              </a:tr>
              <a:tr h="563710">
                <a:tc>
                  <a:txBody>
                    <a:bodyPr/>
                    <a:lstStyle/>
                    <a:p>
                      <a:pPr algn="ctr"/>
                      <a:r>
                        <a:rPr lang="en-US"/>
                        <a:t>Recall</a:t>
                      </a:r>
                      <a:endParaRPr lang="en-IN" dirty="0"/>
                    </a:p>
                  </a:txBody>
                  <a:tcPr/>
                </a:tc>
                <a:tc>
                  <a:txBody>
                    <a:bodyPr/>
                    <a:lstStyle/>
                    <a:p>
                      <a:pPr algn="ctr"/>
                      <a:r>
                        <a:rPr lang="en-IN" dirty="0"/>
                        <a:t>-</a:t>
                      </a:r>
                    </a:p>
                  </a:txBody>
                  <a:tcPr/>
                </a:tc>
                <a:tc>
                  <a:txBody>
                    <a:bodyPr/>
                    <a:lstStyle/>
                    <a:p>
                      <a:pPr algn="ctr"/>
                      <a:r>
                        <a:rPr lang="en-IN" dirty="0"/>
                        <a:t>1.00,0.83</a:t>
                      </a:r>
                    </a:p>
                  </a:txBody>
                  <a:tcPr/>
                </a:tc>
                <a:tc>
                  <a:txBody>
                    <a:bodyPr/>
                    <a:lstStyle/>
                    <a:p>
                      <a:pPr algn="ctr"/>
                      <a:r>
                        <a:rPr lang="en-IN" dirty="0"/>
                        <a:t>1.00,0.85</a:t>
                      </a:r>
                    </a:p>
                  </a:txBody>
                  <a:tcPr/>
                </a:tc>
                <a:tc>
                  <a:txBody>
                    <a:bodyPr/>
                    <a:lstStyle/>
                    <a:p>
                      <a:pPr algn="ctr"/>
                      <a:r>
                        <a:rPr lang="en-IN" dirty="0"/>
                        <a:t>0.83,0.85</a:t>
                      </a:r>
                    </a:p>
                  </a:txBody>
                  <a:tcPr/>
                </a:tc>
                <a:tc>
                  <a:txBody>
                    <a:bodyPr/>
                    <a:lstStyle/>
                    <a:p>
                      <a:pPr algn="ctr"/>
                      <a:r>
                        <a:rPr lang="en-IN" dirty="0"/>
                        <a:t>-</a:t>
                      </a:r>
                    </a:p>
                  </a:txBody>
                  <a:tcPr/>
                </a:tc>
                <a:extLst>
                  <a:ext uri="{0D108BD9-81ED-4DB2-BD59-A6C34878D82A}">
                    <a16:rowId xmlns:a16="http://schemas.microsoft.com/office/drawing/2014/main" val="1702762666"/>
                  </a:ext>
                </a:extLst>
              </a:tr>
              <a:tr h="805300">
                <a:tc>
                  <a:txBody>
                    <a:bodyPr/>
                    <a:lstStyle/>
                    <a:p>
                      <a:pPr algn="ctr"/>
                      <a:r>
                        <a:rPr lang="en-US"/>
                        <a:t>F1score</a:t>
                      </a:r>
                      <a:endParaRPr lang="en-IN" dirty="0"/>
                    </a:p>
                  </a:txBody>
                  <a:tcPr/>
                </a:tc>
                <a:tc>
                  <a:txBody>
                    <a:bodyPr/>
                    <a:lstStyle/>
                    <a:p>
                      <a:pPr algn="ctr"/>
                      <a:r>
                        <a:rPr lang="en-IN" dirty="0"/>
                        <a:t>-</a:t>
                      </a:r>
                    </a:p>
                  </a:txBody>
                  <a:tcPr/>
                </a:tc>
                <a:tc>
                  <a:txBody>
                    <a:bodyPr/>
                    <a:lstStyle/>
                    <a:p>
                      <a:pPr algn="ctr"/>
                      <a:r>
                        <a:rPr lang="en-IN" dirty="0"/>
                        <a:t>0.92,0.91</a:t>
                      </a:r>
                    </a:p>
                  </a:txBody>
                  <a:tcPr/>
                </a:tc>
                <a:tc>
                  <a:txBody>
                    <a:bodyPr/>
                    <a:lstStyle/>
                    <a:p>
                      <a:pPr algn="ctr"/>
                      <a:r>
                        <a:rPr lang="en-IN" dirty="0"/>
                        <a:t>0.93,0.92</a:t>
                      </a:r>
                    </a:p>
                  </a:txBody>
                  <a:tcPr/>
                </a:tc>
                <a:tc>
                  <a:txBody>
                    <a:bodyPr/>
                    <a:lstStyle/>
                    <a:p>
                      <a:pPr algn="ctr"/>
                      <a:r>
                        <a:rPr lang="en-IN" dirty="0"/>
                        <a:t>0.84,0.84</a:t>
                      </a:r>
                    </a:p>
                  </a:txBody>
                  <a:tcPr/>
                </a:tc>
                <a:tc>
                  <a:txBody>
                    <a:bodyPr/>
                    <a:lstStyle/>
                    <a:p>
                      <a:pPr algn="ctr"/>
                      <a:r>
                        <a:rPr lang="en-IN" dirty="0"/>
                        <a:t>-</a:t>
                      </a:r>
                    </a:p>
                  </a:txBody>
                  <a:tcPr/>
                </a:tc>
                <a:extLst>
                  <a:ext uri="{0D108BD9-81ED-4DB2-BD59-A6C34878D82A}">
                    <a16:rowId xmlns:a16="http://schemas.microsoft.com/office/drawing/2014/main" val="126345063"/>
                  </a:ext>
                </a:extLst>
              </a:tr>
            </a:tbl>
          </a:graphicData>
        </a:graphic>
      </p:graphicFrame>
      <p:sp>
        <p:nvSpPr>
          <p:cNvPr id="3" name="Slide Number Placeholder 2">
            <a:extLst>
              <a:ext uri="{FF2B5EF4-FFF2-40B4-BE49-F238E27FC236}">
                <a16:creationId xmlns:a16="http://schemas.microsoft.com/office/drawing/2014/main" id="{9DD96C5B-1222-E14B-ADCB-97DC57500253}"/>
              </a:ext>
            </a:extLst>
          </p:cNvPr>
          <p:cNvSpPr>
            <a:spLocks noGrp="1"/>
          </p:cNvSpPr>
          <p:nvPr>
            <p:ph type="sldNum" sz="quarter" idx="12"/>
          </p:nvPr>
        </p:nvSpPr>
        <p:spPr/>
        <p:txBody>
          <a:bodyPr/>
          <a:lstStyle/>
          <a:p>
            <a:fld id="{4F40A675-EC72-4564-AC23-734013A88D0F}" type="slidenum">
              <a:rPr lang="en-IN" smtClean="0"/>
              <a:t>8</a:t>
            </a:fld>
            <a:endParaRPr lang="en-IN"/>
          </a:p>
        </p:txBody>
      </p:sp>
    </p:spTree>
    <p:extLst>
      <p:ext uri="{BB962C8B-B14F-4D97-AF65-F5344CB8AC3E}">
        <p14:creationId xmlns:p14="http://schemas.microsoft.com/office/powerpoint/2010/main" val="428752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22E3-B472-C827-48BD-534E4F4D24F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6DE8DE1-0710-71DE-952F-2FE911874A73}"/>
              </a:ext>
            </a:extLst>
          </p:cNvPr>
          <p:cNvSpPr>
            <a:spLocks noGrp="1"/>
          </p:cNvSpPr>
          <p:nvPr>
            <p:ph idx="1"/>
          </p:nvPr>
        </p:nvSpPr>
        <p:spPr>
          <a:xfrm>
            <a:off x="646111" y="1491445"/>
            <a:ext cx="9781257" cy="4756955"/>
          </a:xfrm>
        </p:spPr>
        <p:txBody>
          <a:bodyPr>
            <a:normAutofit lnSpcReduction="10000"/>
          </a:bodyPr>
          <a:lstStyle/>
          <a:p>
            <a:pPr algn="just"/>
            <a:r>
              <a:rPr lang="en-US" dirty="0"/>
              <a:t>After performing different types of algorithm on the predictive maintenance of machine dataset we could see that each algorithm's model perform differently in order to classify the data and providing accuracy of doing the same. </a:t>
            </a:r>
          </a:p>
          <a:p>
            <a:pPr marL="0" indent="0" algn="just">
              <a:buNone/>
            </a:pPr>
            <a:endParaRPr lang="en-US" dirty="0"/>
          </a:p>
          <a:p>
            <a:pPr algn="just"/>
            <a:r>
              <a:rPr lang="en-US" dirty="0"/>
              <a:t>From the result above we can clearly conclude that the linear regression model is not performing well on the dataset giving us accuracy of 4.2 % only which shows how poorly it gives the relation between dependent and independent variables. </a:t>
            </a:r>
          </a:p>
          <a:p>
            <a:pPr algn="just"/>
            <a:endParaRPr lang="en-US" dirty="0"/>
          </a:p>
          <a:p>
            <a:pPr algn="just"/>
            <a:r>
              <a:rPr lang="en-US" dirty="0"/>
              <a:t>In classification models however the accuracies of all the models i.e. logistic, SVM, naive bayes, </a:t>
            </a:r>
            <a:r>
              <a:rPr lang="en-US" dirty="0" err="1"/>
              <a:t>kNN</a:t>
            </a:r>
            <a:r>
              <a:rPr lang="en-US" dirty="0"/>
              <a:t> are all above 80% showing that their ability to classify the data is well, but if we want to choose one model out of these we would go for </a:t>
            </a:r>
            <a:r>
              <a:rPr lang="en-US" dirty="0" err="1"/>
              <a:t>kNN</a:t>
            </a:r>
            <a:r>
              <a:rPr lang="en-US" dirty="0"/>
              <a:t> as its accuracy is highest.</a:t>
            </a:r>
            <a:endParaRPr lang="en-IN" dirty="0"/>
          </a:p>
        </p:txBody>
      </p:sp>
      <p:sp>
        <p:nvSpPr>
          <p:cNvPr id="4" name="Slide Number Placeholder 3">
            <a:extLst>
              <a:ext uri="{FF2B5EF4-FFF2-40B4-BE49-F238E27FC236}">
                <a16:creationId xmlns:a16="http://schemas.microsoft.com/office/drawing/2014/main" id="{D5B362C5-F3CA-7D76-80C0-8646D1191C8E}"/>
              </a:ext>
            </a:extLst>
          </p:cNvPr>
          <p:cNvSpPr>
            <a:spLocks noGrp="1"/>
          </p:cNvSpPr>
          <p:nvPr>
            <p:ph type="sldNum" sz="quarter" idx="12"/>
          </p:nvPr>
        </p:nvSpPr>
        <p:spPr/>
        <p:txBody>
          <a:bodyPr/>
          <a:lstStyle/>
          <a:p>
            <a:fld id="{4F40A675-EC72-4564-AC23-734013A88D0F}" type="slidenum">
              <a:rPr lang="en-IN" smtClean="0"/>
              <a:t>9</a:t>
            </a:fld>
            <a:endParaRPr lang="en-IN"/>
          </a:p>
        </p:txBody>
      </p:sp>
    </p:spTree>
    <p:extLst>
      <p:ext uri="{BB962C8B-B14F-4D97-AF65-F5344CB8AC3E}">
        <p14:creationId xmlns:p14="http://schemas.microsoft.com/office/powerpoint/2010/main" val="27987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331</TotalTime>
  <Words>545</Words>
  <Application>Microsoft Office PowerPoint</Application>
  <PresentationFormat>Widescreen</PresentationFormat>
  <Paragraphs>139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PowerPoint Presentation</vt:lpstr>
      <vt:lpstr>INTRODUCTION</vt:lpstr>
      <vt:lpstr>AIM</vt:lpstr>
      <vt:lpstr>DATASET OVERVIEW</vt:lpstr>
      <vt:lpstr>METHODOLOGY</vt:lpstr>
      <vt:lpstr>RESULT </vt:lpstr>
      <vt:lpstr>RESULT</vt:lpstr>
      <vt:lpstr>RESULT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Prerak Jain</dc:creator>
  <cp:lastModifiedBy>Prerak Jain</cp:lastModifiedBy>
  <cp:revision>40</cp:revision>
  <dcterms:created xsi:type="dcterms:W3CDTF">2023-10-24T12:57:05Z</dcterms:created>
  <dcterms:modified xsi:type="dcterms:W3CDTF">2023-10-25T16:39:52Z</dcterms:modified>
</cp:coreProperties>
</file>