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6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3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5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0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0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6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1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5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78F41-AABD-4398-841D-345EEE0C576E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BC37-5B8A-41E7-58E6-47C15984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8290"/>
            <a:ext cx="12192000" cy="861420"/>
          </a:xfrm>
        </p:spPr>
        <p:txBody>
          <a:bodyPr/>
          <a:lstStyle/>
          <a:p>
            <a:pPr algn="ctr"/>
            <a:r>
              <a:rPr lang="en-IN" sz="5400" dirty="0"/>
              <a:t>AIRLINE 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AB67-A9E7-4A77-33CF-D23D8EEE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75357"/>
            <a:ext cx="8825658" cy="86142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PRERAK JAIN</a:t>
            </a:r>
          </a:p>
        </p:txBody>
      </p:sp>
    </p:spTree>
    <p:extLst>
      <p:ext uri="{BB962C8B-B14F-4D97-AF65-F5344CB8AC3E}">
        <p14:creationId xmlns:p14="http://schemas.microsoft.com/office/powerpoint/2010/main" val="13207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11CE-F032-3463-77E2-A0B9A935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CB0-A2E5-47E2-8BE2-5824C86C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3648"/>
            <a:ext cx="10488054" cy="4195481"/>
          </a:xfrm>
        </p:spPr>
        <p:txBody>
          <a:bodyPr/>
          <a:lstStyle/>
          <a:p>
            <a:pPr algn="just"/>
            <a:r>
              <a:rPr lang="en-IN" dirty="0"/>
              <a:t>Customer satisfaction is very crucial factor that plays an important role in any industry, it </a:t>
            </a:r>
            <a:r>
              <a:rPr lang="en-US" dirty="0"/>
              <a:t>refers to the overall sentiment or perception of contentment and approval that customers have regarding their experiences with a product, service, or brand.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Airline customer satisfaction refers to the level of contentment and approval that passengers experience when traveling with an airline.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depends on different services such as booking, check-in, boarding, in-flight service, comfort, on-time performance, baggage handling, and customer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5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B119-E7F0-733A-7F41-563AA54B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15472"/>
            <a:ext cx="9404723" cy="793376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7AC8-B5C8-8058-6E95-884E4C6F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8141"/>
            <a:ext cx="10461160" cy="11833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use logistic regression for airline customer satisfaction modeling in order to understand and predict the factors that influence whether a passenger is satisfied or dissatisfied with their airline experience.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85F5B-E7A8-F9EA-5F09-37E7CD1C8F2F}"/>
              </a:ext>
            </a:extLst>
          </p:cNvPr>
          <p:cNvSpPr txBox="1"/>
          <p:nvPr/>
        </p:nvSpPr>
        <p:spPr>
          <a:xfrm>
            <a:off x="646111" y="3059668"/>
            <a:ext cx="3272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361B1-121E-0BCF-B5C6-F95414003005}"/>
              </a:ext>
            </a:extLst>
          </p:cNvPr>
          <p:cNvSpPr txBox="1"/>
          <p:nvPr/>
        </p:nvSpPr>
        <p:spPr>
          <a:xfrm>
            <a:off x="646112" y="4096871"/>
            <a:ext cx="10461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+mj-lt"/>
                <a:ea typeface="+mj-ea"/>
                <a:cs typeface="+mj-cs"/>
              </a:rPr>
              <a:t>to develop a predictive model showcasing evaluation metrics that can effectively explain how well the model classify passengers into two categories: satisfied and dissatisfied.</a:t>
            </a:r>
            <a:endParaRPr lang="en-IN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5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3B9D-5596-2FED-C96A-0178651B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784411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FE26-8991-86BD-3DFC-9B9938A6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2612"/>
            <a:ext cx="10444211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dataset is available on Kaggle.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gives information for approximately 25900 customers, including both male and female of different age categories.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gives the details about 25 different factors that relates to customer satisfaction such as class, inflight Wi-Fi service, onboard service, leg room service, baggage handling etc.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ratings for different services are given on the scale of 0 to 5, 0 being least satisfied and 5 being most satisfied.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consist of 5 categorical columns and 20 numerical columns.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0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A25C-24A1-DC3B-EC18-54337BA1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D3A6-F3FA-68B4-8C3F-4514D126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88142"/>
            <a:ext cx="10471105" cy="1479176"/>
          </a:xfrm>
        </p:spPr>
        <p:txBody>
          <a:bodyPr/>
          <a:lstStyle/>
          <a:p>
            <a:pPr algn="just"/>
            <a:r>
              <a:rPr lang="en-IN" dirty="0"/>
              <a:t>It gives description of dependency of target variable on independent variables using logistic regression model to analyse airline customer satisfaction.</a:t>
            </a:r>
          </a:p>
          <a:p>
            <a:pPr algn="just"/>
            <a:r>
              <a:rPr lang="en-IN" dirty="0"/>
              <a:t>The dependent variable is ‘satisfaction’ whereas independent variables include cleanliness, onboarding service, leg room service, entertainment etc.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E54C9-FE5C-CFCE-3641-D7B3D00D0C3E}"/>
              </a:ext>
            </a:extLst>
          </p:cNvPr>
          <p:cNvSpPr/>
          <p:nvPr/>
        </p:nvSpPr>
        <p:spPr>
          <a:xfrm>
            <a:off x="1102659" y="3272118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C12448-EF62-4A13-E76D-96FB278756FF}"/>
              </a:ext>
            </a:extLst>
          </p:cNvPr>
          <p:cNvSpPr/>
          <p:nvPr/>
        </p:nvSpPr>
        <p:spPr>
          <a:xfrm>
            <a:off x="3702424" y="3272118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Preparation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B7848-35A9-E635-7D08-373CB9609378}"/>
              </a:ext>
            </a:extLst>
          </p:cNvPr>
          <p:cNvSpPr/>
          <p:nvPr/>
        </p:nvSpPr>
        <p:spPr>
          <a:xfrm>
            <a:off x="6302189" y="3272118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A141EED-3E59-7869-C897-A9F3A51C4A07}"/>
              </a:ext>
            </a:extLst>
          </p:cNvPr>
          <p:cNvSpPr/>
          <p:nvPr/>
        </p:nvSpPr>
        <p:spPr>
          <a:xfrm>
            <a:off x="3182471" y="3603812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5E7F55-7711-7A09-91BC-541CB809629A}"/>
              </a:ext>
            </a:extLst>
          </p:cNvPr>
          <p:cNvSpPr/>
          <p:nvPr/>
        </p:nvSpPr>
        <p:spPr>
          <a:xfrm>
            <a:off x="5782236" y="3603812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5AA920-8D63-97B5-F689-EAFADB1A9BB4}"/>
              </a:ext>
            </a:extLst>
          </p:cNvPr>
          <p:cNvSpPr/>
          <p:nvPr/>
        </p:nvSpPr>
        <p:spPr>
          <a:xfrm>
            <a:off x="8901954" y="3272118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0548B4-EA85-C775-7E21-D575652F9D6C}"/>
              </a:ext>
            </a:extLst>
          </p:cNvPr>
          <p:cNvSpPr/>
          <p:nvPr/>
        </p:nvSpPr>
        <p:spPr>
          <a:xfrm>
            <a:off x="8417861" y="3603812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16FFD7-7AA4-03D5-73A8-ACCB80C05103}"/>
              </a:ext>
            </a:extLst>
          </p:cNvPr>
          <p:cNvSpPr/>
          <p:nvPr/>
        </p:nvSpPr>
        <p:spPr>
          <a:xfrm>
            <a:off x="8915398" y="4935070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Outlier Treatment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72F9E3-B3FB-31B3-72E9-C2712D4C5809}"/>
              </a:ext>
            </a:extLst>
          </p:cNvPr>
          <p:cNvSpPr/>
          <p:nvPr/>
        </p:nvSpPr>
        <p:spPr>
          <a:xfrm>
            <a:off x="6302189" y="4935070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C1EB32-7F17-A10E-C43E-53AFC1927573}"/>
              </a:ext>
            </a:extLst>
          </p:cNvPr>
          <p:cNvSpPr/>
          <p:nvPr/>
        </p:nvSpPr>
        <p:spPr>
          <a:xfrm>
            <a:off x="3731560" y="4935070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Tuning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AE782-5899-CAA0-C806-B2669C3100F5}"/>
              </a:ext>
            </a:extLst>
          </p:cNvPr>
          <p:cNvSpPr/>
          <p:nvPr/>
        </p:nvSpPr>
        <p:spPr>
          <a:xfrm>
            <a:off x="1102659" y="4926105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7A8C30-61E7-D9FF-DE6A-BF6FD4DA06DC}"/>
              </a:ext>
            </a:extLst>
          </p:cNvPr>
          <p:cNvSpPr/>
          <p:nvPr/>
        </p:nvSpPr>
        <p:spPr>
          <a:xfrm rot="5400000">
            <a:off x="9674037" y="4391585"/>
            <a:ext cx="490817" cy="170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354F28-5733-C4B1-31E8-B5EF0FDF9118}"/>
              </a:ext>
            </a:extLst>
          </p:cNvPr>
          <p:cNvSpPr/>
          <p:nvPr/>
        </p:nvSpPr>
        <p:spPr>
          <a:xfrm rot="10800000">
            <a:off x="8382001" y="5221940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9E0EFDE-0E86-83A8-5ABF-A5B3656F5FF6}"/>
              </a:ext>
            </a:extLst>
          </p:cNvPr>
          <p:cNvSpPr/>
          <p:nvPr/>
        </p:nvSpPr>
        <p:spPr>
          <a:xfrm rot="10800000">
            <a:off x="5782236" y="5230905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F48BFC-9120-766F-A95C-4BF8A3262F6F}"/>
              </a:ext>
            </a:extLst>
          </p:cNvPr>
          <p:cNvSpPr/>
          <p:nvPr/>
        </p:nvSpPr>
        <p:spPr>
          <a:xfrm rot="10800000">
            <a:off x="3198163" y="5230906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1194-C8BF-47A3-B03C-DD892A4E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82923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D0837-0DD0-B644-1621-E95B17C28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401977"/>
              </p:ext>
            </p:extLst>
          </p:nvPr>
        </p:nvGraphicFramePr>
        <p:xfrm>
          <a:off x="646109" y="2115391"/>
          <a:ext cx="6032595" cy="382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9">
                  <a:extLst>
                    <a:ext uri="{9D8B030D-6E8A-4147-A177-3AD203B41FA5}">
                      <a16:colId xmlns:a16="http://schemas.microsoft.com/office/drawing/2014/main" val="880339576"/>
                    </a:ext>
                  </a:extLst>
                </a:gridCol>
                <a:gridCol w="1206519">
                  <a:extLst>
                    <a:ext uri="{9D8B030D-6E8A-4147-A177-3AD203B41FA5}">
                      <a16:colId xmlns:a16="http://schemas.microsoft.com/office/drawing/2014/main" val="1442913153"/>
                    </a:ext>
                  </a:extLst>
                </a:gridCol>
                <a:gridCol w="1206519">
                  <a:extLst>
                    <a:ext uri="{9D8B030D-6E8A-4147-A177-3AD203B41FA5}">
                      <a16:colId xmlns:a16="http://schemas.microsoft.com/office/drawing/2014/main" val="1168612322"/>
                    </a:ext>
                  </a:extLst>
                </a:gridCol>
                <a:gridCol w="1206519">
                  <a:extLst>
                    <a:ext uri="{9D8B030D-6E8A-4147-A177-3AD203B41FA5}">
                      <a16:colId xmlns:a16="http://schemas.microsoft.com/office/drawing/2014/main" val="4052991796"/>
                    </a:ext>
                  </a:extLst>
                </a:gridCol>
                <a:gridCol w="1206519">
                  <a:extLst>
                    <a:ext uri="{9D8B030D-6E8A-4147-A177-3AD203B41FA5}">
                      <a16:colId xmlns:a16="http://schemas.microsoft.com/office/drawing/2014/main" val="3462471593"/>
                    </a:ext>
                  </a:extLst>
                </a:gridCol>
              </a:tblGrid>
              <a:tr h="63654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07153"/>
                  </a:ext>
                </a:extLst>
              </a:tr>
              <a:tr h="6365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8926"/>
                  </a:ext>
                </a:extLst>
              </a:tr>
              <a:tr h="6365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86046"/>
                  </a:ext>
                </a:extLst>
              </a:tr>
              <a:tr h="6365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87832"/>
                  </a:ext>
                </a:extLst>
              </a:tr>
              <a:tr h="6365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33430"/>
                  </a:ext>
                </a:extLst>
              </a:tr>
              <a:tr h="6365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5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1A4388-9AA7-0D77-595E-A1D21602B46E}"/>
              </a:ext>
            </a:extLst>
          </p:cNvPr>
          <p:cNvSpPr txBox="1"/>
          <p:nvPr/>
        </p:nvSpPr>
        <p:spPr>
          <a:xfrm>
            <a:off x="1810871" y="1488141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Before Tuning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3F881B-EDFD-FB5F-65DB-8633C31E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41360"/>
              </p:ext>
            </p:extLst>
          </p:nvPr>
        </p:nvGraphicFramePr>
        <p:xfrm>
          <a:off x="646109" y="5941715"/>
          <a:ext cx="603259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298">
                  <a:extLst>
                    <a:ext uri="{9D8B030D-6E8A-4147-A177-3AD203B41FA5}">
                      <a16:colId xmlns:a16="http://schemas.microsoft.com/office/drawing/2014/main" val="2213390722"/>
                    </a:ext>
                  </a:extLst>
                </a:gridCol>
                <a:gridCol w="3016298">
                  <a:extLst>
                    <a:ext uri="{9D8B030D-6E8A-4147-A177-3AD203B41FA5}">
                      <a16:colId xmlns:a16="http://schemas.microsoft.com/office/drawing/2014/main" val="186174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AUC-ROC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25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0BF89-8EA3-82F2-C0D1-4C5057DA8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09448"/>
              </p:ext>
            </p:extLst>
          </p:nvPr>
        </p:nvGraphicFramePr>
        <p:xfrm>
          <a:off x="6965481" y="2124076"/>
          <a:ext cx="4661745" cy="383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15">
                  <a:extLst>
                    <a:ext uri="{9D8B030D-6E8A-4147-A177-3AD203B41FA5}">
                      <a16:colId xmlns:a16="http://schemas.microsoft.com/office/drawing/2014/main" val="3348315043"/>
                    </a:ext>
                  </a:extLst>
                </a:gridCol>
                <a:gridCol w="1553915">
                  <a:extLst>
                    <a:ext uri="{9D8B030D-6E8A-4147-A177-3AD203B41FA5}">
                      <a16:colId xmlns:a16="http://schemas.microsoft.com/office/drawing/2014/main" val="2654085567"/>
                    </a:ext>
                  </a:extLst>
                </a:gridCol>
                <a:gridCol w="1553915">
                  <a:extLst>
                    <a:ext uri="{9D8B030D-6E8A-4147-A177-3AD203B41FA5}">
                      <a16:colId xmlns:a16="http://schemas.microsoft.com/office/drawing/2014/main" val="1095929321"/>
                    </a:ext>
                  </a:extLst>
                </a:gridCol>
              </a:tblGrid>
              <a:tr h="63772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GridSearchCV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RandmoizedSearchCV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97785"/>
                  </a:ext>
                </a:extLst>
              </a:tr>
              <a:tr h="6377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23403"/>
                  </a:ext>
                </a:extLst>
              </a:tr>
              <a:tr h="6377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36896"/>
                  </a:ext>
                </a:extLst>
              </a:tr>
              <a:tr h="6377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2391"/>
                  </a:ext>
                </a:extLst>
              </a:tr>
              <a:tr h="6377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77689"/>
                  </a:ext>
                </a:extLst>
              </a:tr>
              <a:tr h="6377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AUC-ROC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256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4790CF-9A6C-12BF-92B2-92DADC97646C}"/>
              </a:ext>
            </a:extLst>
          </p:cNvPr>
          <p:cNvSpPr txBox="1"/>
          <p:nvPr/>
        </p:nvSpPr>
        <p:spPr>
          <a:xfrm>
            <a:off x="7279294" y="1488141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After Tuning </a:t>
            </a:r>
          </a:p>
        </p:txBody>
      </p:sp>
    </p:spTree>
    <p:extLst>
      <p:ext uri="{BB962C8B-B14F-4D97-AF65-F5344CB8AC3E}">
        <p14:creationId xmlns:p14="http://schemas.microsoft.com/office/powerpoint/2010/main" val="209820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46FE-50F1-B20C-9BF1-F50B78C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8930"/>
            <a:ext cx="9404723" cy="85612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E0E-6E57-5988-6605-532D7852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9177"/>
            <a:ext cx="10452195" cy="4195481"/>
          </a:xfrm>
        </p:spPr>
        <p:txBody>
          <a:bodyPr/>
          <a:lstStyle/>
          <a:p>
            <a:pPr algn="just"/>
            <a:r>
              <a:rPr lang="en-IN" dirty="0"/>
              <a:t>We can see that the model accuracy is 87% </a:t>
            </a:r>
            <a:r>
              <a:rPr lang="en-IN"/>
              <a:t>before tuning and </a:t>
            </a:r>
            <a:r>
              <a:rPr lang="en-IN" dirty="0"/>
              <a:t>87.31% after tuning. Also other metrics such as precision, accuracy and f1-score are high.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We can conclude from the above result that the model is a good fit but with slightly overfitting nature.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These results suggest that the model is effective in predicting and classifying passenger satisfaction, which can be valuable for airline companies in improving customer experiences and making data-driven decisions.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21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4F9-A721-444F-6DBF-2988B8ED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63688"/>
            <a:ext cx="9404723" cy="73062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188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450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AIRLINE CUSTOMER SATISFACTION</vt:lpstr>
      <vt:lpstr>INTRODUCTION</vt:lpstr>
      <vt:lpstr>AIM</vt:lpstr>
      <vt:lpstr>DATASET OVERVIEW</vt:lpstr>
      <vt:lpstr>METHODOLOGY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CUSTOMER SATISFACTION</dc:title>
  <dc:creator>Prerak Jain</dc:creator>
  <cp:lastModifiedBy>Prerak Jain</cp:lastModifiedBy>
  <cp:revision>15</cp:revision>
  <dcterms:created xsi:type="dcterms:W3CDTF">2023-10-08T04:57:13Z</dcterms:created>
  <dcterms:modified xsi:type="dcterms:W3CDTF">2023-10-14T17:19:17Z</dcterms:modified>
</cp:coreProperties>
</file>