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1D9F08-E31D-472E-B424-95B9D29F304B}"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361402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1D9F08-E31D-472E-B424-95B9D29F304B}"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242449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1D9F08-E31D-472E-B424-95B9D29F304B}"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3812851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1D9F08-E31D-472E-B424-95B9D29F304B}"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3A81E-177E-4BAD-B08D-5F4AC4E1FFF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8143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D9F08-E31D-472E-B424-95B9D29F304B}"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861492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1D9F08-E31D-472E-B424-95B9D29F304B}" type="datetimeFigureOut">
              <a:rPr lang="en-IN" smtClean="0"/>
              <a:t>15-10-2023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1967830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1D9F08-E31D-472E-B424-95B9D29F304B}" type="datetimeFigureOut">
              <a:rPr lang="en-IN" smtClean="0"/>
              <a:t>15-10-2023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1534588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D9F08-E31D-472E-B424-95B9D29F304B}"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4144379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D9F08-E31D-472E-B424-95B9D29F304B}"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162743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E1D9F08-E31D-472E-B424-95B9D29F304B}"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107363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D9F08-E31D-472E-B424-95B9D29F304B}"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232437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1D9F08-E31D-472E-B424-95B9D29F304B}"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51247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1D9F08-E31D-472E-B424-95B9D29F304B}" type="datetimeFigureOut">
              <a:rPr lang="en-IN" smtClean="0"/>
              <a:t>15-10-2023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181203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1D9F08-E31D-472E-B424-95B9D29F304B}" type="datetimeFigureOut">
              <a:rPr lang="en-IN" smtClean="0"/>
              <a:t>15-10-2023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379954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1D9F08-E31D-472E-B424-95B9D29F304B}" type="datetimeFigureOut">
              <a:rPr lang="en-IN" smtClean="0"/>
              <a:t>15-10-2023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31875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1D9F08-E31D-472E-B424-95B9D29F304B}" type="datetimeFigureOut">
              <a:rPr lang="en-IN" smtClean="0"/>
              <a:t>15-10-2023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425710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1D9F08-E31D-472E-B424-95B9D29F304B}"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3A81E-177E-4BAD-B08D-5F4AC4E1FFF0}" type="slidenum">
              <a:rPr lang="en-IN" smtClean="0"/>
              <a:t>‹#›</a:t>
            </a:fld>
            <a:endParaRPr lang="en-IN"/>
          </a:p>
        </p:txBody>
      </p:sp>
    </p:spTree>
    <p:extLst>
      <p:ext uri="{BB962C8B-B14F-4D97-AF65-F5344CB8AC3E}">
        <p14:creationId xmlns:p14="http://schemas.microsoft.com/office/powerpoint/2010/main" val="316575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1D9F08-E31D-472E-B424-95B9D29F304B}" type="datetimeFigureOut">
              <a:rPr lang="en-IN" smtClean="0"/>
              <a:t>15-10-2023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B3A81E-177E-4BAD-B08D-5F4AC4E1FFF0}" type="slidenum">
              <a:rPr lang="en-IN" smtClean="0"/>
              <a:t>‹#›</a:t>
            </a:fld>
            <a:endParaRPr lang="en-IN"/>
          </a:p>
        </p:txBody>
      </p:sp>
    </p:spTree>
    <p:extLst>
      <p:ext uri="{BB962C8B-B14F-4D97-AF65-F5344CB8AC3E}">
        <p14:creationId xmlns:p14="http://schemas.microsoft.com/office/powerpoint/2010/main" val="34372167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86814D-D4D7-5733-2124-C197D127B3F0}"/>
              </a:ext>
            </a:extLst>
          </p:cNvPr>
          <p:cNvSpPr>
            <a:spLocks noGrp="1"/>
          </p:cNvSpPr>
          <p:nvPr>
            <p:ph type="subTitle" idx="1"/>
          </p:nvPr>
        </p:nvSpPr>
        <p:spPr>
          <a:xfrm>
            <a:off x="1683171" y="4140886"/>
            <a:ext cx="8825658" cy="861420"/>
          </a:xfrm>
        </p:spPr>
        <p:txBody>
          <a:bodyPr/>
          <a:lstStyle/>
          <a:p>
            <a:pPr algn="ctr"/>
            <a:r>
              <a:rPr lang="en-IN" dirty="0"/>
              <a:t>PRERAK JAIN</a:t>
            </a:r>
          </a:p>
        </p:txBody>
      </p:sp>
      <p:sp>
        <p:nvSpPr>
          <p:cNvPr id="4" name="Title 1">
            <a:extLst>
              <a:ext uri="{FF2B5EF4-FFF2-40B4-BE49-F238E27FC236}">
                <a16:creationId xmlns:a16="http://schemas.microsoft.com/office/drawing/2014/main" id="{38C8E294-3E47-504C-5071-6201ABE02C3A}"/>
              </a:ext>
            </a:extLst>
          </p:cNvPr>
          <p:cNvSpPr txBox="1">
            <a:spLocks/>
          </p:cNvSpPr>
          <p:nvPr/>
        </p:nvSpPr>
        <p:spPr>
          <a:xfrm>
            <a:off x="0" y="2998290"/>
            <a:ext cx="12192000" cy="86142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5400" dirty="0"/>
              <a:t>DEMENTIA PREDITION</a:t>
            </a:r>
          </a:p>
        </p:txBody>
      </p:sp>
    </p:spTree>
    <p:extLst>
      <p:ext uri="{BB962C8B-B14F-4D97-AF65-F5344CB8AC3E}">
        <p14:creationId xmlns:p14="http://schemas.microsoft.com/office/powerpoint/2010/main" val="146364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CCAE-4363-023A-C19B-A4ADC08FE8D4}"/>
              </a:ext>
            </a:extLst>
          </p:cNvPr>
          <p:cNvSpPr>
            <a:spLocks noGrp="1"/>
          </p:cNvSpPr>
          <p:nvPr>
            <p:ph type="title"/>
          </p:nvPr>
        </p:nvSpPr>
        <p:spPr>
          <a:xfrm>
            <a:off x="646111" y="452718"/>
            <a:ext cx="9404723" cy="820270"/>
          </a:xfrm>
        </p:spPr>
        <p:txBody>
          <a:bodyPr/>
          <a:lstStyle/>
          <a:p>
            <a:r>
              <a:rPr lang="en-IN" dirty="0"/>
              <a:t>INTRODUCTION</a:t>
            </a:r>
          </a:p>
        </p:txBody>
      </p:sp>
      <p:sp>
        <p:nvSpPr>
          <p:cNvPr id="3" name="Content Placeholder 2">
            <a:extLst>
              <a:ext uri="{FF2B5EF4-FFF2-40B4-BE49-F238E27FC236}">
                <a16:creationId xmlns:a16="http://schemas.microsoft.com/office/drawing/2014/main" id="{52EE5D85-85AF-B8EB-5C4A-33DD679E4BCA}"/>
              </a:ext>
            </a:extLst>
          </p:cNvPr>
          <p:cNvSpPr>
            <a:spLocks noGrp="1"/>
          </p:cNvSpPr>
          <p:nvPr>
            <p:ph idx="1"/>
          </p:nvPr>
        </p:nvSpPr>
        <p:spPr>
          <a:xfrm>
            <a:off x="645130" y="1407459"/>
            <a:ext cx="10497999" cy="4195481"/>
          </a:xfrm>
        </p:spPr>
        <p:txBody>
          <a:bodyPr/>
          <a:lstStyle/>
          <a:p>
            <a:pPr algn="just"/>
            <a:r>
              <a:rPr lang="en-US" dirty="0"/>
              <a:t>Dementia is a syndrome – usually of a chronic or progressive nature – in which there is deterioration in cognitive function (i.e. the ability to process thought) beyond what might be expected from normal aging. It affects memory, thinking, orientation, comprehension, calculation, learning capacity, language, and judgment.</a:t>
            </a:r>
          </a:p>
          <a:p>
            <a:pPr algn="just"/>
            <a:endParaRPr lang="en-US" dirty="0"/>
          </a:p>
          <a:p>
            <a:pPr algn="just"/>
            <a:r>
              <a:rPr lang="en-US" dirty="0"/>
              <a:t>There is often a lack of awareness and understanding of dementia, resulting in stigmatization and barriers to diagnosis and care.</a:t>
            </a:r>
          </a:p>
          <a:p>
            <a:pPr algn="just"/>
            <a:endParaRPr lang="en-US" dirty="0"/>
          </a:p>
          <a:p>
            <a:pPr algn="just"/>
            <a:r>
              <a:rPr lang="en-US" dirty="0"/>
              <a:t>Therefore it is very crucial to diagnose this syndrome at right time so that it can be treated with full care.</a:t>
            </a:r>
            <a:endParaRPr lang="en-IN" dirty="0"/>
          </a:p>
        </p:txBody>
      </p:sp>
    </p:spTree>
    <p:extLst>
      <p:ext uri="{BB962C8B-B14F-4D97-AF65-F5344CB8AC3E}">
        <p14:creationId xmlns:p14="http://schemas.microsoft.com/office/powerpoint/2010/main" val="160094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0203-BF56-F7B1-0B11-F1405C7EA00C}"/>
              </a:ext>
            </a:extLst>
          </p:cNvPr>
          <p:cNvSpPr>
            <a:spLocks noGrp="1"/>
          </p:cNvSpPr>
          <p:nvPr>
            <p:ph type="title"/>
          </p:nvPr>
        </p:nvSpPr>
        <p:spPr>
          <a:xfrm>
            <a:off x="646111" y="452718"/>
            <a:ext cx="9404723" cy="676835"/>
          </a:xfrm>
        </p:spPr>
        <p:txBody>
          <a:bodyPr/>
          <a:lstStyle/>
          <a:p>
            <a:r>
              <a:rPr lang="en-IN" dirty="0"/>
              <a:t>AIM</a:t>
            </a:r>
          </a:p>
        </p:txBody>
      </p:sp>
      <p:sp>
        <p:nvSpPr>
          <p:cNvPr id="3" name="Content Placeholder 2">
            <a:extLst>
              <a:ext uri="{FF2B5EF4-FFF2-40B4-BE49-F238E27FC236}">
                <a16:creationId xmlns:a16="http://schemas.microsoft.com/office/drawing/2014/main" id="{E7CAA148-D292-2559-6D60-CB924FFB64A6}"/>
              </a:ext>
            </a:extLst>
          </p:cNvPr>
          <p:cNvSpPr>
            <a:spLocks noGrp="1"/>
          </p:cNvSpPr>
          <p:nvPr>
            <p:ph idx="1"/>
          </p:nvPr>
        </p:nvSpPr>
        <p:spPr>
          <a:xfrm>
            <a:off x="646111" y="1492625"/>
            <a:ext cx="10480070" cy="1232646"/>
          </a:xfrm>
        </p:spPr>
        <p:txBody>
          <a:bodyPr/>
          <a:lstStyle/>
          <a:p>
            <a:pPr marL="0" indent="0" algn="just">
              <a:buNone/>
            </a:pPr>
            <a:r>
              <a:rPr lang="en-US" dirty="0"/>
              <a:t>To use Support Vector Classifier and Naïve Bayes Classifier for Dementia prediction modeling in order to understand and predict the factors that influence whether a person is suffering from dementia or not.</a:t>
            </a:r>
            <a:endParaRPr lang="en-IN" dirty="0"/>
          </a:p>
          <a:p>
            <a:endParaRPr lang="en-IN" dirty="0"/>
          </a:p>
        </p:txBody>
      </p:sp>
      <p:sp>
        <p:nvSpPr>
          <p:cNvPr id="9" name="TextBox 8">
            <a:extLst>
              <a:ext uri="{FF2B5EF4-FFF2-40B4-BE49-F238E27FC236}">
                <a16:creationId xmlns:a16="http://schemas.microsoft.com/office/drawing/2014/main" id="{574E3423-3210-4ADE-211F-2B887A7E7796}"/>
              </a:ext>
            </a:extLst>
          </p:cNvPr>
          <p:cNvSpPr txBox="1"/>
          <p:nvPr/>
        </p:nvSpPr>
        <p:spPr>
          <a:xfrm>
            <a:off x="646111" y="3059668"/>
            <a:ext cx="6096000" cy="73866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200" b="0" i="0" u="none" strike="noStrike" kern="1200" cap="none" spc="0" normalizeH="0" baseline="0" noProof="0" dirty="0">
                <a:ln>
                  <a:noFill/>
                </a:ln>
                <a:solidFill>
                  <a:prstClr val="white"/>
                </a:solidFill>
                <a:effectLst/>
                <a:uLnTx/>
                <a:uFillTx/>
                <a:latin typeface="Century Gothic" panose="020B0502020202020204"/>
                <a:ea typeface="+mn-ea"/>
                <a:cs typeface="+mn-cs"/>
              </a:rPr>
              <a:t>OBJECTIVE</a:t>
            </a:r>
          </a:p>
        </p:txBody>
      </p:sp>
      <p:sp>
        <p:nvSpPr>
          <p:cNvPr id="15" name="TextBox 14">
            <a:extLst>
              <a:ext uri="{FF2B5EF4-FFF2-40B4-BE49-F238E27FC236}">
                <a16:creationId xmlns:a16="http://schemas.microsoft.com/office/drawing/2014/main" id="{830ED6FC-5E4B-4DCB-BA10-D46AC1280260}"/>
              </a:ext>
            </a:extLst>
          </p:cNvPr>
          <p:cNvSpPr txBox="1"/>
          <p:nvPr/>
        </p:nvSpPr>
        <p:spPr>
          <a:xfrm>
            <a:off x="646111" y="3988148"/>
            <a:ext cx="10480070" cy="1015663"/>
          </a:xfrm>
          <a:prstGeom prst="rect">
            <a:avLst/>
          </a:prstGeom>
          <a:noFill/>
        </p:spPr>
        <p:txBody>
          <a:bodyPr wrap="square">
            <a:spAutoFit/>
          </a:bodyPr>
          <a:lstStyle/>
          <a:p>
            <a:pPr marR="0" lvl="0" algn="just" defTabSz="457200" rtl="0" eaLnBrk="1" fontAlgn="auto" latinLnBrk="0" hangingPunct="1">
              <a:lnSpc>
                <a:spcPct val="100000"/>
              </a:lnSpc>
              <a:spcBef>
                <a:spcPts val="0"/>
              </a:spcBef>
              <a:spcAft>
                <a:spcPts val="0"/>
              </a:spcAft>
              <a:buClrTx/>
              <a:buSzTx/>
              <a:tabLst/>
              <a:defRPr/>
            </a:pPr>
            <a:r>
              <a:rPr lang="en-US" sz="2000" dirty="0">
                <a:solidFill>
                  <a:prstClr val="white"/>
                </a:solidFill>
                <a:latin typeface="Century Gothic" panose="020B0502020202020204"/>
              </a:rPr>
              <a:t>T</a:t>
            </a: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o develop a predictive model showcasing performance measures and evaluation metrics that can effectively explain how well the model classify </a:t>
            </a:r>
            <a:r>
              <a:rPr lang="en-US" sz="2000" dirty="0">
                <a:solidFill>
                  <a:prstClr val="white"/>
                </a:solidFill>
                <a:latin typeface="Century Gothic" panose="020B0502020202020204"/>
              </a:rPr>
              <a:t>a case</a:t>
            </a: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 into three categories: </a:t>
            </a:r>
            <a:r>
              <a:rPr lang="en-US" sz="2000" dirty="0">
                <a:solidFill>
                  <a:prstClr val="white"/>
                </a:solidFill>
                <a:latin typeface="Century Gothic" panose="020B0502020202020204"/>
              </a:rPr>
              <a:t>demented, nondemented and converted.</a:t>
            </a:r>
            <a:endParaRPr kumimoji="0" lang="en-IN" sz="2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64385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472B-F601-E22B-CB92-521F1532C00D}"/>
              </a:ext>
            </a:extLst>
          </p:cNvPr>
          <p:cNvSpPr>
            <a:spLocks noGrp="1"/>
          </p:cNvSpPr>
          <p:nvPr>
            <p:ph type="title"/>
          </p:nvPr>
        </p:nvSpPr>
        <p:spPr>
          <a:xfrm>
            <a:off x="646111" y="452718"/>
            <a:ext cx="9404723" cy="766482"/>
          </a:xfrm>
        </p:spPr>
        <p:txBody>
          <a:bodyPr/>
          <a:lstStyle/>
          <a:p>
            <a:r>
              <a:rPr lang="en-IN" dirty="0"/>
              <a:t>DATASET OVERVIEW</a:t>
            </a:r>
          </a:p>
        </p:txBody>
      </p:sp>
      <p:sp>
        <p:nvSpPr>
          <p:cNvPr id="3" name="Content Placeholder 2">
            <a:extLst>
              <a:ext uri="{FF2B5EF4-FFF2-40B4-BE49-F238E27FC236}">
                <a16:creationId xmlns:a16="http://schemas.microsoft.com/office/drawing/2014/main" id="{926FB5DB-4049-6B3C-CEE5-218D2E33AF84}"/>
              </a:ext>
            </a:extLst>
          </p:cNvPr>
          <p:cNvSpPr>
            <a:spLocks noGrp="1"/>
          </p:cNvSpPr>
          <p:nvPr>
            <p:ph idx="1"/>
          </p:nvPr>
        </p:nvSpPr>
        <p:spPr>
          <a:xfrm>
            <a:off x="645130" y="1488142"/>
            <a:ext cx="10462141" cy="4195481"/>
          </a:xfrm>
        </p:spPr>
        <p:txBody>
          <a:bodyPr>
            <a:normAutofit fontScale="92500" lnSpcReduction="10000"/>
          </a:bodyPr>
          <a:lstStyle/>
          <a:p>
            <a:pPr algn="just"/>
            <a:r>
              <a:rPr lang="en-IN" dirty="0"/>
              <a:t>The dataset is available on Kaggle.</a:t>
            </a:r>
          </a:p>
          <a:p>
            <a:pPr marL="0" indent="0" algn="just">
              <a:buNone/>
            </a:pPr>
            <a:endParaRPr lang="en-IN" dirty="0"/>
          </a:p>
          <a:p>
            <a:pPr algn="just"/>
            <a:r>
              <a:rPr lang="en-IN" dirty="0"/>
              <a:t>It gives information about 374 cases, including both male and female of different age categories.</a:t>
            </a:r>
          </a:p>
          <a:p>
            <a:pPr marL="0" indent="0" algn="just">
              <a:buNone/>
            </a:pPr>
            <a:endParaRPr lang="en-IN" dirty="0"/>
          </a:p>
          <a:p>
            <a:pPr algn="just"/>
            <a:r>
              <a:rPr lang="en-IN" dirty="0"/>
              <a:t>It gives the details about 12 different factors that relates to dementia prediction such as visit, MR delay, age, EDUC, SES etc.</a:t>
            </a:r>
          </a:p>
          <a:p>
            <a:pPr marL="0" indent="0" algn="just">
              <a:buNone/>
            </a:pPr>
            <a:endParaRPr lang="en-IN" dirty="0"/>
          </a:p>
          <a:p>
            <a:pPr algn="just"/>
            <a:r>
              <a:rPr lang="en-IN" dirty="0"/>
              <a:t>The age categories of different cases is in the range of 60 to 96.</a:t>
            </a:r>
          </a:p>
          <a:p>
            <a:pPr algn="just"/>
            <a:endParaRPr lang="en-IN" dirty="0"/>
          </a:p>
          <a:p>
            <a:pPr algn="just"/>
            <a:r>
              <a:rPr lang="en-IN" dirty="0"/>
              <a:t>It consist of 3 categorical columns and 10 numerical columns.</a:t>
            </a:r>
          </a:p>
          <a:p>
            <a:pPr algn="just"/>
            <a:endParaRPr lang="en-IN" dirty="0"/>
          </a:p>
        </p:txBody>
      </p:sp>
    </p:spTree>
    <p:extLst>
      <p:ext uri="{BB962C8B-B14F-4D97-AF65-F5344CB8AC3E}">
        <p14:creationId xmlns:p14="http://schemas.microsoft.com/office/powerpoint/2010/main" val="235523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E910-4B44-5451-430C-3DBF7CB6EDBF}"/>
              </a:ext>
            </a:extLst>
          </p:cNvPr>
          <p:cNvSpPr>
            <a:spLocks noGrp="1"/>
          </p:cNvSpPr>
          <p:nvPr>
            <p:ph type="title"/>
          </p:nvPr>
        </p:nvSpPr>
        <p:spPr>
          <a:xfrm>
            <a:off x="646111" y="452718"/>
            <a:ext cx="9404723" cy="829235"/>
          </a:xfrm>
        </p:spPr>
        <p:txBody>
          <a:bodyPr/>
          <a:lstStyle/>
          <a:p>
            <a:r>
              <a:rPr lang="en-IN" dirty="0"/>
              <a:t>METHODOLOGY</a:t>
            </a:r>
          </a:p>
        </p:txBody>
      </p:sp>
      <p:sp>
        <p:nvSpPr>
          <p:cNvPr id="3" name="Content Placeholder 2">
            <a:extLst>
              <a:ext uri="{FF2B5EF4-FFF2-40B4-BE49-F238E27FC236}">
                <a16:creationId xmlns:a16="http://schemas.microsoft.com/office/drawing/2014/main" id="{64BBF942-FBE0-D536-9F26-2416EB9F198B}"/>
              </a:ext>
            </a:extLst>
          </p:cNvPr>
          <p:cNvSpPr>
            <a:spLocks noGrp="1"/>
          </p:cNvSpPr>
          <p:nvPr>
            <p:ph idx="1"/>
          </p:nvPr>
        </p:nvSpPr>
        <p:spPr>
          <a:xfrm>
            <a:off x="645130" y="1461248"/>
            <a:ext cx="10435246" cy="1694328"/>
          </a:xfrm>
        </p:spPr>
        <p:txBody>
          <a:bodyPr>
            <a:normAutofit/>
          </a:bodyPr>
          <a:lstStyle/>
          <a:p>
            <a:pPr algn="just"/>
            <a:r>
              <a:rPr lang="en-IN" dirty="0"/>
              <a:t>It gives description of dependency of target variable on independent variables using SVM and Naïve Bayes model to analyse dementia prediction.</a:t>
            </a:r>
          </a:p>
          <a:p>
            <a:pPr algn="just"/>
            <a:r>
              <a:rPr lang="en-IN" dirty="0"/>
              <a:t>The dependent variable is ‘Group’ whereas independent variables include ‘visit’, ‘MR delay’, ‘age’, ‘EDUC’, ‘SES’ etc.</a:t>
            </a:r>
          </a:p>
          <a:p>
            <a:pPr marL="0" indent="0" algn="just">
              <a:buNone/>
            </a:pPr>
            <a:endParaRPr lang="en-IN" dirty="0"/>
          </a:p>
          <a:p>
            <a:endParaRPr lang="en-IN" dirty="0"/>
          </a:p>
        </p:txBody>
      </p:sp>
      <p:pic>
        <p:nvPicPr>
          <p:cNvPr id="5" name="Picture 4">
            <a:extLst>
              <a:ext uri="{FF2B5EF4-FFF2-40B4-BE49-F238E27FC236}">
                <a16:creationId xmlns:a16="http://schemas.microsoft.com/office/drawing/2014/main" id="{D9557D96-C9C0-8023-679D-9D602FC4127A}"/>
              </a:ext>
            </a:extLst>
          </p:cNvPr>
          <p:cNvPicPr>
            <a:picLocks noChangeAspect="1"/>
          </p:cNvPicPr>
          <p:nvPr/>
        </p:nvPicPr>
        <p:blipFill>
          <a:blip r:embed="rId2"/>
          <a:stretch>
            <a:fillRect/>
          </a:stretch>
        </p:blipFill>
        <p:spPr>
          <a:xfrm>
            <a:off x="0" y="3579279"/>
            <a:ext cx="12192000" cy="3278721"/>
          </a:xfrm>
          <a:prstGeom prst="rect">
            <a:avLst/>
          </a:prstGeom>
        </p:spPr>
      </p:pic>
    </p:spTree>
    <p:extLst>
      <p:ext uri="{BB962C8B-B14F-4D97-AF65-F5344CB8AC3E}">
        <p14:creationId xmlns:p14="http://schemas.microsoft.com/office/powerpoint/2010/main" val="273329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8887-04B4-B75E-54C3-A78A1098F5B1}"/>
              </a:ext>
            </a:extLst>
          </p:cNvPr>
          <p:cNvSpPr>
            <a:spLocks noGrp="1"/>
          </p:cNvSpPr>
          <p:nvPr>
            <p:ph type="title"/>
          </p:nvPr>
        </p:nvSpPr>
        <p:spPr/>
        <p:txBody>
          <a:bodyPr/>
          <a:lstStyle/>
          <a:p>
            <a:r>
              <a:rPr lang="en-IN" dirty="0"/>
              <a:t>RESULTS - SVM</a:t>
            </a:r>
          </a:p>
        </p:txBody>
      </p:sp>
      <p:graphicFrame>
        <p:nvGraphicFramePr>
          <p:cNvPr id="4" name="Table 3">
            <a:extLst>
              <a:ext uri="{FF2B5EF4-FFF2-40B4-BE49-F238E27FC236}">
                <a16:creationId xmlns:a16="http://schemas.microsoft.com/office/drawing/2014/main" id="{46C9E665-FCC6-228C-460C-9B2E1536622C}"/>
              </a:ext>
            </a:extLst>
          </p:cNvPr>
          <p:cNvGraphicFramePr>
            <a:graphicFrameLocks noGrp="1"/>
          </p:cNvGraphicFramePr>
          <p:nvPr>
            <p:extLst>
              <p:ext uri="{D42A27DB-BD31-4B8C-83A1-F6EECF244321}">
                <p14:modId xmlns:p14="http://schemas.microsoft.com/office/powerpoint/2010/main" val="489841452"/>
              </p:ext>
            </p:extLst>
          </p:nvPr>
        </p:nvGraphicFramePr>
        <p:xfrm>
          <a:off x="646110" y="1523720"/>
          <a:ext cx="10703208" cy="4007503"/>
        </p:xfrm>
        <a:graphic>
          <a:graphicData uri="http://schemas.openxmlformats.org/drawingml/2006/table">
            <a:tbl>
              <a:tblPr firstRow="1" bandRow="1">
                <a:tableStyleId>{5940675A-B579-460E-94D1-54222C63F5DA}</a:tableStyleId>
              </a:tblPr>
              <a:tblGrid>
                <a:gridCol w="2675802">
                  <a:extLst>
                    <a:ext uri="{9D8B030D-6E8A-4147-A177-3AD203B41FA5}">
                      <a16:colId xmlns:a16="http://schemas.microsoft.com/office/drawing/2014/main" val="245983286"/>
                    </a:ext>
                  </a:extLst>
                </a:gridCol>
                <a:gridCol w="2675802">
                  <a:extLst>
                    <a:ext uri="{9D8B030D-6E8A-4147-A177-3AD203B41FA5}">
                      <a16:colId xmlns:a16="http://schemas.microsoft.com/office/drawing/2014/main" val="2801966236"/>
                    </a:ext>
                  </a:extLst>
                </a:gridCol>
                <a:gridCol w="2500827">
                  <a:extLst>
                    <a:ext uri="{9D8B030D-6E8A-4147-A177-3AD203B41FA5}">
                      <a16:colId xmlns:a16="http://schemas.microsoft.com/office/drawing/2014/main" val="190385363"/>
                    </a:ext>
                  </a:extLst>
                </a:gridCol>
                <a:gridCol w="2850777">
                  <a:extLst>
                    <a:ext uri="{9D8B030D-6E8A-4147-A177-3AD203B41FA5}">
                      <a16:colId xmlns:a16="http://schemas.microsoft.com/office/drawing/2014/main" val="340789515"/>
                    </a:ext>
                  </a:extLst>
                </a:gridCol>
              </a:tblGrid>
              <a:tr h="613945">
                <a:tc>
                  <a:txBody>
                    <a:bodyPr/>
                    <a:lstStyle/>
                    <a:p>
                      <a:pPr algn="ctr"/>
                      <a:endParaRPr lang="en-IN" dirty="0"/>
                    </a:p>
                  </a:txBody>
                  <a:tcPr/>
                </a:tc>
                <a:tc>
                  <a:txBody>
                    <a:bodyPr/>
                    <a:lstStyle/>
                    <a:p>
                      <a:pPr algn="ctr"/>
                      <a:r>
                        <a:rPr lang="en-US"/>
                        <a:t>Before</a:t>
                      </a:r>
                      <a:r>
                        <a:rPr lang="en-US" baseline="0"/>
                        <a:t> Tuning</a:t>
                      </a:r>
                      <a:endParaRPr lang="en-IN" dirty="0"/>
                    </a:p>
                  </a:txBody>
                  <a:tcPr/>
                </a:tc>
                <a:tc gridSpan="2">
                  <a:txBody>
                    <a:bodyPr/>
                    <a:lstStyle/>
                    <a:p>
                      <a:pPr algn="ctr"/>
                      <a:r>
                        <a:rPr lang="en-US"/>
                        <a:t>After Tuning</a:t>
                      </a:r>
                      <a:endParaRPr lang="en-IN" dirty="0"/>
                    </a:p>
                  </a:txBody>
                  <a:tcPr/>
                </a:tc>
                <a:tc hMerge="1">
                  <a:txBody>
                    <a:bodyPr/>
                    <a:lstStyle/>
                    <a:p>
                      <a:endParaRPr lang="en-IN" dirty="0"/>
                    </a:p>
                  </a:txBody>
                  <a:tcPr/>
                </a:tc>
                <a:extLst>
                  <a:ext uri="{0D108BD9-81ED-4DB2-BD59-A6C34878D82A}">
                    <a16:rowId xmlns:a16="http://schemas.microsoft.com/office/drawing/2014/main" val="4263032137"/>
                  </a:ext>
                </a:extLst>
              </a:tr>
              <a:tr h="903670">
                <a:tc>
                  <a:txBody>
                    <a:bodyPr/>
                    <a:lstStyle/>
                    <a:p>
                      <a:pPr algn="ctr"/>
                      <a:r>
                        <a:rPr lang="en-US"/>
                        <a:t>Parameters</a:t>
                      </a:r>
                      <a:endParaRPr lang="en-IN" dirty="0"/>
                    </a:p>
                  </a:txBody>
                  <a:tcPr/>
                </a:tc>
                <a:tc>
                  <a:txBody>
                    <a:bodyPr/>
                    <a:lstStyle/>
                    <a:p>
                      <a:pPr algn="ctr"/>
                      <a:r>
                        <a:rPr lang="en-US"/>
                        <a:t>SVM</a:t>
                      </a:r>
                      <a:endParaRPr lang="en-IN" dirty="0"/>
                    </a:p>
                  </a:txBody>
                  <a:tcPr/>
                </a:tc>
                <a:tc>
                  <a:txBody>
                    <a:bodyPr/>
                    <a:lstStyle/>
                    <a:p>
                      <a:pPr algn="ctr"/>
                      <a:r>
                        <a:rPr lang="en-US"/>
                        <a:t>GridSearch</a:t>
                      </a:r>
                      <a:r>
                        <a:rPr lang="en-US" baseline="0"/>
                        <a:t>CV</a:t>
                      </a:r>
                      <a:endParaRPr lang="en-IN" dirty="0"/>
                    </a:p>
                  </a:txBody>
                  <a:tcPr/>
                </a:tc>
                <a:tc>
                  <a:txBody>
                    <a:bodyPr/>
                    <a:lstStyle/>
                    <a:p>
                      <a:pPr algn="ctr"/>
                      <a:r>
                        <a:rPr lang="en-US"/>
                        <a:t>RandomizedSearchCV</a:t>
                      </a:r>
                      <a:endParaRPr lang="en-IN" dirty="0"/>
                    </a:p>
                  </a:txBody>
                  <a:tcPr/>
                </a:tc>
                <a:extLst>
                  <a:ext uri="{0D108BD9-81ED-4DB2-BD59-A6C34878D82A}">
                    <a16:rowId xmlns:a16="http://schemas.microsoft.com/office/drawing/2014/main" val="788701461"/>
                  </a:ext>
                </a:extLst>
              </a:tr>
              <a:tr h="622472">
                <a:tc>
                  <a:txBody>
                    <a:bodyPr/>
                    <a:lstStyle/>
                    <a:p>
                      <a:pPr algn="ctr"/>
                      <a:r>
                        <a:rPr lang="en-US"/>
                        <a:t>Accuracy</a:t>
                      </a:r>
                      <a:endParaRPr lang="en-IN" dirty="0"/>
                    </a:p>
                  </a:txBody>
                  <a:tcPr/>
                </a:tc>
                <a:tc>
                  <a:txBody>
                    <a:bodyPr/>
                    <a:lstStyle/>
                    <a:p>
                      <a:pPr algn="ctr"/>
                      <a:r>
                        <a:rPr lang="en-US" dirty="0"/>
                        <a:t>0.89</a:t>
                      </a:r>
                      <a:endParaRPr lang="en-IN" dirty="0"/>
                    </a:p>
                  </a:txBody>
                  <a:tcPr/>
                </a:tc>
                <a:tc>
                  <a:txBody>
                    <a:bodyPr/>
                    <a:lstStyle/>
                    <a:p>
                      <a:pPr algn="ctr"/>
                      <a:r>
                        <a:rPr lang="en-US" dirty="0"/>
                        <a:t>0.41</a:t>
                      </a:r>
                      <a:endParaRPr lang="en-IN" dirty="0"/>
                    </a:p>
                  </a:txBody>
                  <a:tcPr/>
                </a:tc>
                <a:tc>
                  <a:txBody>
                    <a:bodyPr/>
                    <a:lstStyle/>
                    <a:p>
                      <a:pPr algn="ctr"/>
                      <a:r>
                        <a:rPr lang="en-US" dirty="0"/>
                        <a:t>0.43</a:t>
                      </a:r>
                      <a:endParaRPr lang="en-IN" dirty="0"/>
                    </a:p>
                  </a:txBody>
                  <a:tcPr/>
                </a:tc>
                <a:extLst>
                  <a:ext uri="{0D108BD9-81ED-4DB2-BD59-A6C34878D82A}">
                    <a16:rowId xmlns:a16="http://schemas.microsoft.com/office/drawing/2014/main" val="1388731903"/>
                  </a:ext>
                </a:extLst>
              </a:tr>
              <a:tr h="622472">
                <a:tc>
                  <a:txBody>
                    <a:bodyPr/>
                    <a:lstStyle/>
                    <a:p>
                      <a:pPr algn="ctr"/>
                      <a:r>
                        <a:rPr lang="en-US"/>
                        <a:t>Precision</a:t>
                      </a:r>
                      <a:endParaRPr lang="en-IN" dirty="0"/>
                    </a:p>
                  </a:txBody>
                  <a:tcPr/>
                </a:tc>
                <a:tc>
                  <a:txBody>
                    <a:bodyPr/>
                    <a:lstStyle/>
                    <a:p>
                      <a:pPr algn="ctr"/>
                      <a:r>
                        <a:rPr lang="en-US" dirty="0"/>
                        <a:t>0.95,0.87,0.0</a:t>
                      </a:r>
                      <a:endParaRPr lang="en-IN" dirty="0"/>
                    </a:p>
                  </a:txBody>
                  <a:tcPr/>
                </a:tc>
                <a:tc>
                  <a:txBody>
                    <a:bodyPr/>
                    <a:lstStyle/>
                    <a:p>
                      <a:pPr algn="ctr"/>
                      <a:r>
                        <a:rPr lang="en-US" dirty="0"/>
                        <a:t>0.0,0.85,0.09</a:t>
                      </a:r>
                      <a:endParaRPr lang="en-IN" dirty="0"/>
                    </a:p>
                  </a:txBody>
                  <a:tcPr/>
                </a:tc>
                <a:tc>
                  <a:txBody>
                    <a:bodyPr/>
                    <a:lstStyle/>
                    <a:p>
                      <a:pPr algn="ctr"/>
                      <a:r>
                        <a:rPr lang="en-US" dirty="0"/>
                        <a:t>0.0,0.94,0.12</a:t>
                      </a:r>
                      <a:endParaRPr lang="en-IN" dirty="0"/>
                    </a:p>
                  </a:txBody>
                  <a:tcPr/>
                </a:tc>
                <a:extLst>
                  <a:ext uri="{0D108BD9-81ED-4DB2-BD59-A6C34878D82A}">
                    <a16:rowId xmlns:a16="http://schemas.microsoft.com/office/drawing/2014/main" val="651187938"/>
                  </a:ext>
                </a:extLst>
              </a:tr>
              <a:tr h="622472">
                <a:tc>
                  <a:txBody>
                    <a:bodyPr/>
                    <a:lstStyle/>
                    <a:p>
                      <a:pPr algn="ctr"/>
                      <a:r>
                        <a:rPr lang="en-US"/>
                        <a:t>Recall</a:t>
                      </a:r>
                      <a:endParaRPr lang="en-IN" dirty="0"/>
                    </a:p>
                  </a:txBody>
                  <a:tcPr/>
                </a:tc>
                <a:tc>
                  <a:txBody>
                    <a:bodyPr/>
                    <a:lstStyle/>
                    <a:p>
                      <a:pPr algn="ctr"/>
                      <a:r>
                        <a:rPr lang="en-US" dirty="0"/>
                        <a:t>1.0,0.93,0.0</a:t>
                      </a:r>
                      <a:endParaRPr lang="en-IN" dirty="0"/>
                    </a:p>
                  </a:txBody>
                  <a:tcPr/>
                </a:tc>
                <a:tc>
                  <a:txBody>
                    <a:bodyPr/>
                    <a:lstStyle/>
                    <a:p>
                      <a:pPr algn="ctr"/>
                      <a:r>
                        <a:rPr lang="en-US" dirty="0"/>
                        <a:t>0.0,0.85,0.71</a:t>
                      </a:r>
                      <a:endParaRPr lang="en-IN" dirty="0"/>
                    </a:p>
                  </a:txBody>
                  <a:tcPr/>
                </a:tc>
                <a:tc>
                  <a:txBody>
                    <a:bodyPr/>
                    <a:lstStyle/>
                    <a:p>
                      <a:pPr algn="ctr"/>
                      <a:r>
                        <a:rPr lang="en-US" dirty="0"/>
                        <a:t>0.0,0.82,1.0</a:t>
                      </a:r>
                      <a:endParaRPr lang="en-IN" dirty="0"/>
                    </a:p>
                  </a:txBody>
                  <a:tcPr/>
                </a:tc>
                <a:extLst>
                  <a:ext uri="{0D108BD9-81ED-4DB2-BD59-A6C34878D82A}">
                    <a16:rowId xmlns:a16="http://schemas.microsoft.com/office/drawing/2014/main" val="3619141600"/>
                  </a:ext>
                </a:extLst>
              </a:tr>
              <a:tr h="622472">
                <a:tc>
                  <a:txBody>
                    <a:bodyPr/>
                    <a:lstStyle/>
                    <a:p>
                      <a:pPr algn="ctr"/>
                      <a:r>
                        <a:rPr lang="en-US"/>
                        <a:t>F1score</a:t>
                      </a:r>
                      <a:endParaRPr lang="en-IN" dirty="0"/>
                    </a:p>
                  </a:txBody>
                  <a:tcPr/>
                </a:tc>
                <a:tc>
                  <a:txBody>
                    <a:bodyPr/>
                    <a:lstStyle/>
                    <a:p>
                      <a:pPr algn="ctr"/>
                      <a:r>
                        <a:rPr lang="en-US" dirty="0"/>
                        <a:t>0.98,0.90,0.0</a:t>
                      </a:r>
                      <a:endParaRPr lang="en-IN" dirty="0"/>
                    </a:p>
                  </a:txBody>
                  <a:tcPr/>
                </a:tc>
                <a:tc>
                  <a:txBody>
                    <a:bodyPr/>
                    <a:lstStyle/>
                    <a:p>
                      <a:pPr algn="ctr"/>
                      <a:r>
                        <a:rPr lang="en-US" dirty="0"/>
                        <a:t>0.0,0.85,0.16</a:t>
                      </a:r>
                      <a:endParaRPr lang="en-IN" dirty="0"/>
                    </a:p>
                  </a:txBody>
                  <a:tcPr/>
                </a:tc>
                <a:tc>
                  <a:txBody>
                    <a:bodyPr/>
                    <a:lstStyle/>
                    <a:p>
                      <a:pPr algn="ctr"/>
                      <a:r>
                        <a:rPr lang="en-US" dirty="0"/>
                        <a:t>0.0,0.88,0.21</a:t>
                      </a:r>
                      <a:endParaRPr lang="en-IN" dirty="0"/>
                    </a:p>
                  </a:txBody>
                  <a:tcPr/>
                </a:tc>
                <a:extLst>
                  <a:ext uri="{0D108BD9-81ED-4DB2-BD59-A6C34878D82A}">
                    <a16:rowId xmlns:a16="http://schemas.microsoft.com/office/drawing/2014/main" val="2396680603"/>
                  </a:ext>
                </a:extLst>
              </a:tr>
            </a:tbl>
          </a:graphicData>
        </a:graphic>
      </p:graphicFrame>
    </p:spTree>
    <p:extLst>
      <p:ext uri="{BB962C8B-B14F-4D97-AF65-F5344CB8AC3E}">
        <p14:creationId xmlns:p14="http://schemas.microsoft.com/office/powerpoint/2010/main" val="10338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DB51-DE62-5E7F-25BD-B0A1ABB87BCC}"/>
              </a:ext>
            </a:extLst>
          </p:cNvPr>
          <p:cNvSpPr>
            <a:spLocks noGrp="1"/>
          </p:cNvSpPr>
          <p:nvPr>
            <p:ph type="title"/>
          </p:nvPr>
        </p:nvSpPr>
        <p:spPr/>
        <p:txBody>
          <a:bodyPr/>
          <a:lstStyle/>
          <a:p>
            <a:r>
              <a:rPr lang="en-IN" dirty="0"/>
              <a:t>RESULTS – NAÏVE BAYES</a:t>
            </a:r>
          </a:p>
        </p:txBody>
      </p:sp>
      <p:graphicFrame>
        <p:nvGraphicFramePr>
          <p:cNvPr id="4" name="Table 3">
            <a:extLst>
              <a:ext uri="{FF2B5EF4-FFF2-40B4-BE49-F238E27FC236}">
                <a16:creationId xmlns:a16="http://schemas.microsoft.com/office/drawing/2014/main" id="{02B0EE5F-32AA-2174-48B4-6524DC04733C}"/>
              </a:ext>
            </a:extLst>
          </p:cNvPr>
          <p:cNvGraphicFramePr>
            <a:graphicFrameLocks noGrp="1"/>
          </p:cNvGraphicFramePr>
          <p:nvPr>
            <p:extLst>
              <p:ext uri="{D42A27DB-BD31-4B8C-83A1-F6EECF244321}">
                <p14:modId xmlns:p14="http://schemas.microsoft.com/office/powerpoint/2010/main" val="459242182"/>
              </p:ext>
            </p:extLst>
          </p:nvPr>
        </p:nvGraphicFramePr>
        <p:xfrm>
          <a:off x="646111" y="1720943"/>
          <a:ext cx="10703208" cy="4007503"/>
        </p:xfrm>
        <a:graphic>
          <a:graphicData uri="http://schemas.openxmlformats.org/drawingml/2006/table">
            <a:tbl>
              <a:tblPr firstRow="1" bandRow="1">
                <a:tableStyleId>{5940675A-B579-460E-94D1-54222C63F5DA}</a:tableStyleId>
              </a:tblPr>
              <a:tblGrid>
                <a:gridCol w="2675802">
                  <a:extLst>
                    <a:ext uri="{9D8B030D-6E8A-4147-A177-3AD203B41FA5}">
                      <a16:colId xmlns:a16="http://schemas.microsoft.com/office/drawing/2014/main" val="245983286"/>
                    </a:ext>
                  </a:extLst>
                </a:gridCol>
                <a:gridCol w="2675802">
                  <a:extLst>
                    <a:ext uri="{9D8B030D-6E8A-4147-A177-3AD203B41FA5}">
                      <a16:colId xmlns:a16="http://schemas.microsoft.com/office/drawing/2014/main" val="2801966236"/>
                    </a:ext>
                  </a:extLst>
                </a:gridCol>
                <a:gridCol w="2500827">
                  <a:extLst>
                    <a:ext uri="{9D8B030D-6E8A-4147-A177-3AD203B41FA5}">
                      <a16:colId xmlns:a16="http://schemas.microsoft.com/office/drawing/2014/main" val="190385363"/>
                    </a:ext>
                  </a:extLst>
                </a:gridCol>
                <a:gridCol w="2850777">
                  <a:extLst>
                    <a:ext uri="{9D8B030D-6E8A-4147-A177-3AD203B41FA5}">
                      <a16:colId xmlns:a16="http://schemas.microsoft.com/office/drawing/2014/main" val="340789515"/>
                    </a:ext>
                  </a:extLst>
                </a:gridCol>
              </a:tblGrid>
              <a:tr h="613945">
                <a:tc>
                  <a:txBody>
                    <a:bodyPr/>
                    <a:lstStyle/>
                    <a:p>
                      <a:pPr algn="ctr"/>
                      <a:endParaRPr lang="en-IN" dirty="0"/>
                    </a:p>
                  </a:txBody>
                  <a:tcPr/>
                </a:tc>
                <a:tc>
                  <a:txBody>
                    <a:bodyPr/>
                    <a:lstStyle/>
                    <a:p>
                      <a:pPr algn="ctr"/>
                      <a:r>
                        <a:rPr lang="en-US"/>
                        <a:t>Before</a:t>
                      </a:r>
                      <a:r>
                        <a:rPr lang="en-US" baseline="0"/>
                        <a:t> Tuning</a:t>
                      </a:r>
                      <a:endParaRPr lang="en-IN" dirty="0"/>
                    </a:p>
                  </a:txBody>
                  <a:tcPr/>
                </a:tc>
                <a:tc gridSpan="2">
                  <a:txBody>
                    <a:bodyPr/>
                    <a:lstStyle/>
                    <a:p>
                      <a:pPr algn="ctr"/>
                      <a:r>
                        <a:rPr lang="en-US"/>
                        <a:t>After Tuning</a:t>
                      </a:r>
                      <a:endParaRPr lang="en-IN" dirty="0"/>
                    </a:p>
                  </a:txBody>
                  <a:tcPr/>
                </a:tc>
                <a:tc hMerge="1">
                  <a:txBody>
                    <a:bodyPr/>
                    <a:lstStyle/>
                    <a:p>
                      <a:endParaRPr lang="en-IN" dirty="0"/>
                    </a:p>
                  </a:txBody>
                  <a:tcPr/>
                </a:tc>
                <a:extLst>
                  <a:ext uri="{0D108BD9-81ED-4DB2-BD59-A6C34878D82A}">
                    <a16:rowId xmlns:a16="http://schemas.microsoft.com/office/drawing/2014/main" val="4263032137"/>
                  </a:ext>
                </a:extLst>
              </a:tr>
              <a:tr h="903670">
                <a:tc>
                  <a:txBody>
                    <a:bodyPr/>
                    <a:lstStyle/>
                    <a:p>
                      <a:pPr algn="ctr"/>
                      <a:r>
                        <a:rPr lang="en-US"/>
                        <a:t>Parameters</a:t>
                      </a:r>
                      <a:endParaRPr lang="en-IN" dirty="0"/>
                    </a:p>
                  </a:txBody>
                  <a:tcPr/>
                </a:tc>
                <a:tc>
                  <a:txBody>
                    <a:bodyPr/>
                    <a:lstStyle/>
                    <a:p>
                      <a:pPr algn="ctr"/>
                      <a:r>
                        <a:rPr lang="en-US" dirty="0"/>
                        <a:t>Naive Bayes</a:t>
                      </a:r>
                      <a:endParaRPr lang="en-IN" dirty="0"/>
                    </a:p>
                  </a:txBody>
                  <a:tcPr/>
                </a:tc>
                <a:tc>
                  <a:txBody>
                    <a:bodyPr/>
                    <a:lstStyle/>
                    <a:p>
                      <a:pPr algn="ctr"/>
                      <a:r>
                        <a:rPr lang="en-US"/>
                        <a:t>GridSearch</a:t>
                      </a:r>
                      <a:r>
                        <a:rPr lang="en-US" baseline="0"/>
                        <a:t>CV</a:t>
                      </a:r>
                      <a:endParaRPr lang="en-IN" dirty="0"/>
                    </a:p>
                  </a:txBody>
                  <a:tcPr/>
                </a:tc>
                <a:tc>
                  <a:txBody>
                    <a:bodyPr/>
                    <a:lstStyle/>
                    <a:p>
                      <a:pPr algn="ctr"/>
                      <a:r>
                        <a:rPr lang="en-US"/>
                        <a:t>RandomizedSearchCV</a:t>
                      </a:r>
                      <a:endParaRPr lang="en-IN" dirty="0"/>
                    </a:p>
                  </a:txBody>
                  <a:tcPr/>
                </a:tc>
                <a:extLst>
                  <a:ext uri="{0D108BD9-81ED-4DB2-BD59-A6C34878D82A}">
                    <a16:rowId xmlns:a16="http://schemas.microsoft.com/office/drawing/2014/main" val="788701461"/>
                  </a:ext>
                </a:extLst>
              </a:tr>
              <a:tr h="622472">
                <a:tc>
                  <a:txBody>
                    <a:bodyPr/>
                    <a:lstStyle/>
                    <a:p>
                      <a:pPr algn="ctr"/>
                      <a:r>
                        <a:rPr lang="en-US"/>
                        <a:t>Accuracy</a:t>
                      </a:r>
                      <a:endParaRPr lang="en-IN" dirty="0"/>
                    </a:p>
                  </a:txBody>
                  <a:tcPr/>
                </a:tc>
                <a:tc>
                  <a:txBody>
                    <a:bodyPr/>
                    <a:lstStyle/>
                    <a:p>
                      <a:pPr algn="ctr"/>
                      <a:r>
                        <a:rPr lang="en-US" dirty="0"/>
                        <a:t>0.90</a:t>
                      </a:r>
                      <a:endParaRPr lang="en-IN" dirty="0"/>
                    </a:p>
                  </a:txBody>
                  <a:tcPr/>
                </a:tc>
                <a:tc>
                  <a:txBody>
                    <a:bodyPr/>
                    <a:lstStyle/>
                    <a:p>
                      <a:pPr algn="ctr"/>
                      <a:r>
                        <a:rPr lang="en-US" dirty="0"/>
                        <a:t>0.93</a:t>
                      </a:r>
                      <a:endParaRPr lang="en-IN" dirty="0"/>
                    </a:p>
                  </a:txBody>
                  <a:tcPr/>
                </a:tc>
                <a:tc>
                  <a:txBody>
                    <a:bodyPr/>
                    <a:lstStyle/>
                    <a:p>
                      <a:pPr algn="ctr"/>
                      <a:r>
                        <a:rPr lang="en-US" dirty="0"/>
                        <a:t>0.93</a:t>
                      </a:r>
                      <a:endParaRPr lang="en-IN" dirty="0"/>
                    </a:p>
                  </a:txBody>
                  <a:tcPr/>
                </a:tc>
                <a:extLst>
                  <a:ext uri="{0D108BD9-81ED-4DB2-BD59-A6C34878D82A}">
                    <a16:rowId xmlns:a16="http://schemas.microsoft.com/office/drawing/2014/main" val="1388731903"/>
                  </a:ext>
                </a:extLst>
              </a:tr>
              <a:tr h="622472">
                <a:tc>
                  <a:txBody>
                    <a:bodyPr/>
                    <a:lstStyle/>
                    <a:p>
                      <a:pPr algn="ctr"/>
                      <a:r>
                        <a:rPr lang="en-US"/>
                        <a:t>Precision</a:t>
                      </a:r>
                      <a:endParaRPr lang="en-IN" dirty="0"/>
                    </a:p>
                  </a:txBody>
                  <a:tcPr/>
                </a:tc>
                <a:tc>
                  <a:txBody>
                    <a:bodyPr/>
                    <a:lstStyle/>
                    <a:p>
                      <a:pPr algn="ctr"/>
                      <a:r>
                        <a:rPr lang="en-US" dirty="0"/>
                        <a:t>0.90,0.90,0.0</a:t>
                      </a:r>
                      <a:endParaRPr lang="en-IN" dirty="0"/>
                    </a:p>
                  </a:txBody>
                  <a:tcPr/>
                </a:tc>
                <a:tc>
                  <a:txBody>
                    <a:bodyPr/>
                    <a:lstStyle/>
                    <a:p>
                      <a:pPr algn="ctr"/>
                      <a:r>
                        <a:rPr lang="en-US" dirty="0"/>
                        <a:t>0.94,0.91,0.0</a:t>
                      </a:r>
                      <a:endParaRPr lang="en-IN" dirty="0"/>
                    </a:p>
                  </a:txBody>
                  <a:tcPr/>
                </a:tc>
                <a:tc>
                  <a:txBody>
                    <a:bodyPr/>
                    <a:lstStyle/>
                    <a:p>
                      <a:pPr algn="ctr"/>
                      <a:r>
                        <a:rPr lang="en-US" dirty="0"/>
                        <a:t>0.94,0.91,0.0</a:t>
                      </a:r>
                      <a:endParaRPr lang="en-IN" dirty="0"/>
                    </a:p>
                  </a:txBody>
                  <a:tcPr/>
                </a:tc>
                <a:extLst>
                  <a:ext uri="{0D108BD9-81ED-4DB2-BD59-A6C34878D82A}">
                    <a16:rowId xmlns:a16="http://schemas.microsoft.com/office/drawing/2014/main" val="651187938"/>
                  </a:ext>
                </a:extLst>
              </a:tr>
              <a:tr h="622472">
                <a:tc>
                  <a:txBody>
                    <a:bodyPr/>
                    <a:lstStyle/>
                    <a:p>
                      <a:pPr algn="ctr"/>
                      <a:r>
                        <a:rPr lang="en-US"/>
                        <a:t>Recall</a:t>
                      </a:r>
                      <a:endParaRPr lang="en-IN" dirty="0"/>
                    </a:p>
                  </a:txBody>
                  <a:tcPr/>
                </a:tc>
                <a:tc>
                  <a:txBody>
                    <a:bodyPr/>
                    <a:lstStyle/>
                    <a:p>
                      <a:pPr algn="ctr"/>
                      <a:r>
                        <a:rPr lang="en-US" dirty="0"/>
                        <a:t>1.0,0.95,0.0</a:t>
                      </a:r>
                      <a:endParaRPr lang="en-IN" dirty="0"/>
                    </a:p>
                  </a:txBody>
                  <a:tcPr/>
                </a:tc>
                <a:tc>
                  <a:txBody>
                    <a:bodyPr/>
                    <a:lstStyle/>
                    <a:p>
                      <a:pPr algn="ctr"/>
                      <a:r>
                        <a:rPr lang="en-US" dirty="0"/>
                        <a:t>1.0,1.0,0.0</a:t>
                      </a:r>
                      <a:endParaRPr lang="en-IN" dirty="0"/>
                    </a:p>
                  </a:txBody>
                  <a:tcPr/>
                </a:tc>
                <a:tc>
                  <a:txBody>
                    <a:bodyPr/>
                    <a:lstStyle/>
                    <a:p>
                      <a:pPr algn="ctr"/>
                      <a:r>
                        <a:rPr lang="en-US" dirty="0"/>
                        <a:t>1.0,1.0,0.0</a:t>
                      </a:r>
                      <a:endParaRPr lang="en-IN" dirty="0"/>
                    </a:p>
                  </a:txBody>
                  <a:tcPr/>
                </a:tc>
                <a:extLst>
                  <a:ext uri="{0D108BD9-81ED-4DB2-BD59-A6C34878D82A}">
                    <a16:rowId xmlns:a16="http://schemas.microsoft.com/office/drawing/2014/main" val="3619141600"/>
                  </a:ext>
                </a:extLst>
              </a:tr>
              <a:tr h="622472">
                <a:tc>
                  <a:txBody>
                    <a:bodyPr/>
                    <a:lstStyle/>
                    <a:p>
                      <a:pPr algn="ctr"/>
                      <a:r>
                        <a:rPr lang="en-US"/>
                        <a:t>F1score</a:t>
                      </a:r>
                      <a:endParaRPr lang="en-IN" dirty="0"/>
                    </a:p>
                  </a:txBody>
                  <a:tcPr/>
                </a:tc>
                <a:tc>
                  <a:txBody>
                    <a:bodyPr/>
                    <a:lstStyle/>
                    <a:p>
                      <a:pPr algn="ctr"/>
                      <a:r>
                        <a:rPr lang="en-US" dirty="0"/>
                        <a:t>0.95,0.93,0.0</a:t>
                      </a:r>
                      <a:endParaRPr lang="en-IN" dirty="0"/>
                    </a:p>
                  </a:txBody>
                  <a:tcPr/>
                </a:tc>
                <a:tc>
                  <a:txBody>
                    <a:bodyPr/>
                    <a:lstStyle/>
                    <a:p>
                      <a:pPr algn="ctr"/>
                      <a:r>
                        <a:rPr lang="en-US" dirty="0"/>
                        <a:t>0.97,0.95,0</a:t>
                      </a:r>
                      <a:endParaRPr lang="en-IN" dirty="0"/>
                    </a:p>
                  </a:txBody>
                  <a:tcPr/>
                </a:tc>
                <a:tc>
                  <a:txBody>
                    <a:bodyPr/>
                    <a:lstStyle/>
                    <a:p>
                      <a:pPr algn="ctr"/>
                      <a:r>
                        <a:rPr lang="en-US" dirty="0"/>
                        <a:t>0.97,0.95,0</a:t>
                      </a:r>
                      <a:endParaRPr lang="en-IN" dirty="0"/>
                    </a:p>
                  </a:txBody>
                  <a:tcPr/>
                </a:tc>
                <a:extLst>
                  <a:ext uri="{0D108BD9-81ED-4DB2-BD59-A6C34878D82A}">
                    <a16:rowId xmlns:a16="http://schemas.microsoft.com/office/drawing/2014/main" val="2396680603"/>
                  </a:ext>
                </a:extLst>
              </a:tr>
            </a:tbl>
          </a:graphicData>
        </a:graphic>
      </p:graphicFrame>
    </p:spTree>
    <p:extLst>
      <p:ext uri="{BB962C8B-B14F-4D97-AF65-F5344CB8AC3E}">
        <p14:creationId xmlns:p14="http://schemas.microsoft.com/office/powerpoint/2010/main" val="216422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A5A2-6504-D568-B759-282A13B85F3C}"/>
              </a:ext>
            </a:extLst>
          </p:cNvPr>
          <p:cNvSpPr>
            <a:spLocks noGrp="1"/>
          </p:cNvSpPr>
          <p:nvPr>
            <p:ph type="title"/>
          </p:nvPr>
        </p:nvSpPr>
        <p:spPr>
          <a:xfrm>
            <a:off x="646111" y="452718"/>
            <a:ext cx="9404723" cy="838200"/>
          </a:xfrm>
        </p:spPr>
        <p:txBody>
          <a:bodyPr/>
          <a:lstStyle/>
          <a:p>
            <a:r>
              <a:rPr lang="en-IN" dirty="0"/>
              <a:t>CONCLUSION</a:t>
            </a:r>
          </a:p>
        </p:txBody>
      </p:sp>
      <p:sp>
        <p:nvSpPr>
          <p:cNvPr id="3" name="Content Placeholder 2">
            <a:extLst>
              <a:ext uri="{FF2B5EF4-FFF2-40B4-BE49-F238E27FC236}">
                <a16:creationId xmlns:a16="http://schemas.microsoft.com/office/drawing/2014/main" id="{10AAC37B-497E-78EB-F4E4-76446FA3D46B}"/>
              </a:ext>
            </a:extLst>
          </p:cNvPr>
          <p:cNvSpPr>
            <a:spLocks noGrp="1"/>
          </p:cNvSpPr>
          <p:nvPr>
            <p:ph idx="1"/>
          </p:nvPr>
        </p:nvSpPr>
        <p:spPr>
          <a:xfrm>
            <a:off x="646111" y="1497106"/>
            <a:ext cx="10461160" cy="4908176"/>
          </a:xfrm>
        </p:spPr>
        <p:txBody>
          <a:bodyPr>
            <a:normAutofit fontScale="92500" lnSpcReduction="10000"/>
          </a:bodyPr>
          <a:lstStyle/>
          <a:p>
            <a:pPr algn="just"/>
            <a:r>
              <a:rPr lang="en-IN" dirty="0"/>
              <a:t>We can see that the SVM model accuracy is 89% before tuning and 43% after tuning. Also other metrics such as precision, accuracy and f1-score are high.</a:t>
            </a:r>
          </a:p>
          <a:p>
            <a:pPr marL="0" indent="0" algn="just">
              <a:buNone/>
            </a:pPr>
            <a:endParaRPr lang="en-IN" dirty="0"/>
          </a:p>
          <a:p>
            <a:pPr algn="just"/>
            <a:r>
              <a:rPr lang="en-IN" dirty="0"/>
              <a:t>It is concluded from above that the model is not giving accurate results due to its overfitting nature.</a:t>
            </a:r>
          </a:p>
          <a:p>
            <a:pPr algn="just"/>
            <a:endParaRPr lang="en-US" dirty="0"/>
          </a:p>
          <a:p>
            <a:pPr algn="just"/>
            <a:r>
              <a:rPr lang="en-US" dirty="0"/>
              <a:t>In the Naïve bayes model the accuracy is 90% before tuning and 93% after tuning.</a:t>
            </a:r>
            <a:r>
              <a:rPr lang="en-IN" dirty="0"/>
              <a:t> Also other metrics such as precision, accuracy and f1-score are high.</a:t>
            </a:r>
          </a:p>
          <a:p>
            <a:pPr algn="just"/>
            <a:endParaRPr lang="en-IN" dirty="0"/>
          </a:p>
          <a:p>
            <a:pPr algn="just"/>
            <a:r>
              <a:rPr lang="en-IN" dirty="0"/>
              <a:t>It is concluded from above that the model is good fit.</a:t>
            </a:r>
          </a:p>
          <a:p>
            <a:pPr algn="just"/>
            <a:endParaRPr lang="en-US" dirty="0"/>
          </a:p>
          <a:p>
            <a:pPr algn="just"/>
            <a:r>
              <a:rPr lang="en-US" dirty="0"/>
              <a:t>These results suggest that the Naïve bayes model is effective in predicting and classifying dementia syndrome, which can be valuable for early detection and treatment of an individual.</a:t>
            </a:r>
          </a:p>
          <a:p>
            <a:pPr algn="just"/>
            <a:endParaRPr lang="en-IN" dirty="0"/>
          </a:p>
        </p:txBody>
      </p:sp>
    </p:spTree>
    <p:extLst>
      <p:ext uri="{BB962C8B-B14F-4D97-AF65-F5344CB8AC3E}">
        <p14:creationId xmlns:p14="http://schemas.microsoft.com/office/powerpoint/2010/main" val="260162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72FB-24B2-E248-6A1A-BE9B1014157E}"/>
              </a:ext>
            </a:extLst>
          </p:cNvPr>
          <p:cNvSpPr>
            <a:spLocks noGrp="1"/>
          </p:cNvSpPr>
          <p:nvPr>
            <p:ph type="title"/>
          </p:nvPr>
        </p:nvSpPr>
        <p:spPr>
          <a:xfrm>
            <a:off x="1393638" y="3078867"/>
            <a:ext cx="9404723" cy="700265"/>
          </a:xfrm>
        </p:spPr>
        <p:txBody>
          <a:bodyPr/>
          <a:lstStyle/>
          <a:p>
            <a:pPr algn="ctr"/>
            <a:r>
              <a:rPr lang="en-IN" dirty="0"/>
              <a:t>THANK YOU</a:t>
            </a:r>
          </a:p>
        </p:txBody>
      </p:sp>
    </p:spTree>
    <p:extLst>
      <p:ext uri="{BB962C8B-B14F-4D97-AF65-F5344CB8AC3E}">
        <p14:creationId xmlns:p14="http://schemas.microsoft.com/office/powerpoint/2010/main" val="3598903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317</TotalTime>
  <Words>491</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PowerPoint Presentation</vt:lpstr>
      <vt:lpstr>INTRODUCTION</vt:lpstr>
      <vt:lpstr>AIM</vt:lpstr>
      <vt:lpstr>DATASET OVERVIEW</vt:lpstr>
      <vt:lpstr>METHODOLOGY</vt:lpstr>
      <vt:lpstr>RESULTS - SVM</vt:lpstr>
      <vt:lpstr>RESULTS – NAÏVE BAYES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Prerak Jain</dc:creator>
  <cp:lastModifiedBy>Prerak Jain</cp:lastModifiedBy>
  <cp:revision>24</cp:revision>
  <dcterms:created xsi:type="dcterms:W3CDTF">2023-10-14T14:14:15Z</dcterms:created>
  <dcterms:modified xsi:type="dcterms:W3CDTF">2023-10-15T16:12:04Z</dcterms:modified>
</cp:coreProperties>
</file>