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59" r:id="rId5"/>
    <p:sldId id="260" r:id="rId6"/>
    <p:sldId id="269" r:id="rId7"/>
    <p:sldId id="267" r:id="rId8"/>
    <p:sldId id="262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3A75E-DBB5-4515-87DA-359C4B15EF46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1378B-A959-46A2-8601-04ADF75FE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B3B-F870-4BC4-87B5-01E012267149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6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B370-6CDE-4295-B29F-18BF1A4CBBC8}" type="datetime1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8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EDEB-4199-47B6-B20B-0479FA4F17F9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3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7CC1-9A32-4337-89AC-9D5557B68FED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056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D3A1-5F31-47D8-B8E4-9B79188C06A6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09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44F5-2A0B-4BF6-B0A3-112681C8CBE6}" type="datetime1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0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001B-E060-4B81-93B5-87F4C9E99B16}" type="datetime1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6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0F90-0431-43F0-B9A2-28C63505C2AF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1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4FF51-782D-4978-857B-56F1ED1ABD72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A0C1-18D1-4638-AC34-6DE4E46C6DC7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AAC9-E8B9-4BA0-BF27-2261E51C7F0D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0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BCDB-CC25-427D-AA2F-03ECBFD9CEDB}" type="datetime1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2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751D-7640-4FDB-A14F-C5C1413B3E9C}" type="datetime1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5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CA1-E464-4E97-8C75-4CE21FF25145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4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CD05-8E62-42AF-A33E-0E3284643D2D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2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FA3C-7DAB-4610-AC0D-3C6B92C24DC3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13E5-CE2E-4FE3-9707-FB603F94D29C}" type="datetime1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09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98243A-3B63-43B5-ACCF-B8CB22A79690}" type="datetime1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B1D0-0E49-4AFE-84F0-391BCE57F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BC37-5B8A-41E7-58E6-47C15984F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39705"/>
            <a:ext cx="12192000" cy="861420"/>
          </a:xfrm>
        </p:spPr>
        <p:txBody>
          <a:bodyPr/>
          <a:lstStyle/>
          <a:p>
            <a:pPr algn="ctr"/>
            <a:r>
              <a:rPr lang="en-IN" sz="5400" dirty="0"/>
              <a:t>SHOE BRAND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AB67-A9E7-4A77-33CF-D23D8EEE4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70440"/>
            <a:ext cx="8825658" cy="86142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PRERAK JAIN</a:t>
            </a:r>
          </a:p>
          <a:p>
            <a:pPr algn="ctr"/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Guided by – TRAINER </a:t>
            </a:r>
            <a:r>
              <a:rPr lang="en-IN" dirty="0" err="1">
                <a:solidFill>
                  <a:schemeClr val="tx2">
                    <a:lumMod val="10000"/>
                  </a:schemeClr>
                </a:solidFill>
              </a:rPr>
              <a:t>Rithik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</a:rPr>
              <a:t> Raj Vaishya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A6EF-8594-DB96-3C4F-74AFF56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1</a:t>
            </a:fld>
            <a:endParaRPr lang="en-IN"/>
          </a:p>
        </p:txBody>
      </p:sp>
      <p:pic>
        <p:nvPicPr>
          <p:cNvPr id="5" name="Google Shape;134;p13">
            <a:extLst>
              <a:ext uri="{FF2B5EF4-FFF2-40B4-BE49-F238E27FC236}">
                <a16:creationId xmlns:a16="http://schemas.microsoft.com/office/drawing/2014/main" id="{E32DD7EF-C996-3819-995A-B4841EAFFDE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5706" y="188673"/>
            <a:ext cx="6280588" cy="3881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72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4F9-A721-444F-6DBF-2988B8ED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63688"/>
            <a:ext cx="9404723" cy="73062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3A3EAE-7034-9C56-B864-D709BA7F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8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11CE-F032-3463-77E2-A0B9A935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0CB0-A2E5-47E2-8BE2-5824C86C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613648"/>
            <a:ext cx="10544629" cy="172122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primary goal of this project is to categorize images of shoes into three distinct brands: Nike, Adidas, and Converse by employing transfer learning with the InceptionV3 model, a deep convolutional neural network (CNN) architecture developed by Google's research team, which is primarily designed for image classification and object recognition tasks.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903D3-78EA-9569-46EB-7EC70BC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2</a:t>
            </a:fld>
            <a:endParaRPr lang="en-IN"/>
          </a:p>
        </p:txBody>
      </p:sp>
      <p:pic>
        <p:nvPicPr>
          <p:cNvPr id="5" name="Google Shape;143;p14">
            <a:extLst>
              <a:ext uri="{FF2B5EF4-FFF2-40B4-BE49-F238E27FC236}">
                <a16:creationId xmlns:a16="http://schemas.microsoft.com/office/drawing/2014/main" id="{BE42070C-1626-84C0-E736-890FF45071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110" y="4094574"/>
            <a:ext cx="3417939" cy="18209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7;p14">
            <a:extLst>
              <a:ext uri="{FF2B5EF4-FFF2-40B4-BE49-F238E27FC236}">
                <a16:creationId xmlns:a16="http://schemas.microsoft.com/office/drawing/2014/main" id="{917A1282-7618-DB9B-8392-636C96AB5131}"/>
              </a:ext>
            </a:extLst>
          </p:cNvPr>
          <p:cNvSpPr/>
          <p:nvPr/>
        </p:nvSpPr>
        <p:spPr>
          <a:xfrm>
            <a:off x="5617414" y="4130431"/>
            <a:ext cx="2630116" cy="1841209"/>
          </a:xfrm>
          <a:prstGeom prst="flowChartMultidocumen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Model</a:t>
            </a:r>
            <a:endParaRPr lang="en-IN" dirty="0"/>
          </a:p>
        </p:txBody>
      </p:sp>
      <p:pic>
        <p:nvPicPr>
          <p:cNvPr id="8" name="Google Shape;146;p14">
            <a:extLst>
              <a:ext uri="{FF2B5EF4-FFF2-40B4-BE49-F238E27FC236}">
                <a16:creationId xmlns:a16="http://schemas.microsoft.com/office/drawing/2014/main" id="{7BCEA2AD-E58A-B5D8-86B7-C3A9E4BA0C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4811" y="3544444"/>
            <a:ext cx="1325928" cy="28608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45;p14">
            <a:extLst>
              <a:ext uri="{FF2B5EF4-FFF2-40B4-BE49-F238E27FC236}">
                <a16:creationId xmlns:a16="http://schemas.microsoft.com/office/drawing/2014/main" id="{618FDC9D-5E3F-AEB8-D855-5BE8447065AB}"/>
              </a:ext>
            </a:extLst>
          </p:cNvPr>
          <p:cNvSpPr/>
          <p:nvPr/>
        </p:nvSpPr>
        <p:spPr>
          <a:xfrm>
            <a:off x="4370200" y="4884534"/>
            <a:ext cx="892082" cy="476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5;p14">
            <a:extLst>
              <a:ext uri="{FF2B5EF4-FFF2-40B4-BE49-F238E27FC236}">
                <a16:creationId xmlns:a16="http://schemas.microsoft.com/office/drawing/2014/main" id="{53766607-DDF8-EE9E-3A72-79A97CB174BD}"/>
              </a:ext>
            </a:extLst>
          </p:cNvPr>
          <p:cNvSpPr/>
          <p:nvPr/>
        </p:nvSpPr>
        <p:spPr>
          <a:xfrm>
            <a:off x="8610129" y="4884534"/>
            <a:ext cx="892082" cy="47635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378F6-FD68-10F3-AA6C-1FEA9107EB5C}"/>
              </a:ext>
            </a:extLst>
          </p:cNvPr>
          <p:cNvSpPr txBox="1"/>
          <p:nvPr/>
        </p:nvSpPr>
        <p:spPr>
          <a:xfrm>
            <a:off x="6227014" y="4884534"/>
            <a:ext cx="98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49153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F073-74B4-72D3-FDB9-38C1E758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5F03-C391-978D-2B1B-2A4580C8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4353"/>
            <a:ext cx="10479089" cy="273423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dirty="0"/>
              <a:t>The dataset is structured into two folders, one for test data and the other for training data, with a test-train-split ratio of 0.14. The test dataset comprises 114 images, while the training dataset consists of 711 images. All images are in RGB color format and have a resolution of 240x240 pixels. </a:t>
            </a:r>
          </a:p>
          <a:p>
            <a:pPr algn="just">
              <a:spcBef>
                <a:spcPts val="1200"/>
              </a:spcBef>
            </a:pPr>
            <a:r>
              <a:rPr lang="en-US" dirty="0"/>
              <a:t>This dataset was acquired by downloading images from Google Images  in .</a:t>
            </a:r>
            <a:r>
              <a:rPr lang="en-US" dirty="0" err="1"/>
              <a:t>webp</a:t>
            </a:r>
            <a:r>
              <a:rPr lang="en-US" dirty="0"/>
              <a:t> format  than they were converted to .jpg format. Subsequently, the images were randomly shuffled and resized to ensure a consistent resolution of 240x240 pixels for all samples.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A391-C635-D7E9-EF62-1697CDE7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3</a:t>
            </a:fld>
            <a:endParaRPr lang="en-IN"/>
          </a:p>
        </p:txBody>
      </p:sp>
      <p:pic>
        <p:nvPicPr>
          <p:cNvPr id="5" name="Google Shape;155;p15">
            <a:extLst>
              <a:ext uri="{FF2B5EF4-FFF2-40B4-BE49-F238E27FC236}">
                <a16:creationId xmlns:a16="http://schemas.microsoft.com/office/drawing/2014/main" id="{E19EF23D-045E-C0B2-8816-9481F950B26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2859" y="4456422"/>
            <a:ext cx="2943330" cy="214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6;p15">
            <a:extLst>
              <a:ext uri="{FF2B5EF4-FFF2-40B4-BE49-F238E27FC236}">
                <a16:creationId xmlns:a16="http://schemas.microsoft.com/office/drawing/2014/main" id="{1EEE291F-F58F-4910-E508-818D93AE83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336" y="4456422"/>
            <a:ext cx="2943330" cy="21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7;p15">
            <a:extLst>
              <a:ext uri="{FF2B5EF4-FFF2-40B4-BE49-F238E27FC236}">
                <a16:creationId xmlns:a16="http://schemas.microsoft.com/office/drawing/2014/main" id="{33F782B9-E12F-4E3A-C1FE-896C19236FF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813" y="4461447"/>
            <a:ext cx="2943330" cy="213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18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3B9D-5596-2FED-C96A-0178651B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5824"/>
            <a:ext cx="9404723" cy="784411"/>
          </a:xfrm>
        </p:spPr>
        <p:txBody>
          <a:bodyPr/>
          <a:lstStyle/>
          <a:p>
            <a:r>
              <a:rPr lang="en-IN" dirty="0"/>
              <a:t>TECHNIQUES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FE26-8991-86BD-3DFC-9B9938A6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440168"/>
            <a:ext cx="10452195" cy="2176516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Transfer Learning  </a:t>
            </a:r>
          </a:p>
          <a:p>
            <a:pPr algn="just"/>
            <a:r>
              <a:rPr lang="en-IN" dirty="0"/>
              <a:t>InceptionV3 architecture</a:t>
            </a:r>
          </a:p>
          <a:p>
            <a:pPr algn="just"/>
            <a:r>
              <a:rPr lang="en-IN" dirty="0"/>
              <a:t>Convolution Neural Network</a:t>
            </a:r>
          </a:p>
          <a:p>
            <a:pPr algn="just"/>
            <a:r>
              <a:rPr lang="en-IN" dirty="0"/>
              <a:t>KNN</a:t>
            </a:r>
          </a:p>
          <a:p>
            <a:pPr algn="just"/>
            <a:r>
              <a:rPr lang="en-IN" dirty="0"/>
              <a:t>Random Forest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D2AF-F212-90B8-23E1-D0E282B0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46CA3-C41B-EE61-97B4-DB10B71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639671"/>
            <a:ext cx="10544628" cy="2922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BDBB86-9290-874C-1F1C-5195BB088CF2}"/>
              </a:ext>
            </a:extLst>
          </p:cNvPr>
          <p:cNvSpPr/>
          <p:nvPr/>
        </p:nvSpPr>
        <p:spPr>
          <a:xfrm>
            <a:off x="7757003" y="6192939"/>
            <a:ext cx="313258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InceptionV3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110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A25C-24A1-DC3B-EC18-54337BA1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027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E54C9-FE5C-CFCE-3641-D7B3D00D0C3E}"/>
              </a:ext>
            </a:extLst>
          </p:cNvPr>
          <p:cNvSpPr/>
          <p:nvPr/>
        </p:nvSpPr>
        <p:spPr>
          <a:xfrm>
            <a:off x="646111" y="1916204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BB7848-35A9-E635-7D08-373CB9609378}"/>
              </a:ext>
            </a:extLst>
          </p:cNvPr>
          <p:cNvSpPr/>
          <p:nvPr/>
        </p:nvSpPr>
        <p:spPr>
          <a:xfrm>
            <a:off x="3423034" y="1956546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5E7F55-7711-7A09-91BC-541CB809629A}"/>
              </a:ext>
            </a:extLst>
          </p:cNvPr>
          <p:cNvSpPr/>
          <p:nvPr/>
        </p:nvSpPr>
        <p:spPr>
          <a:xfrm>
            <a:off x="2814502" y="2221004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5AA920-8D63-97B5-F689-EAFADB1A9BB4}"/>
              </a:ext>
            </a:extLst>
          </p:cNvPr>
          <p:cNvSpPr/>
          <p:nvPr/>
        </p:nvSpPr>
        <p:spPr>
          <a:xfrm>
            <a:off x="6199957" y="1956546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0548B4-EA85-C775-7E21-D575652F9D6C}"/>
              </a:ext>
            </a:extLst>
          </p:cNvPr>
          <p:cNvSpPr/>
          <p:nvPr/>
        </p:nvSpPr>
        <p:spPr>
          <a:xfrm>
            <a:off x="5591425" y="2221004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DAE782-5899-CAA0-C806-B2669C3100F5}"/>
              </a:ext>
            </a:extLst>
          </p:cNvPr>
          <p:cNvSpPr/>
          <p:nvPr/>
        </p:nvSpPr>
        <p:spPr>
          <a:xfrm>
            <a:off x="8976880" y="1956546"/>
            <a:ext cx="2008094" cy="7888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87F1-2133-5322-1BD6-B9FFE3EA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5</a:t>
            </a:fld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4C112EE-2BC9-B0DC-41C6-7DD4BA11CFC7}"/>
              </a:ext>
            </a:extLst>
          </p:cNvPr>
          <p:cNvSpPr/>
          <p:nvPr/>
        </p:nvSpPr>
        <p:spPr>
          <a:xfrm>
            <a:off x="8368348" y="2221004"/>
            <a:ext cx="448235" cy="1972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Data Science and Machine Learning — Neural Network (Part 01): Feed ...">
            <a:extLst>
              <a:ext uri="{FF2B5EF4-FFF2-40B4-BE49-F238E27FC236}">
                <a16:creationId xmlns:a16="http://schemas.microsoft.com/office/drawing/2014/main" id="{CF75BBB3-DB0E-DA84-4AA2-B86ED83E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29" y="3074615"/>
            <a:ext cx="7128062" cy="355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3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B252-119B-74AD-C45A-5959D93A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IN" dirty="0"/>
              <a:t>VISUALIZATIONS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5ED94-4D39-BC80-4B7E-2012D2A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A638A-902F-FFE8-8667-A2433277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406196"/>
            <a:ext cx="5189913" cy="4999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AEFE0-B964-AF00-5ABC-7364115B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26" y="1406197"/>
            <a:ext cx="5189913" cy="49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4103-031E-5B7B-4708-0B040AE8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0E909-7128-DDC3-3359-B53F61A5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DDBAB-7DE8-629A-46FF-73704AE5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98955"/>
            <a:ext cx="4054191" cy="488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4D556-ECC0-A8D5-2E88-795D7325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30" y="1385509"/>
            <a:ext cx="5425910" cy="48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3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46FE-50F1-B20C-9BF1-F50B78C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98930"/>
            <a:ext cx="9404723" cy="856129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9E0E-6E57-5988-6605-532D7852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79176"/>
            <a:ext cx="10544628" cy="5047129"/>
          </a:xfrm>
        </p:spPr>
        <p:txBody>
          <a:bodyPr>
            <a:normAutofit/>
          </a:bodyPr>
          <a:lstStyle/>
          <a:p>
            <a:pPr marL="482600" algn="just"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Task:</a:t>
            </a: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Image classification for shoe brands (Adidas, Converse, Nike).</a:t>
            </a:r>
          </a:p>
          <a:p>
            <a:pPr marL="800100" algn="just">
              <a:spcBef>
                <a:spcPts val="0"/>
              </a:spcBef>
            </a:pPr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algn="just"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Model:</a:t>
            </a: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Deep learning based on InceptionV3 architecture.</a:t>
            </a:r>
          </a:p>
          <a:p>
            <a:pPr marL="800100" algn="just">
              <a:spcBef>
                <a:spcPts val="0"/>
              </a:spcBef>
            </a:pPr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algn="just"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Results:</a:t>
            </a: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Achieved 75.36% test accuracy, demonstrating generalization.</a:t>
            </a:r>
          </a:p>
          <a:p>
            <a:pPr marL="482600" algn="just">
              <a:spcBef>
                <a:spcPts val="0"/>
              </a:spcBef>
              <a:buClr>
                <a:schemeClr val="lt1"/>
              </a:buClr>
              <a:buSzPts val="1400"/>
            </a:pPr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4200" dirty="0">
                <a:solidFill>
                  <a:schemeClr val="tx2"/>
                </a:solidFill>
                <a:sym typeface="Montserrat"/>
              </a:rPr>
              <a:t>Practical Applicability</a:t>
            </a:r>
          </a:p>
          <a:p>
            <a:pPr marL="0" indent="0">
              <a:spcBef>
                <a:spcPct val="0"/>
              </a:spcBef>
              <a:buNone/>
            </a:pPr>
            <a:endParaRPr lang="en-US" sz="1400" dirty="0">
              <a:solidFill>
                <a:schemeClr val="tx2"/>
              </a:solidFill>
              <a:sym typeface="Montserrat"/>
            </a:endParaRPr>
          </a:p>
          <a:p>
            <a:pPr marL="4826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 pitchFamily="34" charset="0"/>
              <a:buChar char="►"/>
            </a:pPr>
            <a:r>
              <a:rPr lang="en-US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Successful classification of brand logos.</a:t>
            </a: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US" sz="2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 panose="020B0502020202020204" pitchFamily="34" charset="0"/>
              <a:buChar char="►"/>
            </a:pPr>
            <a:r>
              <a:rPr lang="en-US" sz="2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Model's relevance in real-world scenarios.</a:t>
            </a:r>
            <a:endParaRPr lang="en-US" sz="2000" dirty="0">
              <a:solidFill>
                <a:schemeClr val="lt1"/>
              </a:solidFill>
              <a:highlight>
                <a:srgbClr val="44465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82600">
              <a:spcBef>
                <a:spcPts val="0"/>
              </a:spcBef>
              <a:buClr>
                <a:schemeClr val="lt1"/>
              </a:buClr>
              <a:buSzPts val="1400"/>
            </a:pPr>
            <a:endParaRPr lang="en-I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>
              <a:spcBef>
                <a:spcPts val="0"/>
              </a:spcBef>
              <a:buClr>
                <a:schemeClr val="lt1"/>
              </a:buClr>
              <a:buSzPts val="1400"/>
            </a:pPr>
            <a:endParaRPr lang="en-IN" sz="1800" dirty="0">
              <a:solidFill>
                <a:schemeClr val="lt1"/>
              </a:solidFill>
              <a:highlight>
                <a:srgbClr val="44465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82600">
              <a:spcBef>
                <a:spcPts val="0"/>
              </a:spcBef>
              <a:buClr>
                <a:schemeClr val="lt1"/>
              </a:buClr>
              <a:buSzPts val="1400"/>
            </a:pPr>
            <a:endParaRPr lang="en-US" sz="1800" dirty="0">
              <a:solidFill>
                <a:schemeClr val="lt1"/>
              </a:solidFill>
              <a:highlight>
                <a:srgbClr val="44465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17221-C8AD-3E92-16B4-041BBBF8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1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F63-EDAA-4F69-6878-21EE2941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8176"/>
          </a:xfrm>
        </p:spPr>
        <p:txBody>
          <a:bodyPr/>
          <a:lstStyle/>
          <a:p>
            <a:r>
              <a:rPr lang="en-IN" dirty="0">
                <a:sym typeface="Montserrat"/>
              </a:rPr>
              <a:t>Future Improvements</a:t>
            </a:r>
            <a:br>
              <a:rPr lang="en-I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9961-14FC-6F7D-B693-60F1A38A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05" y="1461247"/>
            <a:ext cx="8946541" cy="4065493"/>
          </a:xfrm>
        </p:spPr>
        <p:txBody>
          <a:bodyPr>
            <a:normAutofit/>
          </a:bodyPr>
          <a:lstStyle/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I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Fine-Tuning</a:t>
            </a: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endParaRPr lang="en-I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</a:t>
            </a: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endParaRPr lang="en-I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Regularization</a:t>
            </a: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endParaRPr lang="en-I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Ensemble Learning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lang="en-I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Interpretability</a:t>
            </a:r>
            <a:br>
              <a:rPr lang="en-I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IN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8260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Continuous Monitoring</a:t>
            </a:r>
            <a:endParaRPr lang="en-IN" sz="1400" dirty="0">
              <a:solidFill>
                <a:schemeClr val="lt1"/>
              </a:solidFill>
              <a:highlight>
                <a:srgbClr val="44465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9CE2-E368-B93F-2483-76208524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1D0-0E49-4AFE-84F0-391BCE57FCF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68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1201</TotalTime>
  <Words>277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Montserrat</vt:lpstr>
      <vt:lpstr>Wingdings</vt:lpstr>
      <vt:lpstr>Wingdings 3</vt:lpstr>
      <vt:lpstr>Ion</vt:lpstr>
      <vt:lpstr>SHOE BRAND CLASSIFICATION</vt:lpstr>
      <vt:lpstr>PRIMARY GOAL</vt:lpstr>
      <vt:lpstr>Data Overview</vt:lpstr>
      <vt:lpstr>TECHNIQUES USED </vt:lpstr>
      <vt:lpstr>METHODOLOGY</vt:lpstr>
      <vt:lpstr>VISUALIZATIONS</vt:lpstr>
      <vt:lpstr>RESULTS</vt:lpstr>
      <vt:lpstr>CONCLUSION</vt:lpstr>
      <vt:lpstr>Future Improvements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CUSTOMER SATISFACTION</dc:title>
  <dc:creator>Prerak Jain</dc:creator>
  <cp:lastModifiedBy>Prerak Jain</cp:lastModifiedBy>
  <cp:revision>48</cp:revision>
  <dcterms:created xsi:type="dcterms:W3CDTF">2023-10-08T04:57:13Z</dcterms:created>
  <dcterms:modified xsi:type="dcterms:W3CDTF">2024-02-22T12:53:50Z</dcterms:modified>
</cp:coreProperties>
</file>