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24"/>
  </p:notesMasterIdLst>
  <p:sldIdLst>
    <p:sldId id="256" r:id="rId2"/>
    <p:sldId id="288" r:id="rId3"/>
    <p:sldId id="289" r:id="rId4"/>
    <p:sldId id="303" r:id="rId5"/>
    <p:sldId id="259" r:id="rId6"/>
    <p:sldId id="257" r:id="rId7"/>
    <p:sldId id="301" r:id="rId8"/>
    <p:sldId id="261" r:id="rId9"/>
    <p:sldId id="285" r:id="rId10"/>
    <p:sldId id="286" r:id="rId11"/>
    <p:sldId id="262" r:id="rId12"/>
    <p:sldId id="287" r:id="rId13"/>
    <p:sldId id="290" r:id="rId14"/>
    <p:sldId id="292" r:id="rId15"/>
    <p:sldId id="293" r:id="rId16"/>
    <p:sldId id="294" r:id="rId17"/>
    <p:sldId id="295" r:id="rId18"/>
    <p:sldId id="297" r:id="rId19"/>
    <p:sldId id="298" r:id="rId20"/>
    <p:sldId id="299" r:id="rId21"/>
    <p:sldId id="300" r:id="rId22"/>
    <p:sldId id="280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C0C9B4E9-2071-41F4-BB3A-7971756F8CFD}">
  <a:tblStyle styleId="{C0C9B4E9-2071-41F4-BB3A-7971756F8C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27102A9-8310-4765-A935-A1911B00CA55}" styleName="Stile chiaro 1 - Color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Stile con tema 1 - Color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Stile con tema 1 - Color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Stile con tema 1 - Color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63"/>
    <p:restoredTop sz="94674"/>
  </p:normalViewPr>
  <p:slideViewPr>
    <p:cSldViewPr snapToGrid="0" snapToObjects="1">
      <p:cViewPr varScale="1">
        <p:scale>
          <a:sx n="90" d="100"/>
          <a:sy n="90" d="100"/>
        </p:scale>
        <p:origin x="630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10901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03723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27107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79151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94964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83628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78267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0846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1712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68813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17125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00800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0848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7914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2698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5311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" name="Shape 11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1400">
                <a:highlight>
                  <a:srgbClr val="FFCD00"/>
                </a:highlight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5" name="Shape 15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cxnSp>
        <p:nvCxnSpPr>
          <p:cNvPr id="17" name="Shape 17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" name="Shape 2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28" name="Shape 2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cxnSp>
        <p:nvCxnSpPr>
          <p:cNvPr id="33" name="Shape 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4" name="Shape 34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5" name="Shape 3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letely 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7" r:id="rId5"/>
  </p:sldLayoutIdLst>
  <p:transition>
    <p:fade/>
  </p:transition>
  <p:hf sldNum="0"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-IT" dirty="0" err="1"/>
              <a:t>Pos</a:t>
            </a:r>
            <a:r>
              <a:rPr lang="it-IT" dirty="0"/>
              <a:t> </a:t>
            </a:r>
            <a:r>
              <a:rPr lang="it-IT" dirty="0" err="1"/>
              <a:t>tagging</a:t>
            </a:r>
            <a:r>
              <a:rPr lang="it-IT" dirty="0"/>
              <a:t> with</a:t>
            </a:r>
            <a:br>
              <a:rPr lang="it-IT" dirty="0"/>
            </a:br>
            <a:r>
              <a:rPr lang="it-IT" dirty="0"/>
              <a:t>HMM &amp; SVM</a:t>
            </a:r>
            <a:endParaRPr lang="en" dirty="0"/>
          </a:p>
        </p:txBody>
      </p:sp>
      <p:grpSp>
        <p:nvGrpSpPr>
          <p:cNvPr id="62" name="Shape 6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63" name="Shape 6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0D124F1-E5F7-4306-9F79-D939AFE47338}"/>
              </a:ext>
            </a:extLst>
          </p:cNvPr>
          <p:cNvSpPr txBox="1"/>
          <p:nvPr/>
        </p:nvSpPr>
        <p:spPr>
          <a:xfrm>
            <a:off x="6651010" y="4899521"/>
            <a:ext cx="2582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Cognitive </a:t>
            </a:r>
            <a:r>
              <a:rPr lang="it-IT" sz="1100" dirty="0" err="1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Robotics</a:t>
            </a:r>
            <a:r>
              <a:rPr lang="it-IT" sz="1100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– D’ Amicis &amp; Romeo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-IT" dirty="0" err="1">
                <a:highlight>
                  <a:srgbClr val="FFCD00"/>
                </a:highlight>
              </a:rPr>
              <a:t>Unknown</a:t>
            </a:r>
            <a:r>
              <a:rPr lang="it-IT" dirty="0">
                <a:highlight>
                  <a:srgbClr val="FFCD00"/>
                </a:highlight>
              </a:rPr>
              <a:t> </a:t>
            </a:r>
            <a:r>
              <a:rPr lang="it-IT" dirty="0" err="1">
                <a:highlight>
                  <a:srgbClr val="FFCD00"/>
                </a:highlight>
              </a:rPr>
              <a:t>words</a:t>
            </a:r>
            <a:endParaRPr lang="en" dirty="0">
              <a:highlight>
                <a:srgbClr val="FFCD00"/>
              </a:highlight>
            </a:endParaRPr>
          </a:p>
        </p:txBody>
      </p:sp>
      <p:grpSp>
        <p:nvGrpSpPr>
          <p:cNvPr id="112" name="Shape 112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13" name="Shape 1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/>
              <p:cNvSpPr txBox="1"/>
              <p:nvPr/>
            </p:nvSpPr>
            <p:spPr>
              <a:xfrm>
                <a:off x="778933" y="1634067"/>
                <a:ext cx="7636934" cy="2462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mbria Math" charset="0"/>
                    <a:ea typeface="Quattrocento Sans"/>
                    <a:cs typeface="Quattrocento Sans"/>
                    <a:sym typeface="Quattrocento Sans"/>
                  </a:rPr>
                  <a:t>Words are considered as unknown if they do not appear in the train set.</a:t>
                </a:r>
              </a:p>
              <a:p>
                <a:pPr algn="ctr"/>
                <a:r>
                  <a:rPr lang="en-US" dirty="0">
                    <a:latin typeface="Cambria Math" charset="0"/>
                    <a:ea typeface="Quattrocento Sans"/>
                    <a:cs typeface="Quattrocento Sans"/>
                    <a:sym typeface="Quattrocento Sans"/>
                  </a:rPr>
                  <a:t>Indeed, the emission probability could not be considered.</a:t>
                </a:r>
              </a:p>
              <a:p>
                <a:pPr algn="ctr"/>
                <a:endParaRPr lang="en-US" dirty="0">
                  <a:latin typeface="Cambria Math" charset="0"/>
                  <a:ea typeface="Quattrocento Sans"/>
                  <a:cs typeface="Quattrocento Sans"/>
                  <a:sym typeface="Quattrocento Sans"/>
                </a:endParaRPr>
              </a:p>
              <a:p>
                <a:pPr algn="ctr"/>
                <a:endParaRPr lang="en-US" dirty="0">
                  <a:latin typeface="Cambria Math" charset="0"/>
                  <a:ea typeface="Quattrocento Sans"/>
                  <a:cs typeface="Quattrocento Sans"/>
                  <a:sym typeface="Quattrocento Sans"/>
                </a:endParaRPr>
              </a:p>
              <a:p>
                <a:pPr algn="ctr"/>
                <a:r>
                  <a:rPr lang="en-US" dirty="0">
                    <a:latin typeface="Cambria Math" charset="0"/>
                    <a:ea typeface="Quattrocento Sans"/>
                    <a:cs typeface="Quattrocento Sans"/>
                    <a:sym typeface="Quattrocento Sans"/>
                  </a:rPr>
                  <a:t>So, the tag associated to this words only depends on the transition probability.</a:t>
                </a:r>
              </a:p>
              <a:p>
                <a:pPr algn="ctr"/>
                <a:endParaRPr lang="en-US" dirty="0">
                  <a:latin typeface="Cambria Math" charset="0"/>
                  <a:ea typeface="Quattrocento Sans"/>
                  <a:cs typeface="Quattrocento Sans"/>
                  <a:sym typeface="Quattrocento Sans"/>
                </a:endParaRPr>
              </a:p>
              <a:p>
                <a:pPr algn="ctr"/>
                <a:endParaRPr lang="en-US" dirty="0">
                  <a:latin typeface="Cambria Math" charset="0"/>
                  <a:ea typeface="Quattrocento Sans"/>
                  <a:cs typeface="Quattrocento Sans"/>
                  <a:sym typeface="Quattrocento Sans"/>
                </a:endParaRPr>
              </a:p>
              <a:p>
                <a:pPr algn="ctr"/>
                <a:r>
                  <a:rPr lang="en-US" dirty="0">
                    <a:latin typeface="Cambria Math" charset="0"/>
                    <a:ea typeface="Quattrocento Sans"/>
                    <a:cs typeface="Quattrocento Sans"/>
                    <a:sym typeface="Quattrocento Sans"/>
                  </a:rPr>
                  <a:t>In the Viterbi step associated to the unknown word, will be only considered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  <a:ea typeface="Quattrocento Sans"/>
                        <a:cs typeface="Quattrocento Sans"/>
                        <a:sym typeface="Quattrocento Sans"/>
                      </a:rPr>
                      <m:t>𝑃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  <a:ea typeface="Quattrocento Sans"/>
                            <a:cs typeface="Quattrocento Sans"/>
                            <a:sym typeface="Quattrocento San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Quattrocento Sans"/>
                                <a:cs typeface="Quattrocento Sans"/>
                                <a:sym typeface="Quattrocento Sans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charset="0"/>
                                <a:ea typeface="Quattrocento Sans"/>
                                <a:cs typeface="Quattrocento Sans"/>
                                <a:sym typeface="Quattrocento Sans"/>
                              </a:rPr>
                              <m:t>𝑡</m:t>
                            </m:r>
                          </m:e>
                          <m:sub>
                            <m:r>
                              <a:rPr lang="it-IT" i="1">
                                <a:latin typeface="Cambria Math" charset="0"/>
                                <a:ea typeface="Quattrocento Sans"/>
                                <a:cs typeface="Quattrocento Sans"/>
                                <a:sym typeface="Quattrocento Sans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Quattrocento Sans"/>
                                <a:cs typeface="Quattrocento Sans"/>
                                <a:sym typeface="Quattrocento Sans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charset="0"/>
                                <a:ea typeface="Quattrocento Sans"/>
                                <a:cs typeface="Quattrocento Sans"/>
                                <a:sym typeface="Quattrocento Sans"/>
                              </a:rPr>
                              <m:t>𝑡</m:t>
                            </m:r>
                          </m:e>
                          <m:sub>
                            <m:r>
                              <a:rPr lang="it-IT" i="1">
                                <a:latin typeface="Cambria Math" charset="0"/>
                                <a:ea typeface="Quattrocento Sans"/>
                                <a:cs typeface="Quattrocento Sans"/>
                                <a:sym typeface="Quattrocento Sans"/>
                              </a:rPr>
                              <m:t>𝑖</m:t>
                            </m:r>
                            <m:r>
                              <a:rPr lang="it-IT" i="1">
                                <a:latin typeface="Cambria Math" charset="0"/>
                                <a:ea typeface="Quattrocento Sans"/>
                                <a:cs typeface="Quattrocento Sans"/>
                                <a:sym typeface="Quattrocento Sans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Cambria Math" charset="0"/>
                    <a:ea typeface="Quattrocento Sans"/>
                    <a:cs typeface="Quattrocento Sans"/>
                    <a:sym typeface="Quattrocento Sans"/>
                  </a:rPr>
                  <a:t> instead  of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  <a:ea typeface="Quattrocento Sans"/>
                        <a:cs typeface="Quattrocento Sans"/>
                        <a:sym typeface="Quattrocento Sans"/>
                      </a:rPr>
                      <m:t>𝑃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  <a:ea typeface="Quattrocento Sans"/>
                            <a:cs typeface="Quattrocento Sans"/>
                            <a:sym typeface="Quattrocento San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Quattrocento Sans"/>
                                <a:cs typeface="Quattrocento Sans"/>
                                <a:sym typeface="Quattrocento Sans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charset="0"/>
                                <a:ea typeface="Quattrocento Sans"/>
                                <a:cs typeface="Quattrocento Sans"/>
                                <a:sym typeface="Quattrocento Sans"/>
                              </a:rPr>
                              <m:t>𝑤</m:t>
                            </m:r>
                          </m:e>
                          <m:sub>
                            <m:r>
                              <a:rPr lang="it-IT" i="1">
                                <a:latin typeface="Cambria Math" charset="0"/>
                                <a:ea typeface="Quattrocento Sans"/>
                                <a:cs typeface="Quattrocento Sans"/>
                                <a:sym typeface="Quattrocento Sans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Quattrocento Sans"/>
                                <a:cs typeface="Quattrocento Sans"/>
                                <a:sym typeface="Quattrocento Sans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charset="0"/>
                                <a:ea typeface="Quattrocento Sans"/>
                                <a:cs typeface="Quattrocento Sans"/>
                                <a:sym typeface="Quattrocento Sans"/>
                              </a:rPr>
                              <m:t>𝑡</m:t>
                            </m:r>
                          </m:e>
                          <m:sub>
                            <m:r>
                              <a:rPr lang="it-IT" i="1">
                                <a:latin typeface="Cambria Math" charset="0"/>
                                <a:ea typeface="Quattrocento Sans"/>
                                <a:cs typeface="Quattrocento Sans"/>
                                <a:sym typeface="Quattrocento Sans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it-IT" i="1">
                        <a:latin typeface="Cambria Math" charset="0"/>
                        <a:ea typeface="Quattrocento Sans"/>
                        <a:cs typeface="Quattrocento Sans"/>
                        <a:sym typeface="Quattrocento Sans"/>
                      </a:rPr>
                      <m:t>𝑃</m:t>
                    </m:r>
                    <m:r>
                      <a:rPr lang="it-IT" i="1">
                        <a:latin typeface="Cambria Math" charset="0"/>
                        <a:ea typeface="Quattrocento Sans"/>
                        <a:cs typeface="Quattrocento Sans"/>
                        <a:sym typeface="Quattrocento Sans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Quattrocento Sans"/>
                            <a:cs typeface="Quattrocento Sans"/>
                            <a:sym typeface="Quattrocento Sans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charset="0"/>
                            <a:ea typeface="Quattrocento Sans"/>
                            <a:cs typeface="Quattrocento Sans"/>
                            <a:sym typeface="Quattrocento Sans"/>
                          </a:rPr>
                          <m:t>𝑡</m:t>
                        </m:r>
                      </m:e>
                      <m:sub>
                        <m:r>
                          <a:rPr lang="it-IT" i="1">
                            <a:latin typeface="Cambria Math" charset="0"/>
                            <a:ea typeface="Quattrocento Sans"/>
                            <a:cs typeface="Quattrocento Sans"/>
                            <a:sym typeface="Quattrocento Sans"/>
                          </a:rPr>
                          <m:t>𝑖</m:t>
                        </m:r>
                      </m:sub>
                    </m:sSub>
                    <m:r>
                      <a:rPr lang="it-IT" i="1">
                        <a:latin typeface="Cambria Math" charset="0"/>
                        <a:ea typeface="Quattrocento Sans"/>
                        <a:cs typeface="Quattrocento Sans"/>
                        <a:sym typeface="Quattrocento Sans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Quattrocento Sans"/>
                            <a:cs typeface="Quattrocento Sans"/>
                            <a:sym typeface="Quattrocento Sans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charset="0"/>
                            <a:ea typeface="Quattrocento Sans"/>
                            <a:cs typeface="Quattrocento Sans"/>
                            <a:sym typeface="Quattrocento Sans"/>
                          </a:rPr>
                          <m:t>𝑡</m:t>
                        </m:r>
                      </m:e>
                      <m:sub>
                        <m:r>
                          <a:rPr lang="it-IT" i="1">
                            <a:latin typeface="Cambria Math" charset="0"/>
                            <a:ea typeface="Quattrocento Sans"/>
                            <a:cs typeface="Quattrocento Sans"/>
                            <a:sym typeface="Quattrocento Sans"/>
                          </a:rPr>
                          <m:t>𝑖</m:t>
                        </m:r>
                        <m:r>
                          <a:rPr lang="it-IT" i="1">
                            <a:latin typeface="Cambria Math" charset="0"/>
                            <a:ea typeface="Quattrocento Sans"/>
                            <a:cs typeface="Quattrocento Sans"/>
                            <a:sym typeface="Quattrocento Sans"/>
                          </a:rPr>
                          <m:t>−1</m:t>
                        </m:r>
                      </m:sub>
                    </m:sSub>
                    <m:r>
                      <a:rPr lang="it-IT" i="1">
                        <a:latin typeface="Cambria Math" charset="0"/>
                        <a:ea typeface="Quattrocento Sans"/>
                        <a:cs typeface="Quattrocento Sans"/>
                        <a:sym typeface="Quattrocento Sans"/>
                      </a:rPr>
                      <m:t>)</m:t>
                    </m:r>
                  </m:oMath>
                </a14:m>
                <a:r>
                  <a:rPr lang="en-US" dirty="0">
                    <a:latin typeface="Cambria Math" charset="0"/>
                    <a:ea typeface="Quattrocento Sans"/>
                    <a:cs typeface="Quattrocento Sans"/>
                    <a:sym typeface="Quattrocento Sans"/>
                  </a:rPr>
                  <a:t>. </a:t>
                </a:r>
              </a:p>
              <a:p>
                <a:endParaRPr lang="en-US" i="1" dirty="0">
                  <a:latin typeface="Cambria Math" charset="0"/>
                  <a:ea typeface="Quattrocento Sans"/>
                  <a:cs typeface="Quattrocento Sans"/>
                  <a:sym typeface="Quattrocento Sans"/>
                </a:endParaRP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asellaDiTes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933" y="1634067"/>
                <a:ext cx="7636934" cy="2462213"/>
              </a:xfrm>
              <a:prstGeom prst="rect">
                <a:avLst/>
              </a:prstGeom>
              <a:blipFill rotWithShape="0">
                <a:blip r:embed="rId3"/>
                <a:stretch>
                  <a:fillRect t="-7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B292E99-4E90-4FEE-A4D1-E9A4F84ED560}"/>
              </a:ext>
            </a:extLst>
          </p:cNvPr>
          <p:cNvSpPr txBox="1"/>
          <p:nvPr/>
        </p:nvSpPr>
        <p:spPr>
          <a:xfrm>
            <a:off x="6651010" y="4899521"/>
            <a:ext cx="2582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Cognitive </a:t>
            </a:r>
            <a:r>
              <a:rPr lang="it-IT" sz="1100" dirty="0" err="1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Robotics</a:t>
            </a:r>
            <a:r>
              <a:rPr lang="it-IT" sz="1100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– D’ Amicis &amp; Romeo</a:t>
            </a:r>
          </a:p>
        </p:txBody>
      </p:sp>
    </p:spTree>
    <p:extLst>
      <p:ext uri="{BB962C8B-B14F-4D97-AF65-F5344CB8AC3E}">
        <p14:creationId xmlns:p14="http://schemas.microsoft.com/office/powerpoint/2010/main" val="620819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ctrTitle" idx="4294967295"/>
          </p:nvPr>
        </p:nvSpPr>
        <p:spPr>
          <a:xfrm>
            <a:off x="1951575" y="2743280"/>
            <a:ext cx="5241000" cy="1159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it-IT" sz="4800" dirty="0" err="1">
                <a:highlight>
                  <a:srgbClr val="FFCD00"/>
                </a:highlight>
              </a:rPr>
              <a:t>Accuracy</a:t>
            </a:r>
            <a:endParaRPr lang="en" sz="4800" dirty="0">
              <a:highlight>
                <a:srgbClr val="FFCD00"/>
              </a:highlight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subTitle" idx="4294967295"/>
          </p:nvPr>
        </p:nvSpPr>
        <p:spPr>
          <a:xfrm>
            <a:off x="127000" y="4035000"/>
            <a:ext cx="4301067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it-IT" sz="1800" i="1" dirty="0">
                <a:latin typeface="Cambria Math" charset="0"/>
                <a:ea typeface="Cambria Math" charset="0"/>
                <a:cs typeface="Cambria Math" charset="0"/>
              </a:rPr>
              <a:t>Train set </a:t>
            </a:r>
            <a:r>
              <a:rPr lang="it-IT" sz="1800" i="1" dirty="0" err="1">
                <a:latin typeface="Cambria Math" charset="0"/>
                <a:ea typeface="Cambria Math" charset="0"/>
                <a:cs typeface="Cambria Math" charset="0"/>
              </a:rPr>
              <a:t>length</a:t>
            </a:r>
            <a:r>
              <a:rPr lang="it-IT" sz="1800" i="1" dirty="0">
                <a:latin typeface="Cambria Math" charset="0"/>
                <a:ea typeface="Cambria Math" charset="0"/>
                <a:cs typeface="Cambria Math" charset="0"/>
              </a:rPr>
              <a:t>: 51606 </a:t>
            </a:r>
            <a:r>
              <a:rPr lang="it-IT" sz="1800" i="1" dirty="0" err="1">
                <a:latin typeface="Cambria Math" charset="0"/>
                <a:ea typeface="Cambria Math" charset="0"/>
                <a:cs typeface="Cambria Math" charset="0"/>
              </a:rPr>
              <a:t>sentences</a:t>
            </a:r>
            <a:endParaRPr lang="it-IT" sz="1800" i="1" dirty="0">
              <a:latin typeface="Cambria Math" charset="0"/>
              <a:ea typeface="Cambria Math" charset="0"/>
              <a:cs typeface="Cambria Math" charset="0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it-IT" sz="1800" i="1" dirty="0">
                <a:latin typeface="Cambria Math" charset="0"/>
                <a:ea typeface="Cambria Math" charset="0"/>
                <a:cs typeface="Cambria Math" charset="0"/>
              </a:rPr>
              <a:t>Test set </a:t>
            </a:r>
            <a:r>
              <a:rPr lang="it-IT" sz="1800" i="1" dirty="0" err="1">
                <a:latin typeface="Cambria Math" charset="0"/>
                <a:ea typeface="Cambria Math" charset="0"/>
                <a:cs typeface="Cambria Math" charset="0"/>
              </a:rPr>
              <a:t>length</a:t>
            </a:r>
            <a:r>
              <a:rPr lang="it-IT" sz="1800" i="1" dirty="0">
                <a:latin typeface="Cambria Math" charset="0"/>
                <a:ea typeface="Cambria Math" charset="0"/>
                <a:cs typeface="Cambria Math" charset="0"/>
              </a:rPr>
              <a:t>: 5734</a:t>
            </a:r>
            <a:endParaRPr lang="en" sz="18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123" name="Shape 123"/>
          <p:cNvCxnSpPr/>
          <p:nvPr/>
        </p:nvCxnSpPr>
        <p:spPr>
          <a:xfrm>
            <a:off x="-6025" y="1668728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24" name="Shape 124"/>
          <p:cNvSpPr/>
          <p:nvPr/>
        </p:nvSpPr>
        <p:spPr>
          <a:xfrm>
            <a:off x="3470200" y="566931"/>
            <a:ext cx="2203500" cy="22035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600" b="1" i="1" dirty="0"/>
              <a:t>93.2%</a:t>
            </a:r>
            <a:endParaRPr sz="6000" b="1" i="1" dirty="0"/>
          </a:p>
        </p:txBody>
      </p:sp>
      <p:sp>
        <p:nvSpPr>
          <p:cNvPr id="19" name="Shape 122"/>
          <p:cNvSpPr txBox="1">
            <a:spLocks/>
          </p:cNvSpPr>
          <p:nvPr/>
        </p:nvSpPr>
        <p:spPr>
          <a:xfrm>
            <a:off x="4402670" y="3967269"/>
            <a:ext cx="4301067" cy="101036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Char char="◉"/>
              <a:defRPr sz="2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Char char="○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Char char="■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Char char="●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Char char="○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Char char="■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Char char="●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Char char="○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Char char="■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algn="ctr">
              <a:spcBef>
                <a:spcPts val="0"/>
              </a:spcBef>
              <a:buFont typeface="Quattrocento Sans"/>
              <a:buNone/>
            </a:pPr>
            <a:r>
              <a:rPr lang="it-IT" sz="1800" i="1" dirty="0">
                <a:latin typeface="Cambria Math" charset="0"/>
                <a:ea typeface="Cambria Math" charset="0"/>
                <a:cs typeface="Cambria Math" charset="0"/>
              </a:rPr>
              <a:t>Precision: 93.3%</a:t>
            </a:r>
          </a:p>
          <a:p>
            <a:pPr algn="ctr">
              <a:spcBef>
                <a:spcPts val="0"/>
              </a:spcBef>
              <a:buFont typeface="Quattrocento Sans"/>
              <a:buNone/>
            </a:pPr>
            <a:r>
              <a:rPr lang="it-IT" sz="1800" i="1" dirty="0" err="1">
                <a:latin typeface="Cambria Math" charset="0"/>
                <a:ea typeface="Cambria Math" charset="0"/>
                <a:cs typeface="Cambria Math" charset="0"/>
              </a:rPr>
              <a:t>Recall</a:t>
            </a:r>
            <a:r>
              <a:rPr lang="it-IT" sz="1800" i="1" dirty="0">
                <a:latin typeface="Cambria Math" charset="0"/>
                <a:ea typeface="Cambria Math" charset="0"/>
                <a:cs typeface="Cambria Math" charset="0"/>
              </a:rPr>
              <a:t>: 93.2%</a:t>
            </a:r>
          </a:p>
          <a:p>
            <a:pPr algn="ctr">
              <a:spcBef>
                <a:spcPts val="0"/>
              </a:spcBef>
              <a:buFont typeface="Quattrocento Sans"/>
              <a:buNone/>
            </a:pPr>
            <a:r>
              <a:rPr lang="it-IT" sz="1800" i="1" dirty="0" err="1">
                <a:latin typeface="Cambria Math" charset="0"/>
                <a:ea typeface="Cambria Math" charset="0"/>
                <a:cs typeface="Cambria Math" charset="0"/>
              </a:rPr>
              <a:t>F-Measure</a:t>
            </a:r>
            <a:r>
              <a:rPr lang="it-IT" sz="1800" i="1" dirty="0">
                <a:latin typeface="Cambria Math" charset="0"/>
                <a:ea typeface="Cambria Math" charset="0"/>
                <a:cs typeface="Cambria Math" charset="0"/>
              </a:rPr>
              <a:t>: 93.2%</a:t>
            </a:r>
            <a:endParaRPr lang="en" sz="18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3FED249-67A3-46B8-9C55-3896EFBF415A}"/>
              </a:ext>
            </a:extLst>
          </p:cNvPr>
          <p:cNvSpPr txBox="1"/>
          <p:nvPr/>
        </p:nvSpPr>
        <p:spPr>
          <a:xfrm>
            <a:off x="6651010" y="4899521"/>
            <a:ext cx="2582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Cognitive </a:t>
            </a:r>
            <a:r>
              <a:rPr lang="it-IT" sz="1100" dirty="0" err="1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Robotics</a:t>
            </a:r>
            <a:r>
              <a:rPr lang="it-IT" sz="1100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– D’ Amicis &amp; Romeo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-IT" dirty="0" err="1">
                <a:highlight>
                  <a:srgbClr val="FFCD00"/>
                </a:highlight>
              </a:rPr>
              <a:t>Results</a:t>
            </a:r>
            <a:endParaRPr lang="en" dirty="0">
              <a:highlight>
                <a:srgbClr val="FFCD00"/>
              </a:highlight>
            </a:endParaRPr>
          </a:p>
        </p:txBody>
      </p:sp>
      <p:grpSp>
        <p:nvGrpSpPr>
          <p:cNvPr id="25" name="Shape 612"/>
          <p:cNvGrpSpPr/>
          <p:nvPr/>
        </p:nvGrpSpPr>
        <p:grpSpPr>
          <a:xfrm>
            <a:off x="888714" y="1031776"/>
            <a:ext cx="271217" cy="187424"/>
            <a:chOff x="3932350" y="3714775"/>
            <a:chExt cx="439650" cy="319075"/>
          </a:xfrm>
        </p:grpSpPr>
        <p:sp>
          <p:nvSpPr>
            <p:cNvPr id="26" name="Shape 613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0" t="0" r="0" b="0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614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615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616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0" t="0" r="0" b="0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617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0" t="0" r="0" b="0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7" name="Immagine 6">
            <a:extLst>
              <a:ext uri="{FF2B5EF4-FFF2-40B4-BE49-F238E27FC236}">
                <a16:creationId xmlns:a16="http://schemas.microsoft.com/office/drawing/2014/main" id="{58BC60AB-FD8D-4CD3-8D05-59E24C54F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551" y="1284086"/>
            <a:ext cx="4368611" cy="3691502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FD402A9E-C35E-4625-9977-238A50C9E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20184"/>
            <a:ext cx="4630551" cy="2417587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765B7E0-86DA-4FA3-89BD-B56D56963F0A}"/>
              </a:ext>
            </a:extLst>
          </p:cNvPr>
          <p:cNvSpPr txBox="1"/>
          <p:nvPr/>
        </p:nvSpPr>
        <p:spPr>
          <a:xfrm>
            <a:off x="6651010" y="4899521"/>
            <a:ext cx="2582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Cognitive </a:t>
            </a:r>
            <a:r>
              <a:rPr lang="it-IT" sz="1100" dirty="0" err="1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Robotics</a:t>
            </a:r>
            <a:r>
              <a:rPr lang="it-IT" sz="1100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– D’ Amicis &amp; Romeo</a:t>
            </a:r>
          </a:p>
        </p:txBody>
      </p:sp>
    </p:spTree>
    <p:extLst>
      <p:ext uri="{BB962C8B-B14F-4D97-AF65-F5344CB8AC3E}">
        <p14:creationId xmlns:p14="http://schemas.microsoft.com/office/powerpoint/2010/main" val="466927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ctrTitle" idx="4294967295"/>
          </p:nvPr>
        </p:nvSpPr>
        <p:spPr>
          <a:xfrm>
            <a:off x="1951575" y="2743280"/>
            <a:ext cx="5241000" cy="1159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it-IT" sz="4800" dirty="0" err="1">
                <a:highlight>
                  <a:srgbClr val="FFCD00"/>
                </a:highlight>
              </a:rPr>
              <a:t>Accuracy</a:t>
            </a:r>
            <a:endParaRPr lang="en" sz="4800" dirty="0">
              <a:highlight>
                <a:srgbClr val="FFCD00"/>
              </a:highlight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subTitle" idx="4294967295"/>
          </p:nvPr>
        </p:nvSpPr>
        <p:spPr>
          <a:xfrm>
            <a:off x="127000" y="4035000"/>
            <a:ext cx="4301067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it-IT" sz="1800" i="1" dirty="0">
                <a:latin typeface="Cambria Math" charset="0"/>
                <a:ea typeface="Cambria Math" charset="0"/>
                <a:cs typeface="Cambria Math" charset="0"/>
              </a:rPr>
              <a:t>Train set </a:t>
            </a:r>
            <a:r>
              <a:rPr lang="it-IT" sz="1800" i="1" dirty="0" err="1">
                <a:latin typeface="Cambria Math" charset="0"/>
                <a:ea typeface="Cambria Math" charset="0"/>
                <a:cs typeface="Cambria Math" charset="0"/>
              </a:rPr>
              <a:t>length</a:t>
            </a:r>
            <a:r>
              <a:rPr lang="it-IT" sz="1800" i="1" dirty="0">
                <a:latin typeface="Cambria Math" charset="0"/>
                <a:ea typeface="Cambria Math" charset="0"/>
                <a:cs typeface="Cambria Math" charset="0"/>
              </a:rPr>
              <a:t>: 5000 </a:t>
            </a:r>
            <a:r>
              <a:rPr lang="it-IT" sz="1800" i="1" dirty="0" err="1">
                <a:latin typeface="Cambria Math" charset="0"/>
                <a:ea typeface="Cambria Math" charset="0"/>
                <a:cs typeface="Cambria Math" charset="0"/>
              </a:rPr>
              <a:t>sentences</a:t>
            </a:r>
            <a:endParaRPr lang="it-IT" sz="1800" i="1" dirty="0">
              <a:latin typeface="Cambria Math" charset="0"/>
              <a:ea typeface="Cambria Math" charset="0"/>
              <a:cs typeface="Cambria Math" charset="0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it-IT" sz="1800" i="1" dirty="0">
                <a:latin typeface="Cambria Math" charset="0"/>
                <a:ea typeface="Cambria Math" charset="0"/>
                <a:cs typeface="Cambria Math" charset="0"/>
              </a:rPr>
              <a:t>Test set </a:t>
            </a:r>
            <a:r>
              <a:rPr lang="it-IT" sz="1800" i="1" dirty="0" err="1">
                <a:latin typeface="Cambria Math" charset="0"/>
                <a:ea typeface="Cambria Math" charset="0"/>
                <a:cs typeface="Cambria Math" charset="0"/>
              </a:rPr>
              <a:t>length</a:t>
            </a:r>
            <a:r>
              <a:rPr lang="it-IT" sz="1800" i="1" dirty="0">
                <a:latin typeface="Cambria Math" charset="0"/>
                <a:ea typeface="Cambria Math" charset="0"/>
                <a:cs typeface="Cambria Math" charset="0"/>
              </a:rPr>
              <a:t>: 5734</a:t>
            </a:r>
            <a:endParaRPr lang="en" sz="18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123" name="Shape 123"/>
          <p:cNvCxnSpPr/>
          <p:nvPr/>
        </p:nvCxnSpPr>
        <p:spPr>
          <a:xfrm>
            <a:off x="-6025" y="1668728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24" name="Shape 124"/>
          <p:cNvSpPr/>
          <p:nvPr/>
        </p:nvSpPr>
        <p:spPr>
          <a:xfrm>
            <a:off x="3470200" y="566931"/>
            <a:ext cx="2203500" cy="22035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600" b="1" i="1" dirty="0"/>
              <a:t>90.1%</a:t>
            </a:r>
            <a:endParaRPr sz="6000" b="1" i="1" dirty="0"/>
          </a:p>
        </p:txBody>
      </p:sp>
      <p:sp>
        <p:nvSpPr>
          <p:cNvPr id="19" name="Shape 122"/>
          <p:cNvSpPr txBox="1">
            <a:spLocks/>
          </p:cNvSpPr>
          <p:nvPr/>
        </p:nvSpPr>
        <p:spPr>
          <a:xfrm>
            <a:off x="4428067" y="4051934"/>
            <a:ext cx="4301067" cy="101036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Char char="◉"/>
              <a:defRPr sz="2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Char char="○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Char char="■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Char char="●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Char char="○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Char char="■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Char char="●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Char char="○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Char char="■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algn="ctr">
              <a:spcBef>
                <a:spcPts val="0"/>
              </a:spcBef>
              <a:buFont typeface="Quattrocento Sans"/>
              <a:buNone/>
            </a:pPr>
            <a:r>
              <a:rPr lang="it-IT" sz="1800" i="1" dirty="0">
                <a:latin typeface="Cambria Math" charset="0"/>
                <a:ea typeface="Cambria Math" charset="0"/>
                <a:cs typeface="Cambria Math" charset="0"/>
              </a:rPr>
              <a:t>Precision: </a:t>
            </a:r>
            <a:r>
              <a:rPr lang="it-IT" sz="1800" i="1">
                <a:latin typeface="Cambria Math" charset="0"/>
                <a:ea typeface="Cambria Math" charset="0"/>
                <a:cs typeface="Cambria Math" charset="0"/>
              </a:rPr>
              <a:t>90.3%</a:t>
            </a:r>
            <a:endParaRPr lang="it-IT" sz="1800" i="1" dirty="0">
              <a:latin typeface="Cambria Math" charset="0"/>
              <a:ea typeface="Cambria Math" charset="0"/>
              <a:cs typeface="Cambria Math" charset="0"/>
            </a:endParaRPr>
          </a:p>
          <a:p>
            <a:pPr algn="ctr">
              <a:spcBef>
                <a:spcPts val="0"/>
              </a:spcBef>
              <a:buFont typeface="Quattrocento Sans"/>
              <a:buNone/>
            </a:pPr>
            <a:r>
              <a:rPr lang="it-IT" sz="1800" i="1" dirty="0" err="1">
                <a:latin typeface="Cambria Math" charset="0"/>
                <a:ea typeface="Cambria Math" charset="0"/>
                <a:cs typeface="Cambria Math" charset="0"/>
              </a:rPr>
              <a:t>F-Measure</a:t>
            </a:r>
            <a:r>
              <a:rPr lang="it-IT" sz="1800" i="1" dirty="0">
                <a:latin typeface="Cambria Math" charset="0"/>
                <a:ea typeface="Cambria Math" charset="0"/>
                <a:cs typeface="Cambria Math" charset="0"/>
              </a:rPr>
              <a:t>: 90%</a:t>
            </a:r>
            <a:endParaRPr lang="en" sz="18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E0C710B-A2BA-4A7E-839F-13829144F0B2}"/>
              </a:ext>
            </a:extLst>
          </p:cNvPr>
          <p:cNvSpPr txBox="1"/>
          <p:nvPr/>
        </p:nvSpPr>
        <p:spPr>
          <a:xfrm>
            <a:off x="6651010" y="4899521"/>
            <a:ext cx="2582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Cognitive </a:t>
            </a:r>
            <a:r>
              <a:rPr lang="it-IT" sz="1100" dirty="0" err="1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Robotics</a:t>
            </a:r>
            <a:r>
              <a:rPr lang="it-IT" sz="1100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– D’ Amicis &amp; Romeo</a:t>
            </a:r>
          </a:p>
        </p:txBody>
      </p:sp>
    </p:spTree>
    <p:extLst>
      <p:ext uri="{BB962C8B-B14F-4D97-AF65-F5344CB8AC3E}">
        <p14:creationId xmlns:p14="http://schemas.microsoft.com/office/powerpoint/2010/main" val="2069977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SVM </a:t>
            </a:r>
            <a:r>
              <a:rPr lang="it-IT" dirty="0" err="1"/>
              <a:t>Pos</a:t>
            </a:r>
            <a:r>
              <a:rPr lang="it-IT" dirty="0"/>
              <a:t> </a:t>
            </a:r>
            <a:r>
              <a:rPr lang="it-IT" dirty="0" err="1"/>
              <a:t>Tagger</a:t>
            </a:r>
            <a:endParaRPr lang="en" dirty="0"/>
          </a:p>
        </p:txBody>
      </p:sp>
      <p:sp>
        <p:nvSpPr>
          <p:cNvPr id="100" name="Shape 100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t-IT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D73F7B9-1415-4626-961E-63B35576B9EC}"/>
              </a:ext>
            </a:extLst>
          </p:cNvPr>
          <p:cNvSpPr txBox="1"/>
          <p:nvPr/>
        </p:nvSpPr>
        <p:spPr>
          <a:xfrm>
            <a:off x="6651010" y="4899521"/>
            <a:ext cx="2582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Cognitive </a:t>
            </a:r>
            <a:r>
              <a:rPr lang="it-IT" sz="1100" dirty="0" err="1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Robotics</a:t>
            </a:r>
            <a:r>
              <a:rPr lang="it-IT" sz="1100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– D’ Amicis &amp; Romeo</a:t>
            </a:r>
          </a:p>
        </p:txBody>
      </p:sp>
    </p:spTree>
    <p:extLst>
      <p:ext uri="{BB962C8B-B14F-4D97-AF65-F5344CB8AC3E}">
        <p14:creationId xmlns:p14="http://schemas.microsoft.com/office/powerpoint/2010/main" val="736165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>
                <a:highlight>
                  <a:srgbClr val="FFCD00"/>
                </a:highlight>
              </a:rPr>
              <a:t>How </a:t>
            </a:r>
            <a:r>
              <a:rPr lang="it-IT" dirty="0" err="1">
                <a:highlight>
                  <a:srgbClr val="FFCD00"/>
                </a:highlight>
              </a:rPr>
              <a:t>does</a:t>
            </a:r>
            <a:r>
              <a:rPr lang="it-IT" dirty="0">
                <a:highlight>
                  <a:srgbClr val="FFCD00"/>
                </a:highlight>
              </a:rPr>
              <a:t> </a:t>
            </a:r>
            <a:r>
              <a:rPr lang="it-IT" dirty="0" err="1">
                <a:highlight>
                  <a:srgbClr val="FFCD00"/>
                </a:highlight>
              </a:rPr>
              <a:t>it</a:t>
            </a:r>
            <a:r>
              <a:rPr lang="it-IT" dirty="0">
                <a:highlight>
                  <a:srgbClr val="FFCD00"/>
                </a:highlight>
              </a:rPr>
              <a:t> work?</a:t>
            </a:r>
            <a:endParaRPr lang="en" dirty="0">
              <a:highlight>
                <a:srgbClr val="FFCD00"/>
              </a:highlight>
            </a:endParaRPr>
          </a:p>
        </p:txBody>
      </p:sp>
      <p:grpSp>
        <p:nvGrpSpPr>
          <p:cNvPr id="77" name="Shape 7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78" name="Shape 7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" name="CasellaDiTesto 1"/>
          <p:cNvSpPr txBox="1"/>
          <p:nvPr/>
        </p:nvSpPr>
        <p:spPr>
          <a:xfrm>
            <a:off x="609600" y="1667933"/>
            <a:ext cx="6349139" cy="2780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mbria Math" charset="0"/>
                <a:ea typeface="Cambria Math" charset="0"/>
                <a:cs typeface="Cambria Math" charset="0"/>
              </a:rPr>
              <a:t>SVM training: </a:t>
            </a:r>
          </a:p>
          <a:p>
            <a:pPr marL="342900" lvl="0" indent="-342900">
              <a:lnSpc>
                <a:spcPts val="2200"/>
              </a:lnSpc>
              <a:buFont typeface="Symbol" charset="2"/>
              <a:buChar char=""/>
            </a:pPr>
            <a:r>
              <a:rPr lang="en-US" dirty="0">
                <a:latin typeface="Cambria Math" charset="0"/>
                <a:ea typeface="Calibri" charset="0"/>
                <a:cs typeface="Cambria Math" charset="0"/>
              </a:rPr>
              <a:t>Each training sample is the so-called “word context”.</a:t>
            </a:r>
            <a:endParaRPr lang="it-IT" sz="1000" dirty="0">
              <a:latin typeface="Calibri" charset="0"/>
              <a:ea typeface="Calibri" charset="0"/>
              <a:cs typeface="Times New Roman" charset="0"/>
            </a:endParaRPr>
          </a:p>
          <a:p>
            <a:pPr marL="342900" lvl="0" indent="-342900">
              <a:lnSpc>
                <a:spcPts val="2200"/>
              </a:lnSpc>
              <a:buFont typeface="Symbol" charset="2"/>
              <a:buChar char=""/>
            </a:pPr>
            <a:endParaRPr lang="it-IT" sz="1000" dirty="0">
              <a:latin typeface="Calibri" charset="0"/>
              <a:ea typeface="Calibri" charset="0"/>
              <a:cs typeface="Times New Roman" charset="0"/>
            </a:endParaRPr>
          </a:p>
          <a:p>
            <a:pPr marL="342900" lvl="0" indent="-342900">
              <a:lnSpc>
                <a:spcPts val="2200"/>
              </a:lnSpc>
              <a:buFont typeface="Symbol" charset="2"/>
              <a:buChar char=""/>
            </a:pPr>
            <a:r>
              <a:rPr lang="en-US" dirty="0">
                <a:latin typeface="Cambria Math" charset="0"/>
                <a:ea typeface="Calibri" charset="0"/>
                <a:cs typeface="Cambria Math" charset="0"/>
              </a:rPr>
              <a:t>The “word context” is a set of features defined on/around the interested word ( previous/successive words, tags, suffixes)</a:t>
            </a:r>
          </a:p>
          <a:p>
            <a:pPr marL="342900" lvl="0" indent="-342900">
              <a:lnSpc>
                <a:spcPts val="2200"/>
              </a:lnSpc>
              <a:buFont typeface="Symbol" charset="2"/>
              <a:buChar char=""/>
            </a:pPr>
            <a:endParaRPr lang="en-GB" dirty="0">
              <a:latin typeface="Cambria Math" charset="0"/>
              <a:ea typeface="Cambria Math" charset="0"/>
              <a:cs typeface="Cambria Math" charset="0"/>
            </a:endParaRPr>
          </a:p>
          <a:p>
            <a:pPr marL="342900" lvl="0" indent="-342900">
              <a:lnSpc>
                <a:spcPts val="2200"/>
              </a:lnSpc>
              <a:buFont typeface="Symbol" charset="2"/>
              <a:buChar char=""/>
            </a:pPr>
            <a:r>
              <a:rPr lang="en-US" dirty="0">
                <a:latin typeface="Cambria Math" charset="0"/>
                <a:ea typeface="Calibri" charset="0"/>
                <a:cs typeface="Cambria Math" charset="0"/>
              </a:rPr>
              <a:t>Kernel: RBF</a:t>
            </a:r>
            <a:endParaRPr lang="it-IT" sz="1000" dirty="0">
              <a:latin typeface="Calibri" charset="0"/>
              <a:ea typeface="Calibri" charset="0"/>
              <a:cs typeface="Times New Roman" charset="0"/>
            </a:endParaRPr>
          </a:p>
          <a:p>
            <a:pPr marL="742950" lvl="1" indent="-285750">
              <a:lnSpc>
                <a:spcPts val="2200"/>
              </a:lnSpc>
              <a:buFont typeface="Courier New" charset="0"/>
              <a:buChar char="o"/>
            </a:pPr>
            <a:r>
              <a:rPr lang="en-US" dirty="0">
                <a:latin typeface="Cambria Math" charset="0"/>
                <a:ea typeface="Calibri" charset="0"/>
                <a:cs typeface="Cambria Math" charset="0"/>
              </a:rPr>
              <a:t>Also different kernels has been tried: Linear, sigmoidal and polynomials kernels provided really bad result in term of Accuracy</a:t>
            </a:r>
            <a:endParaRPr lang="it-IT" sz="1000" dirty="0">
              <a:latin typeface="Calibri" charset="0"/>
              <a:ea typeface="Calibri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endParaRPr lang="it-IT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B62FF62-53FC-4F36-AD2A-A94EE0C6EE2D}"/>
              </a:ext>
            </a:extLst>
          </p:cNvPr>
          <p:cNvSpPr txBox="1"/>
          <p:nvPr/>
        </p:nvSpPr>
        <p:spPr>
          <a:xfrm>
            <a:off x="6651010" y="4899521"/>
            <a:ext cx="2582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Cognitive </a:t>
            </a:r>
            <a:r>
              <a:rPr lang="it-IT" sz="1100" dirty="0" err="1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Robotics</a:t>
            </a:r>
            <a:r>
              <a:rPr lang="it-IT" sz="1100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– D’ Amicis &amp; Romeo</a:t>
            </a:r>
          </a:p>
        </p:txBody>
      </p:sp>
    </p:spTree>
    <p:extLst>
      <p:ext uri="{BB962C8B-B14F-4D97-AF65-F5344CB8AC3E}">
        <p14:creationId xmlns:p14="http://schemas.microsoft.com/office/powerpoint/2010/main" val="200446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 err="1">
                <a:highlight>
                  <a:srgbClr val="FFCD00"/>
                </a:highlight>
              </a:rPr>
              <a:t>Problem</a:t>
            </a:r>
            <a:r>
              <a:rPr lang="it-IT" dirty="0">
                <a:highlight>
                  <a:srgbClr val="FFCD00"/>
                </a:highlight>
              </a:rPr>
              <a:t> SVM </a:t>
            </a:r>
            <a:r>
              <a:rPr lang="it-IT" dirty="0" err="1">
                <a:highlight>
                  <a:srgbClr val="FFCD00"/>
                </a:highlight>
              </a:rPr>
              <a:t>features</a:t>
            </a:r>
            <a:endParaRPr lang="en" dirty="0">
              <a:highlight>
                <a:srgbClr val="FFCD00"/>
              </a:highlight>
            </a:endParaRPr>
          </a:p>
        </p:txBody>
      </p:sp>
      <p:grpSp>
        <p:nvGrpSpPr>
          <p:cNvPr id="77" name="Shape 7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78" name="Shape 7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" name="CasellaDiTesto 1"/>
          <p:cNvSpPr txBox="1"/>
          <p:nvPr/>
        </p:nvSpPr>
        <p:spPr>
          <a:xfrm>
            <a:off x="619502" y="1450181"/>
            <a:ext cx="761784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dirty="0">
                <a:latin typeface="Cambria Math" charset="0"/>
                <a:ea typeface="Calibri" charset="0"/>
                <a:cs typeface="Cambria Math" charset="0"/>
              </a:rPr>
              <a:t>The greatest problem has been the mapping between words and vector (also known as Word Embedding) for which different solution has been tried:</a:t>
            </a:r>
            <a:endParaRPr lang="it-IT" dirty="0">
              <a:latin typeface="Cambria Math" charset="0"/>
              <a:ea typeface="Calibri" charset="0"/>
              <a:cs typeface="Cambria Math" charset="0"/>
            </a:endParaRPr>
          </a:p>
          <a:p>
            <a:pPr marL="342900" lvl="0" indent="-342900">
              <a:lnSpc>
                <a:spcPts val="2200"/>
              </a:lnSpc>
              <a:buFont typeface="Symbol" charset="2"/>
              <a:buChar char=""/>
            </a:pPr>
            <a:r>
              <a:rPr lang="en-US" dirty="0">
                <a:latin typeface="Cambria Math" charset="0"/>
                <a:ea typeface="Calibri" charset="0"/>
                <a:cs typeface="Cambria Math" charset="0"/>
              </a:rPr>
              <a:t>One hot</a:t>
            </a:r>
            <a:endParaRPr lang="it-IT" dirty="0">
              <a:latin typeface="Cambria Math" charset="0"/>
              <a:ea typeface="Calibri" charset="0"/>
              <a:cs typeface="Cambria Math" charset="0"/>
            </a:endParaRPr>
          </a:p>
          <a:p>
            <a:pPr marL="742950" lvl="1" indent="-285750">
              <a:lnSpc>
                <a:spcPts val="2200"/>
              </a:lnSpc>
              <a:buFont typeface="Courier New" charset="0"/>
              <a:buChar char="o"/>
            </a:pPr>
            <a:r>
              <a:rPr lang="en-US" dirty="0">
                <a:latin typeface="Cambria Math" charset="0"/>
                <a:ea typeface="Calibri" charset="0"/>
                <a:cs typeface="Cambria Math" charset="0"/>
              </a:rPr>
              <a:t>Each word is encoded as a 1-hot vector (where all the elements are 0 except one, which is 1). </a:t>
            </a:r>
          </a:p>
          <a:p>
            <a:pPr marL="742950" lvl="1" indent="-285750">
              <a:lnSpc>
                <a:spcPts val="2200"/>
              </a:lnSpc>
              <a:buFont typeface="Courier New" charset="0"/>
              <a:buChar char="o"/>
            </a:pPr>
            <a:r>
              <a:rPr lang="en-US" dirty="0">
                <a:latin typeface="Cambria Math" charset="0"/>
                <a:ea typeface="Calibri" charset="0"/>
                <a:cs typeface="Cambria Math" charset="0"/>
              </a:rPr>
              <a:t>Too high-dimensional space, for which the training time was not feasible</a:t>
            </a:r>
            <a:endParaRPr lang="it-IT" dirty="0">
              <a:latin typeface="Cambria Math" charset="0"/>
              <a:ea typeface="Calibri" charset="0"/>
              <a:cs typeface="Cambria Math" charset="0"/>
            </a:endParaRPr>
          </a:p>
          <a:p>
            <a:pPr marL="342900" lvl="0" indent="-342900">
              <a:lnSpc>
                <a:spcPts val="2200"/>
              </a:lnSpc>
              <a:buFont typeface="Symbol" charset="2"/>
              <a:buChar char=""/>
            </a:pPr>
            <a:r>
              <a:rPr lang="en-US" dirty="0">
                <a:latin typeface="Cambria Math" charset="0"/>
                <a:ea typeface="Calibri" charset="0"/>
                <a:cs typeface="Cambria Math" charset="0"/>
              </a:rPr>
              <a:t>Incremental</a:t>
            </a:r>
            <a:endParaRPr lang="it-IT" dirty="0">
              <a:latin typeface="Cambria Math" charset="0"/>
              <a:ea typeface="Calibri" charset="0"/>
              <a:cs typeface="Cambria Math" charset="0"/>
            </a:endParaRPr>
          </a:p>
          <a:p>
            <a:pPr marL="742950" lvl="1" indent="-285750">
              <a:lnSpc>
                <a:spcPts val="2200"/>
              </a:lnSpc>
              <a:buFont typeface="Courier New" charset="0"/>
              <a:buChar char="o"/>
            </a:pPr>
            <a:r>
              <a:rPr lang="en-US" dirty="0">
                <a:latin typeface="Cambria Math" charset="0"/>
                <a:ea typeface="Calibri" charset="0"/>
                <a:cs typeface="Cambria Math" charset="0"/>
              </a:rPr>
              <a:t>An incremental number assigned to each word. </a:t>
            </a:r>
          </a:p>
          <a:p>
            <a:pPr marL="742950" lvl="1" indent="-285750">
              <a:lnSpc>
                <a:spcPts val="2200"/>
              </a:lnSpc>
              <a:buFont typeface="Courier New" charset="0"/>
              <a:buChar char="o"/>
            </a:pPr>
            <a:r>
              <a:rPr lang="en-US" dirty="0">
                <a:latin typeface="Cambria Math" charset="0"/>
                <a:ea typeface="Calibri" charset="0"/>
                <a:cs typeface="Cambria Math" charset="0"/>
              </a:rPr>
              <a:t>Meaningless space representation</a:t>
            </a:r>
            <a:endParaRPr lang="it-IT" dirty="0">
              <a:latin typeface="Cambria Math" charset="0"/>
              <a:ea typeface="Calibri" charset="0"/>
              <a:cs typeface="Cambria Math" charset="0"/>
            </a:endParaRPr>
          </a:p>
          <a:p>
            <a:pPr marL="342900" lvl="0" indent="-342900">
              <a:lnSpc>
                <a:spcPts val="2200"/>
              </a:lnSpc>
              <a:buFont typeface="Symbol" charset="2"/>
              <a:buChar char=""/>
            </a:pPr>
            <a:r>
              <a:rPr lang="en-US" dirty="0">
                <a:latin typeface="Cambria Math" charset="0"/>
                <a:ea typeface="Calibri" charset="0"/>
                <a:cs typeface="Cambria Math" charset="0"/>
              </a:rPr>
              <a:t>Word2Vec</a:t>
            </a:r>
            <a:endParaRPr lang="it-IT" dirty="0">
              <a:latin typeface="Cambria Math" charset="0"/>
              <a:ea typeface="Calibri" charset="0"/>
              <a:cs typeface="Cambria Math" charset="0"/>
            </a:endParaRPr>
          </a:p>
          <a:p>
            <a:pPr marL="742950" lvl="1" indent="-285750">
              <a:lnSpc>
                <a:spcPts val="2200"/>
              </a:lnSpc>
              <a:buFont typeface="Courier New" charset="0"/>
              <a:buChar char="o"/>
            </a:pPr>
            <a:r>
              <a:rPr lang="en-US" dirty="0">
                <a:latin typeface="Cambria Math" charset="0"/>
                <a:ea typeface="Calibri" charset="0"/>
                <a:cs typeface="Cambria Math" charset="0"/>
              </a:rPr>
              <a:t>Produce a vector space, with each unique word in the corpus being assigned a corresponding vector in the space (10 dimensions).</a:t>
            </a:r>
            <a:endParaRPr lang="it-IT" dirty="0">
              <a:latin typeface="Cambria Math" charset="0"/>
              <a:ea typeface="Calibri" charset="0"/>
              <a:cs typeface="Cambria Math" charset="0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GB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D6717A3-FCA7-4976-8428-4C52DBED503E}"/>
              </a:ext>
            </a:extLst>
          </p:cNvPr>
          <p:cNvSpPr txBox="1"/>
          <p:nvPr/>
        </p:nvSpPr>
        <p:spPr>
          <a:xfrm>
            <a:off x="6651010" y="4899521"/>
            <a:ext cx="2582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Cognitive </a:t>
            </a:r>
            <a:r>
              <a:rPr lang="it-IT" sz="1100" dirty="0" err="1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Robotics</a:t>
            </a:r>
            <a:r>
              <a:rPr lang="it-IT" sz="1100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– D’ Amicis &amp; Romeo</a:t>
            </a:r>
          </a:p>
        </p:txBody>
      </p:sp>
    </p:spTree>
    <p:extLst>
      <p:ext uri="{BB962C8B-B14F-4D97-AF65-F5344CB8AC3E}">
        <p14:creationId xmlns:p14="http://schemas.microsoft.com/office/powerpoint/2010/main" val="1772059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>
                <a:highlight>
                  <a:srgbClr val="FFCD00"/>
                </a:highlight>
              </a:rPr>
              <a:t>Features </a:t>
            </a:r>
            <a:r>
              <a:rPr lang="it-IT" dirty="0" err="1">
                <a:highlight>
                  <a:srgbClr val="FFCD00"/>
                </a:highlight>
              </a:rPr>
              <a:t>Vector</a:t>
            </a:r>
            <a:endParaRPr lang="en" dirty="0">
              <a:highlight>
                <a:srgbClr val="FFCD00"/>
              </a:highlight>
            </a:endParaRPr>
          </a:p>
        </p:txBody>
      </p:sp>
      <p:grpSp>
        <p:nvGrpSpPr>
          <p:cNvPr id="77" name="Shape 7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78" name="Shape 7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/>
              <p:cNvSpPr txBox="1"/>
              <p:nvPr/>
            </p:nvSpPr>
            <p:spPr>
              <a:xfrm>
                <a:off x="1171323" y="1621070"/>
                <a:ext cx="631399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charset="0"/>
                        </a:rPr>
                        <m:t>[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charset="0"/>
                            </a:rPr>
                            <m:t>𝑊𝑜𝑟𝑑</m:t>
                          </m:r>
                        </m:e>
                        <m:sub>
                          <m:r>
                            <a:rPr lang="it-IT" i="1">
                              <a:latin typeface="Cambria Math" charset="0"/>
                            </a:rPr>
                            <m:t>−1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charset="0"/>
                        </a:rPr>
                        <m:t>𝑊𝑜𝑟𝑑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it-IT" b="0" i="1" smtClean="0">
                              <a:latin typeface="Cambria Math" charset="0"/>
                            </a:rPr>
                            <m:t>𝑊𝑜𝑟𝑑</m:t>
                          </m:r>
                        </m:e>
                        <m:sub>
                          <m:r>
                            <a:rPr lang="it-IT" b="0" i="1" smtClean="0">
                              <a:latin typeface="Cambria Math" charset="0"/>
                            </a:rPr>
                            <m:t>+1</m:t>
                          </m:r>
                        </m:sub>
                      </m:sSub>
                      <m:r>
                        <a:rPr lang="it-IT" b="0" i="1" smtClean="0">
                          <a:latin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charset="0"/>
                            </a:rPr>
                            <m:t>𝑇𝑎𝑔</m:t>
                          </m:r>
                        </m:e>
                        <m:sub>
                          <m:r>
                            <a:rPr lang="it-IT" b="0" i="1" smtClean="0">
                              <a:latin typeface="Cambria Math" charset="0"/>
                            </a:rPr>
                            <m:t>−2</m:t>
                          </m:r>
                        </m:sub>
                      </m:sSub>
                      <m:r>
                        <a:rPr lang="it-IT" b="0" i="1" smtClean="0">
                          <a:latin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charset="0"/>
                            </a:rPr>
                            <m:t>𝑇𝑎𝑔</m:t>
                          </m:r>
                        </m:e>
                        <m:sub>
                          <m:r>
                            <a:rPr lang="it-IT" b="0" i="1" smtClean="0">
                              <a:latin typeface="Cambria Math" charset="0"/>
                            </a:rPr>
                            <m:t>−1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𝑖𝑠𝐶𝑎𝑝𝑖𝑡𝑎𝑙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𝑠𝑢𝑓𝑓𝑖𝑥𝑀𝑎𝑡𝑐h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0" smtClean="0"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asellaDiTes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323" y="1621070"/>
                <a:ext cx="6313998" cy="215444"/>
              </a:xfrm>
              <a:prstGeom prst="rect">
                <a:avLst/>
              </a:prstGeom>
              <a:blipFill>
                <a:blip r:embed="rId3"/>
                <a:stretch>
                  <a:fillRect b="-371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tangolo 3">
                <a:extLst>
                  <a:ext uri="{FF2B5EF4-FFF2-40B4-BE49-F238E27FC236}">
                    <a16:creationId xmlns:a16="http://schemas.microsoft.com/office/drawing/2014/main" id="{98755DE3-B4CC-4E1D-A20D-FEFA5FF885E7}"/>
                  </a:ext>
                </a:extLst>
              </p:cNvPr>
              <p:cNvSpPr/>
              <p:nvPr/>
            </p:nvSpPr>
            <p:spPr>
              <a:xfrm>
                <a:off x="432468" y="2099316"/>
                <a:ext cx="4827181" cy="24622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𝑊𝑜𝑟𝑑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𝑊𝑜𝑟𝑑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−1 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𝑊𝑜𝑟𝑑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it-IT" dirty="0"/>
                  <a:t>: </a:t>
                </a:r>
                <a:r>
                  <a:rPr lang="it-IT" dirty="0" err="1">
                    <a:latin typeface="Cambria Math" charset="0"/>
                    <a:ea typeface="Calibri" charset="0"/>
                    <a:cs typeface="Cambria Math" charset="0"/>
                  </a:rPr>
                  <a:t>current</a:t>
                </a:r>
                <a:r>
                  <a:rPr lang="it-IT" dirty="0">
                    <a:latin typeface="Cambria Math" charset="0"/>
                    <a:ea typeface="Calibri" charset="0"/>
                    <a:cs typeface="Cambria Math" charset="0"/>
                  </a:rPr>
                  <a:t> word and the </a:t>
                </a:r>
                <a:r>
                  <a:rPr lang="it-IT" dirty="0" err="1">
                    <a:latin typeface="Cambria Math" charset="0"/>
                    <a:ea typeface="Calibri" charset="0"/>
                    <a:cs typeface="Cambria Math" charset="0"/>
                  </a:rPr>
                  <a:t>two</a:t>
                </a:r>
                <a:r>
                  <a:rPr lang="it-IT" dirty="0">
                    <a:latin typeface="Cambria Math" charset="0"/>
                    <a:ea typeface="Calibri" charset="0"/>
                    <a:cs typeface="Cambria Math" charset="0"/>
                  </a:rPr>
                  <a:t> </a:t>
                </a:r>
                <a:r>
                  <a:rPr lang="it-IT" dirty="0" err="1">
                    <a:latin typeface="Cambria Math" charset="0"/>
                    <a:ea typeface="Calibri" charset="0"/>
                    <a:cs typeface="Cambria Math" charset="0"/>
                  </a:rPr>
                  <a:t>words</a:t>
                </a:r>
                <a:r>
                  <a:rPr lang="it-IT" dirty="0">
                    <a:latin typeface="Cambria Math" charset="0"/>
                    <a:ea typeface="Calibri" charset="0"/>
                    <a:cs typeface="Cambria Math" charset="0"/>
                  </a:rPr>
                  <a:t> </a:t>
                </a:r>
                <a:r>
                  <a:rPr lang="it-IT" dirty="0" err="1">
                    <a:latin typeface="Cambria Math" charset="0"/>
                    <a:ea typeface="Calibri" charset="0"/>
                    <a:cs typeface="Cambria Math" charset="0"/>
                  </a:rPr>
                  <a:t>nearby</a:t>
                </a:r>
                <a:r>
                  <a:rPr lang="it-IT" dirty="0">
                    <a:latin typeface="Cambria Math" charset="0"/>
                    <a:ea typeface="Calibri" charset="0"/>
                    <a:cs typeface="Cambria Math" charset="0"/>
                  </a:rPr>
                  <a:t>.</a:t>
                </a:r>
              </a:p>
              <a:p>
                <a:endParaRPr lang="it-IT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charset="0"/>
                          </a:rPr>
                          <m:t>𝑇𝑎𝑔</m:t>
                        </m:r>
                      </m:e>
                      <m:sub>
                        <m:r>
                          <a:rPr lang="it-IT" i="1">
                            <a:latin typeface="Cambria Math" charset="0"/>
                          </a:rPr>
                          <m:t>−2</m:t>
                        </m:r>
                      </m:sub>
                    </m:sSub>
                    <m:r>
                      <a:rPr lang="it-IT" i="1">
                        <a:latin typeface="Cambria Math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charset="0"/>
                          </a:rPr>
                          <m:t>𝑇𝑎𝑔</m:t>
                        </m:r>
                      </m:e>
                      <m:sub>
                        <m:r>
                          <a:rPr lang="it-IT" i="1">
                            <a:latin typeface="Cambria Math" charset="0"/>
                          </a:rPr>
                          <m:t>−1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it-IT" dirty="0"/>
                  <a:t> </a:t>
                </a:r>
                <a:r>
                  <a:rPr lang="it-IT" dirty="0">
                    <a:latin typeface="Cambria Math" charset="0"/>
                    <a:ea typeface="Calibri" charset="0"/>
                    <a:cs typeface="Cambria Math" charset="0"/>
                  </a:rPr>
                  <a:t>The </a:t>
                </a:r>
                <a:r>
                  <a:rPr lang="it-IT" dirty="0" err="1">
                    <a:latin typeface="Cambria Math" charset="0"/>
                    <a:ea typeface="Calibri" charset="0"/>
                    <a:cs typeface="Cambria Math" charset="0"/>
                  </a:rPr>
                  <a:t>two</a:t>
                </a:r>
                <a:r>
                  <a:rPr lang="it-IT" dirty="0">
                    <a:latin typeface="Cambria Math" charset="0"/>
                    <a:ea typeface="Calibri" charset="0"/>
                    <a:cs typeface="Cambria Math" charset="0"/>
                  </a:rPr>
                  <a:t> </a:t>
                </a:r>
                <a:r>
                  <a:rPr lang="it-IT" dirty="0" err="1">
                    <a:latin typeface="Cambria Math" charset="0"/>
                    <a:ea typeface="Calibri" charset="0"/>
                    <a:cs typeface="Cambria Math" charset="0"/>
                  </a:rPr>
                  <a:t>previous</a:t>
                </a:r>
                <a:r>
                  <a:rPr lang="it-IT" dirty="0">
                    <a:latin typeface="Cambria Math" charset="0"/>
                    <a:ea typeface="Calibri" charset="0"/>
                    <a:cs typeface="Cambria Math" charset="0"/>
                  </a:rPr>
                  <a:t> </a:t>
                </a:r>
                <a:r>
                  <a:rPr lang="it-IT" dirty="0" err="1">
                    <a:latin typeface="Cambria Math" charset="0"/>
                    <a:ea typeface="Calibri" charset="0"/>
                    <a:cs typeface="Cambria Math" charset="0"/>
                  </a:rPr>
                  <a:t>tags</a:t>
                </a:r>
                <a:endParaRPr lang="it-IT" dirty="0">
                  <a:latin typeface="Cambria Math" charset="0"/>
                  <a:ea typeface="Calibri" charset="0"/>
                  <a:cs typeface="Cambria Math" charset="0"/>
                </a:endParaRPr>
              </a:p>
              <a:p>
                <a:endParaRPr lang="it-IT" dirty="0"/>
              </a:p>
              <a:p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𝑖𝑠𝐶𝑎𝑝𝑖𝑡𝑎𝑙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it-IT" dirty="0"/>
                  <a:t> </a:t>
                </a:r>
                <a:r>
                  <a:rPr lang="it-IT" dirty="0" err="1">
                    <a:latin typeface="Cambria Math" charset="0"/>
                    <a:ea typeface="Calibri" charset="0"/>
                    <a:cs typeface="Cambria Math" charset="0"/>
                  </a:rPr>
                  <a:t>Binary</a:t>
                </a:r>
                <a:r>
                  <a:rPr lang="it-IT" dirty="0">
                    <a:latin typeface="Cambria Math" charset="0"/>
                    <a:ea typeface="Calibri" charset="0"/>
                    <a:cs typeface="Cambria Math" charset="0"/>
                  </a:rPr>
                  <a:t> feature, 1 </a:t>
                </a:r>
                <a:r>
                  <a:rPr lang="it-IT" dirty="0" err="1">
                    <a:latin typeface="Cambria Math" charset="0"/>
                    <a:ea typeface="Calibri" charset="0"/>
                    <a:cs typeface="Cambria Math" charset="0"/>
                  </a:rPr>
                  <a:t>if</a:t>
                </a:r>
                <a:r>
                  <a:rPr lang="it-IT" dirty="0">
                    <a:latin typeface="Cambria Math" charset="0"/>
                    <a:ea typeface="Calibri" charset="0"/>
                    <a:cs typeface="Cambria Math" charset="0"/>
                  </a:rPr>
                  <a:t> the word </a:t>
                </a:r>
                <a:r>
                  <a:rPr lang="it-IT" dirty="0" err="1">
                    <a:latin typeface="Cambria Math" charset="0"/>
                    <a:ea typeface="Calibri" charset="0"/>
                    <a:cs typeface="Cambria Math" charset="0"/>
                  </a:rPr>
                  <a:t>starts</a:t>
                </a:r>
                <a:r>
                  <a:rPr lang="it-IT" dirty="0">
                    <a:latin typeface="Cambria Math" charset="0"/>
                    <a:ea typeface="Calibri" charset="0"/>
                    <a:cs typeface="Cambria Math" charset="0"/>
                  </a:rPr>
                  <a:t> with a capital </a:t>
                </a:r>
                <a:r>
                  <a:rPr lang="it-IT" dirty="0" err="1">
                    <a:latin typeface="Cambria Math" charset="0"/>
                    <a:ea typeface="Calibri" charset="0"/>
                    <a:cs typeface="Cambria Math" charset="0"/>
                  </a:rPr>
                  <a:t>letter</a:t>
                </a:r>
                <a:r>
                  <a:rPr lang="it-IT" dirty="0">
                    <a:latin typeface="Cambria Math" charset="0"/>
                    <a:ea typeface="Calibri" charset="0"/>
                    <a:cs typeface="Cambria Math" charset="0"/>
                  </a:rPr>
                  <a:t>, 0 </a:t>
                </a:r>
                <a:r>
                  <a:rPr lang="it-IT" dirty="0" err="1">
                    <a:latin typeface="Cambria Math" charset="0"/>
                    <a:ea typeface="Calibri" charset="0"/>
                    <a:cs typeface="Cambria Math" charset="0"/>
                  </a:rPr>
                  <a:t>otherwise</a:t>
                </a:r>
                <a:endParaRPr lang="it-IT" dirty="0">
                  <a:latin typeface="Cambria Math" charset="0"/>
                  <a:ea typeface="Calibri" charset="0"/>
                  <a:cs typeface="Cambria Math" charset="0"/>
                </a:endParaRPr>
              </a:p>
              <a:p>
                <a:endParaRPr lang="it-IT" dirty="0"/>
              </a:p>
              <a:p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𝑠𝑢𝑓𝑓𝑖𝑥𝑀𝑎𝑡𝑐h</m:t>
                    </m:r>
                  </m:oMath>
                </a14:m>
                <a:r>
                  <a:rPr lang="it-IT" dirty="0"/>
                  <a:t>: </a:t>
                </a:r>
                <a:r>
                  <a:rPr lang="it-IT" dirty="0" err="1">
                    <a:latin typeface="Cambria Math" charset="0"/>
                    <a:ea typeface="Calibri" charset="0"/>
                    <a:cs typeface="Cambria Math" charset="0"/>
                  </a:rPr>
                  <a:t>Binary</a:t>
                </a:r>
                <a:r>
                  <a:rPr lang="it-IT" dirty="0">
                    <a:latin typeface="Cambria Math" charset="0"/>
                    <a:ea typeface="Calibri" charset="0"/>
                    <a:cs typeface="Cambria Math" charset="0"/>
                  </a:rPr>
                  <a:t> feature, 1 </a:t>
                </a:r>
                <a:r>
                  <a:rPr lang="it-IT" dirty="0" err="1">
                    <a:latin typeface="Cambria Math" charset="0"/>
                    <a:ea typeface="Calibri" charset="0"/>
                    <a:cs typeface="Cambria Math" charset="0"/>
                  </a:rPr>
                  <a:t>if</a:t>
                </a:r>
                <a:r>
                  <a:rPr lang="it-IT" dirty="0">
                    <a:latin typeface="Cambria Math" charset="0"/>
                    <a:ea typeface="Calibri" charset="0"/>
                    <a:cs typeface="Cambria Math" charset="0"/>
                  </a:rPr>
                  <a:t> the word </a:t>
                </a:r>
                <a:r>
                  <a:rPr lang="it-IT" dirty="0" err="1">
                    <a:latin typeface="Cambria Math" charset="0"/>
                    <a:ea typeface="Calibri" charset="0"/>
                    <a:cs typeface="Cambria Math" charset="0"/>
                  </a:rPr>
                  <a:t>suffix</a:t>
                </a:r>
                <a:r>
                  <a:rPr lang="it-IT" dirty="0">
                    <a:latin typeface="Cambria Math" charset="0"/>
                    <a:ea typeface="Calibri" charset="0"/>
                    <a:cs typeface="Cambria Math" charset="0"/>
                  </a:rPr>
                  <a:t> match a pattern, 0 </a:t>
                </a:r>
                <a:r>
                  <a:rPr lang="it-IT" dirty="0" err="1">
                    <a:latin typeface="Cambria Math" charset="0"/>
                    <a:ea typeface="Calibri" charset="0"/>
                    <a:cs typeface="Cambria Math" charset="0"/>
                  </a:rPr>
                  <a:t>otherwise</a:t>
                </a:r>
                <a:endParaRPr lang="it-IT" dirty="0">
                  <a:latin typeface="Cambria Math" charset="0"/>
                  <a:ea typeface="Calibri" charset="0"/>
                  <a:cs typeface="Cambria Math" charset="0"/>
                </a:endParaRPr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4" name="Rettangolo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8755DE3-B4CC-4E1D-A20D-FEFA5FF885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68" y="2099316"/>
                <a:ext cx="4827181" cy="2462213"/>
              </a:xfrm>
              <a:prstGeom prst="rect">
                <a:avLst/>
              </a:prstGeom>
              <a:blipFill rotWithShape="0">
                <a:blip r:embed="rId4"/>
                <a:stretch>
                  <a:fillRect l="-379" t="-34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EE5F8EA-A393-4A86-A0D6-3BE45A2E6633}"/>
              </a:ext>
            </a:extLst>
          </p:cNvPr>
          <p:cNvSpPr txBox="1"/>
          <p:nvPr/>
        </p:nvSpPr>
        <p:spPr>
          <a:xfrm>
            <a:off x="6651010" y="4899521"/>
            <a:ext cx="2582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Cognitive </a:t>
            </a:r>
            <a:r>
              <a:rPr lang="it-IT" sz="1100" dirty="0" err="1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Robotics</a:t>
            </a:r>
            <a:r>
              <a:rPr lang="it-IT" sz="1100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– D’ Amicis &amp; Romeo</a:t>
            </a:r>
          </a:p>
        </p:txBody>
      </p:sp>
    </p:spTree>
    <p:extLst>
      <p:ext uri="{BB962C8B-B14F-4D97-AF65-F5344CB8AC3E}">
        <p14:creationId xmlns:p14="http://schemas.microsoft.com/office/powerpoint/2010/main" val="98699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ctrTitle" idx="4294967295"/>
          </p:nvPr>
        </p:nvSpPr>
        <p:spPr>
          <a:xfrm>
            <a:off x="1951575" y="2743280"/>
            <a:ext cx="5241000" cy="1159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it-IT" sz="4800" dirty="0" err="1">
                <a:highlight>
                  <a:srgbClr val="FFCD00"/>
                </a:highlight>
              </a:rPr>
              <a:t>Accuracy</a:t>
            </a:r>
            <a:endParaRPr lang="en" sz="4800" dirty="0">
              <a:highlight>
                <a:srgbClr val="FFCD00"/>
              </a:highlight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subTitle" idx="4294967295"/>
          </p:nvPr>
        </p:nvSpPr>
        <p:spPr>
          <a:xfrm>
            <a:off x="127000" y="4035000"/>
            <a:ext cx="4301067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it-IT" sz="1800" i="1" dirty="0">
                <a:latin typeface="Cambria Math" charset="0"/>
                <a:ea typeface="Cambria Math" charset="0"/>
                <a:cs typeface="Cambria Math" charset="0"/>
              </a:rPr>
              <a:t>Train set </a:t>
            </a:r>
            <a:r>
              <a:rPr lang="it-IT" sz="1800" i="1" dirty="0" err="1">
                <a:latin typeface="Cambria Math" charset="0"/>
                <a:ea typeface="Cambria Math" charset="0"/>
                <a:cs typeface="Cambria Math" charset="0"/>
              </a:rPr>
              <a:t>length</a:t>
            </a:r>
            <a:r>
              <a:rPr lang="it-IT" sz="1800" i="1" dirty="0">
                <a:latin typeface="Cambria Math" charset="0"/>
                <a:ea typeface="Cambria Math" charset="0"/>
                <a:cs typeface="Cambria Math" charset="0"/>
              </a:rPr>
              <a:t>: 5000 </a:t>
            </a:r>
            <a:r>
              <a:rPr lang="it-IT" sz="1800" i="1" dirty="0" err="1">
                <a:latin typeface="Cambria Math" charset="0"/>
                <a:ea typeface="Cambria Math" charset="0"/>
                <a:cs typeface="Cambria Math" charset="0"/>
              </a:rPr>
              <a:t>sentences</a:t>
            </a:r>
            <a:endParaRPr lang="it-IT" sz="1800" i="1" dirty="0">
              <a:latin typeface="Cambria Math" charset="0"/>
              <a:ea typeface="Cambria Math" charset="0"/>
              <a:cs typeface="Cambria Math" charset="0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it-IT" sz="1800" i="1" dirty="0">
                <a:latin typeface="Cambria Math" charset="0"/>
                <a:ea typeface="Cambria Math" charset="0"/>
                <a:cs typeface="Cambria Math" charset="0"/>
              </a:rPr>
              <a:t>Test set </a:t>
            </a:r>
            <a:r>
              <a:rPr lang="it-IT" sz="1800" i="1" dirty="0" err="1">
                <a:latin typeface="Cambria Math" charset="0"/>
                <a:ea typeface="Cambria Math" charset="0"/>
                <a:cs typeface="Cambria Math" charset="0"/>
              </a:rPr>
              <a:t>length</a:t>
            </a:r>
            <a:r>
              <a:rPr lang="it-IT" sz="1800" i="1" dirty="0">
                <a:latin typeface="Cambria Math" charset="0"/>
                <a:ea typeface="Cambria Math" charset="0"/>
                <a:cs typeface="Cambria Math" charset="0"/>
              </a:rPr>
              <a:t>: 5734</a:t>
            </a:r>
            <a:endParaRPr lang="en" sz="18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123" name="Shape 123"/>
          <p:cNvCxnSpPr/>
          <p:nvPr/>
        </p:nvCxnSpPr>
        <p:spPr>
          <a:xfrm>
            <a:off x="-6025" y="1668728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24" name="Shape 124"/>
          <p:cNvSpPr/>
          <p:nvPr/>
        </p:nvSpPr>
        <p:spPr>
          <a:xfrm>
            <a:off x="3470200" y="566931"/>
            <a:ext cx="2203500" cy="22035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600" b="1" i="1" dirty="0"/>
              <a:t>88.1%</a:t>
            </a:r>
            <a:endParaRPr sz="6000" b="1" i="1" dirty="0"/>
          </a:p>
        </p:txBody>
      </p:sp>
      <p:sp>
        <p:nvSpPr>
          <p:cNvPr id="19" name="Shape 122"/>
          <p:cNvSpPr txBox="1">
            <a:spLocks/>
          </p:cNvSpPr>
          <p:nvPr/>
        </p:nvSpPr>
        <p:spPr>
          <a:xfrm>
            <a:off x="4428067" y="4035000"/>
            <a:ext cx="4301067" cy="101036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Char char="◉"/>
              <a:defRPr sz="2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Char char="○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Char char="■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Char char="●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Char char="○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Char char="■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Char char="●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Char char="○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Char char="■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algn="ctr">
              <a:spcBef>
                <a:spcPts val="0"/>
              </a:spcBef>
              <a:buFont typeface="Quattrocento Sans"/>
              <a:buNone/>
            </a:pPr>
            <a:r>
              <a:rPr lang="it-IT" sz="1800" i="1" dirty="0">
                <a:latin typeface="Cambria Math" charset="0"/>
                <a:ea typeface="Cambria Math" charset="0"/>
                <a:cs typeface="Cambria Math" charset="0"/>
              </a:rPr>
              <a:t>Precision: 88.2%</a:t>
            </a:r>
          </a:p>
          <a:p>
            <a:pPr algn="ctr">
              <a:spcBef>
                <a:spcPts val="0"/>
              </a:spcBef>
              <a:buFont typeface="Quattrocento Sans"/>
              <a:buNone/>
            </a:pPr>
            <a:r>
              <a:rPr lang="it-IT" sz="1800" i="1" dirty="0" err="1">
                <a:latin typeface="Cambria Math" charset="0"/>
                <a:ea typeface="Cambria Math" charset="0"/>
                <a:cs typeface="Cambria Math" charset="0"/>
              </a:rPr>
              <a:t>F-Measure</a:t>
            </a:r>
            <a:r>
              <a:rPr lang="it-IT" sz="1800" i="1" dirty="0">
                <a:latin typeface="Cambria Math" charset="0"/>
                <a:ea typeface="Cambria Math" charset="0"/>
                <a:cs typeface="Cambria Math" charset="0"/>
              </a:rPr>
              <a:t>: 87.7%</a:t>
            </a:r>
            <a:endParaRPr lang="en" sz="18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93EED67-3FC6-434F-B8A5-8264DACD70A1}"/>
              </a:ext>
            </a:extLst>
          </p:cNvPr>
          <p:cNvSpPr txBox="1"/>
          <p:nvPr/>
        </p:nvSpPr>
        <p:spPr>
          <a:xfrm>
            <a:off x="6651010" y="4899521"/>
            <a:ext cx="2582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Cognitive </a:t>
            </a:r>
            <a:r>
              <a:rPr lang="it-IT" sz="1100" dirty="0" err="1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Robotics</a:t>
            </a:r>
            <a:r>
              <a:rPr lang="it-IT" sz="1100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– D’ Amicis &amp; Romeo</a:t>
            </a:r>
          </a:p>
        </p:txBody>
      </p:sp>
    </p:spTree>
    <p:extLst>
      <p:ext uri="{BB962C8B-B14F-4D97-AF65-F5344CB8AC3E}">
        <p14:creationId xmlns:p14="http://schemas.microsoft.com/office/powerpoint/2010/main" val="219648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-IT" dirty="0" err="1">
                <a:highlight>
                  <a:srgbClr val="FFCD00"/>
                </a:highlight>
              </a:rPr>
              <a:t>Results</a:t>
            </a:r>
            <a:endParaRPr lang="en" dirty="0">
              <a:highlight>
                <a:srgbClr val="FFCD00"/>
              </a:highlight>
            </a:endParaRPr>
          </a:p>
        </p:txBody>
      </p:sp>
      <p:grpSp>
        <p:nvGrpSpPr>
          <p:cNvPr id="11" name="Shape 612"/>
          <p:cNvGrpSpPr/>
          <p:nvPr/>
        </p:nvGrpSpPr>
        <p:grpSpPr>
          <a:xfrm>
            <a:off x="888714" y="1031776"/>
            <a:ext cx="271217" cy="187424"/>
            <a:chOff x="3932350" y="3714775"/>
            <a:chExt cx="439650" cy="319075"/>
          </a:xfrm>
        </p:grpSpPr>
        <p:sp>
          <p:nvSpPr>
            <p:cNvPr id="12" name="Shape 613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0" t="0" r="0" b="0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614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615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616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0" t="0" r="0" b="0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617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0" t="0" r="0" b="0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6" name="Immagine 5">
            <a:extLst>
              <a:ext uri="{FF2B5EF4-FFF2-40B4-BE49-F238E27FC236}">
                <a16:creationId xmlns:a16="http://schemas.microsoft.com/office/drawing/2014/main" id="{A31BB0CF-5E46-40D1-AD65-5C80A35E0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795" y="1307136"/>
            <a:ext cx="4386889" cy="369000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EE55E1C4-F13B-4150-8A7F-01D040AE5F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2056781"/>
            <a:ext cx="4540103" cy="2370365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454B0D9-D23C-472F-8861-01E8C2EAB2AE}"/>
              </a:ext>
            </a:extLst>
          </p:cNvPr>
          <p:cNvSpPr txBox="1"/>
          <p:nvPr/>
        </p:nvSpPr>
        <p:spPr>
          <a:xfrm>
            <a:off x="6651010" y="4899521"/>
            <a:ext cx="2582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Cognitive </a:t>
            </a:r>
            <a:r>
              <a:rPr lang="it-IT" sz="1100" dirty="0" err="1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Robotics</a:t>
            </a:r>
            <a:r>
              <a:rPr lang="it-IT" sz="1100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– D’ Amicis &amp; Romeo</a:t>
            </a:r>
          </a:p>
        </p:txBody>
      </p:sp>
    </p:spTree>
    <p:extLst>
      <p:ext uri="{BB962C8B-B14F-4D97-AF65-F5344CB8AC3E}">
        <p14:creationId xmlns:p14="http://schemas.microsoft.com/office/powerpoint/2010/main" val="668477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 err="1"/>
              <a:t>Dataset</a:t>
            </a:r>
            <a:endParaRPr lang="en" dirty="0"/>
          </a:p>
        </p:txBody>
      </p:sp>
      <p:sp>
        <p:nvSpPr>
          <p:cNvPr id="100" name="Shape 100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E91C020-9C8E-4155-8988-3A9D8EDB8B54}"/>
              </a:ext>
            </a:extLst>
          </p:cNvPr>
          <p:cNvSpPr txBox="1"/>
          <p:nvPr/>
        </p:nvSpPr>
        <p:spPr>
          <a:xfrm>
            <a:off x="6651010" y="4899521"/>
            <a:ext cx="2582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Cognitive </a:t>
            </a:r>
            <a:r>
              <a:rPr lang="it-IT" sz="1100" dirty="0" err="1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Robotics</a:t>
            </a:r>
            <a:r>
              <a:rPr lang="it-IT" sz="1100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– D’ Amicis &amp; Romeo</a:t>
            </a:r>
          </a:p>
        </p:txBody>
      </p:sp>
    </p:spTree>
    <p:extLst>
      <p:ext uri="{BB962C8B-B14F-4D97-AF65-F5344CB8AC3E}">
        <p14:creationId xmlns:p14="http://schemas.microsoft.com/office/powerpoint/2010/main" val="1540134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 err="1"/>
              <a:t>Comparison</a:t>
            </a:r>
            <a:endParaRPr lang="en" dirty="0"/>
          </a:p>
        </p:txBody>
      </p:sp>
      <p:sp>
        <p:nvSpPr>
          <p:cNvPr id="100" name="Shape 100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t-IT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2FBA90B-76B1-4E44-BFF3-1382C11C7DE6}"/>
              </a:ext>
            </a:extLst>
          </p:cNvPr>
          <p:cNvSpPr txBox="1"/>
          <p:nvPr/>
        </p:nvSpPr>
        <p:spPr>
          <a:xfrm>
            <a:off x="6651010" y="4899521"/>
            <a:ext cx="2582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Cognitive </a:t>
            </a:r>
            <a:r>
              <a:rPr lang="it-IT" sz="1100" dirty="0" err="1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Robotics</a:t>
            </a:r>
            <a:r>
              <a:rPr lang="it-IT" sz="1100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– D’ Amicis &amp; Romeo</a:t>
            </a:r>
          </a:p>
        </p:txBody>
      </p:sp>
    </p:spTree>
    <p:extLst>
      <p:ext uri="{BB962C8B-B14F-4D97-AF65-F5344CB8AC3E}">
        <p14:creationId xmlns:p14="http://schemas.microsoft.com/office/powerpoint/2010/main" val="1818336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-IT" dirty="0" err="1">
                <a:highlight>
                  <a:srgbClr val="FFCD00"/>
                </a:highlight>
              </a:rPr>
              <a:t>Comparison</a:t>
            </a:r>
            <a:endParaRPr lang="en" dirty="0">
              <a:highlight>
                <a:srgbClr val="FFCD00"/>
              </a:highlight>
            </a:endParaRP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9A4EF550-1AFB-46FE-881F-CE162E8F6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330953"/>
              </p:ext>
            </p:extLst>
          </p:nvPr>
        </p:nvGraphicFramePr>
        <p:xfrm>
          <a:off x="372145" y="1613634"/>
          <a:ext cx="8452884" cy="2753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13221">
                  <a:extLst>
                    <a:ext uri="{9D8B030D-6E8A-4147-A177-3AD203B41FA5}">
                      <a16:colId xmlns:a16="http://schemas.microsoft.com/office/drawing/2014/main" val="2784194927"/>
                    </a:ext>
                  </a:extLst>
                </a:gridCol>
                <a:gridCol w="2113221">
                  <a:extLst>
                    <a:ext uri="{9D8B030D-6E8A-4147-A177-3AD203B41FA5}">
                      <a16:colId xmlns:a16="http://schemas.microsoft.com/office/drawing/2014/main" val="2849611682"/>
                    </a:ext>
                  </a:extLst>
                </a:gridCol>
                <a:gridCol w="2113221">
                  <a:extLst>
                    <a:ext uri="{9D8B030D-6E8A-4147-A177-3AD203B41FA5}">
                      <a16:colId xmlns:a16="http://schemas.microsoft.com/office/drawing/2014/main" val="2239701585"/>
                    </a:ext>
                  </a:extLst>
                </a:gridCol>
                <a:gridCol w="2113221">
                  <a:extLst>
                    <a:ext uri="{9D8B030D-6E8A-4147-A177-3AD203B41FA5}">
                      <a16:colId xmlns:a16="http://schemas.microsoft.com/office/drawing/2014/main" val="57358654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latin typeface="Cambria Math" charset="0"/>
                          <a:ea typeface="Cambria Math" charset="0"/>
                          <a:cs typeface="Cambria Math" charset="0"/>
                        </a:rPr>
                        <a:t>PROs</a:t>
                      </a:r>
                      <a:endParaRPr lang="it-IT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latin typeface="Cambria Math" charset="0"/>
                          <a:ea typeface="Cambria Math" charset="0"/>
                          <a:cs typeface="Cambria Math" charset="0"/>
                        </a:rPr>
                        <a:t>CONs</a:t>
                      </a:r>
                      <a:endParaRPr lang="it-IT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229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HMM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HMM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SVM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586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 err="1">
                          <a:latin typeface="Cambria Math" charset="0"/>
                          <a:ea typeface="Cambria Math" charset="0"/>
                          <a:cs typeface="Cambria Math" charset="0"/>
                        </a:rPr>
                        <a:t>Interpretability</a:t>
                      </a:r>
                      <a:r>
                        <a:rPr lang="it-IT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it-IT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 err="1">
                          <a:latin typeface="Cambria Math" charset="0"/>
                          <a:ea typeface="Cambria Math" charset="0"/>
                          <a:cs typeface="Cambria Math" charset="0"/>
                        </a:rPr>
                        <a:t>Computationally</a:t>
                      </a:r>
                      <a:r>
                        <a:rPr lang="it-IT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 low cost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it-IT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 err="1">
                          <a:latin typeface="Cambria Math" charset="0"/>
                          <a:ea typeface="Cambria Math" charset="0"/>
                          <a:cs typeface="Cambria Math" charset="0"/>
                        </a:rPr>
                        <a:t>Addition</a:t>
                      </a:r>
                      <a:r>
                        <a:rPr lang="it-IT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 of right features </a:t>
                      </a:r>
                      <a:r>
                        <a:rPr lang="it-IT" dirty="0" err="1">
                          <a:latin typeface="Cambria Math" charset="0"/>
                          <a:ea typeface="Cambria Math" charset="0"/>
                          <a:cs typeface="Cambria Math" charset="0"/>
                        </a:rPr>
                        <a:t>lead</a:t>
                      </a:r>
                      <a:r>
                        <a:rPr lang="it-IT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 to </a:t>
                      </a:r>
                      <a:r>
                        <a:rPr lang="it-IT" dirty="0" err="1">
                          <a:latin typeface="Cambria Math" charset="0"/>
                          <a:ea typeface="Cambria Math" charset="0"/>
                          <a:cs typeface="Cambria Math" charset="0"/>
                        </a:rPr>
                        <a:t>better</a:t>
                      </a:r>
                      <a:r>
                        <a:rPr lang="it-IT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 </a:t>
                      </a:r>
                      <a:r>
                        <a:rPr lang="it-IT" dirty="0" err="1">
                          <a:latin typeface="Cambria Math" charset="0"/>
                          <a:ea typeface="Cambria Math" charset="0"/>
                          <a:cs typeface="Cambria Math" charset="0"/>
                        </a:rPr>
                        <a:t>results</a:t>
                      </a:r>
                      <a:endParaRPr lang="it-IT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it-IT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Space </a:t>
                      </a:r>
                      <a:r>
                        <a:rPr lang="it-IT" dirty="0" err="1">
                          <a:latin typeface="Cambria Math" charset="0"/>
                          <a:ea typeface="Cambria Math" charset="0"/>
                          <a:cs typeface="Cambria Math" charset="0"/>
                        </a:rPr>
                        <a:t>representation</a:t>
                      </a:r>
                      <a:r>
                        <a:rPr lang="it-IT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 </a:t>
                      </a:r>
                      <a:r>
                        <a:rPr lang="it-IT" dirty="0" err="1">
                          <a:latin typeface="Cambria Math" charset="0"/>
                          <a:ea typeface="Cambria Math" charset="0"/>
                          <a:cs typeface="Cambria Math" charset="0"/>
                        </a:rPr>
                        <a:t>provide</a:t>
                      </a:r>
                      <a:r>
                        <a:rPr lang="it-IT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 a </a:t>
                      </a:r>
                      <a:r>
                        <a:rPr lang="it-IT" dirty="0" err="1">
                          <a:latin typeface="Cambria Math" charset="0"/>
                          <a:ea typeface="Cambria Math" charset="0"/>
                          <a:cs typeface="Cambria Math" charset="0"/>
                        </a:rPr>
                        <a:t>better</a:t>
                      </a:r>
                      <a:r>
                        <a:rPr lang="it-IT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 </a:t>
                      </a:r>
                      <a:r>
                        <a:rPr lang="it-IT" dirty="0" err="1">
                          <a:latin typeface="Cambria Math" charset="0"/>
                          <a:ea typeface="Cambria Math" charset="0"/>
                          <a:cs typeface="Cambria Math" charset="0"/>
                        </a:rPr>
                        <a:t>unknowns</a:t>
                      </a:r>
                      <a:r>
                        <a:rPr lang="it-IT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 </a:t>
                      </a:r>
                      <a:r>
                        <a:rPr lang="it-IT" dirty="0" err="1">
                          <a:latin typeface="Cambria Math" charset="0"/>
                          <a:ea typeface="Cambria Math" charset="0"/>
                          <a:cs typeface="Cambria Math" charset="0"/>
                        </a:rPr>
                        <a:t>handling</a:t>
                      </a:r>
                      <a:endParaRPr lang="it-IT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 err="1">
                          <a:latin typeface="Cambria Math" charset="0"/>
                          <a:ea typeface="Cambria Math" charset="0"/>
                          <a:cs typeface="Cambria Math" charset="0"/>
                        </a:rPr>
                        <a:t>Limitation</a:t>
                      </a:r>
                      <a:r>
                        <a:rPr lang="it-IT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 due to </a:t>
                      </a:r>
                      <a:r>
                        <a:rPr lang="it-IT" dirty="0" err="1">
                          <a:latin typeface="Cambria Math" charset="0"/>
                          <a:ea typeface="Cambria Math" charset="0"/>
                          <a:cs typeface="Cambria Math" charset="0"/>
                        </a:rPr>
                        <a:t>its</a:t>
                      </a:r>
                      <a:r>
                        <a:rPr lang="it-IT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 </a:t>
                      </a:r>
                      <a:r>
                        <a:rPr lang="it-IT" dirty="0" err="1">
                          <a:latin typeface="Cambria Math" charset="0"/>
                          <a:ea typeface="Cambria Math" charset="0"/>
                          <a:cs typeface="Cambria Math" charset="0"/>
                        </a:rPr>
                        <a:t>structure</a:t>
                      </a:r>
                      <a:endParaRPr lang="it-IT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it-IT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 err="1">
                          <a:latin typeface="Cambria Math" charset="0"/>
                          <a:ea typeface="Cambria Math" charset="0"/>
                          <a:cs typeface="Cambria Math" charset="0"/>
                        </a:rPr>
                        <a:t>Unknown</a:t>
                      </a:r>
                      <a:r>
                        <a:rPr lang="it-IT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 </a:t>
                      </a:r>
                      <a:r>
                        <a:rPr lang="it-IT" dirty="0" err="1">
                          <a:latin typeface="Cambria Math" charset="0"/>
                          <a:ea typeface="Cambria Math" charset="0"/>
                          <a:cs typeface="Cambria Math" charset="0"/>
                        </a:rPr>
                        <a:t>words</a:t>
                      </a:r>
                      <a:r>
                        <a:rPr lang="it-IT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 </a:t>
                      </a:r>
                      <a:r>
                        <a:rPr lang="it-IT" dirty="0" err="1">
                          <a:latin typeface="Cambria Math" charset="0"/>
                          <a:ea typeface="Cambria Math" charset="0"/>
                          <a:cs typeface="Cambria Math" charset="0"/>
                        </a:rPr>
                        <a:t>handling</a:t>
                      </a:r>
                      <a:endParaRPr lang="it-IT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it-IT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Out of the </a:t>
                      </a:r>
                      <a:r>
                        <a:rPr lang="it-IT" dirty="0" err="1">
                          <a:latin typeface="Cambria Math" charset="0"/>
                          <a:ea typeface="Cambria Math" charset="0"/>
                          <a:cs typeface="Cambria Math" charset="0"/>
                        </a:rPr>
                        <a:t>ordinary</a:t>
                      </a:r>
                      <a:r>
                        <a:rPr lang="it-IT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 </a:t>
                      </a:r>
                      <a:r>
                        <a:rPr lang="it-IT" dirty="0" err="1">
                          <a:latin typeface="Cambria Math" charset="0"/>
                          <a:ea typeface="Cambria Math" charset="0"/>
                          <a:cs typeface="Cambria Math" charset="0"/>
                        </a:rPr>
                        <a:t>sentences</a:t>
                      </a:r>
                      <a:r>
                        <a:rPr lang="it-IT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 </a:t>
                      </a:r>
                      <a:r>
                        <a:rPr lang="it-IT" dirty="0" err="1">
                          <a:latin typeface="Cambria Math" charset="0"/>
                          <a:ea typeface="Cambria Math" charset="0"/>
                          <a:cs typeface="Cambria Math" charset="0"/>
                        </a:rPr>
                        <a:t>bad</a:t>
                      </a:r>
                      <a:r>
                        <a:rPr lang="it-IT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 </a:t>
                      </a:r>
                      <a:r>
                        <a:rPr lang="it-IT" dirty="0" err="1">
                          <a:latin typeface="Cambria Math" charset="0"/>
                          <a:ea typeface="Cambria Math" charset="0"/>
                          <a:cs typeface="Cambria Math" charset="0"/>
                        </a:rPr>
                        <a:t>predicted</a:t>
                      </a:r>
                      <a:endParaRPr lang="it-IT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 err="1">
                          <a:latin typeface="Cambria Math" charset="0"/>
                          <a:ea typeface="Cambria Math" charset="0"/>
                          <a:cs typeface="Cambria Math" charset="0"/>
                        </a:rPr>
                        <a:t>Interpretability</a:t>
                      </a:r>
                      <a:endParaRPr lang="it-IT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it-IT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 err="1">
                          <a:latin typeface="Cambria Math" charset="0"/>
                          <a:ea typeface="Cambria Math" charset="0"/>
                          <a:cs typeface="Cambria Math" charset="0"/>
                        </a:rPr>
                        <a:t>Computationally</a:t>
                      </a:r>
                      <a:r>
                        <a:rPr lang="it-IT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 </a:t>
                      </a:r>
                      <a:r>
                        <a:rPr lang="it-IT" dirty="0" err="1">
                          <a:latin typeface="Cambria Math" charset="0"/>
                          <a:ea typeface="Cambria Math" charset="0"/>
                          <a:cs typeface="Cambria Math" charset="0"/>
                        </a:rPr>
                        <a:t>expensive</a:t>
                      </a:r>
                      <a:endParaRPr lang="it-IT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it-IT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969388"/>
                  </a:ext>
                </a:extLst>
              </a:tr>
            </a:tbl>
          </a:graphicData>
        </a:graphic>
      </p:graphicFrame>
      <p:grpSp>
        <p:nvGrpSpPr>
          <p:cNvPr id="10" name="Shape 7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1" name="Shape 7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7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8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81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E1CF5259-4869-44D3-98E2-AD5B1872507E}"/>
              </a:ext>
            </a:extLst>
          </p:cNvPr>
          <p:cNvSpPr txBox="1"/>
          <p:nvPr/>
        </p:nvSpPr>
        <p:spPr>
          <a:xfrm>
            <a:off x="6651010" y="4899521"/>
            <a:ext cx="2582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Cognitive </a:t>
            </a:r>
            <a:r>
              <a:rPr lang="it-IT" sz="1100" dirty="0" err="1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Robotics</a:t>
            </a:r>
            <a:r>
              <a:rPr lang="it-IT" sz="1100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– D’ Amicis &amp; Romeo</a:t>
            </a:r>
          </a:p>
        </p:txBody>
      </p:sp>
    </p:spTree>
    <p:extLst>
      <p:ext uri="{BB962C8B-B14F-4D97-AF65-F5344CB8AC3E}">
        <p14:creationId xmlns:p14="http://schemas.microsoft.com/office/powerpoint/2010/main" val="7685996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>
            <a:spLocks noGrp="1"/>
          </p:cNvSpPr>
          <p:nvPr>
            <p:ph type="subTitle" idx="4294967295"/>
          </p:nvPr>
        </p:nvSpPr>
        <p:spPr>
          <a:xfrm>
            <a:off x="2371500" y="2093775"/>
            <a:ext cx="50214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600" b="1" i="1" dirty="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D’Amicis - Romeo</a:t>
            </a:r>
            <a:r>
              <a:rPr lang="en" sz="3600" b="1" i="1" dirty="0">
                <a:latin typeface="Lora"/>
                <a:ea typeface="Lora"/>
                <a:cs typeface="Lora"/>
                <a:sym typeface="Lora"/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endParaRPr lang="it-IT" sz="1800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it-IT" sz="1800" dirty="0">
                <a:solidFill>
                  <a:schemeClr val="dk1"/>
                </a:solidFill>
              </a:rPr>
              <a:t>Cognitive </a:t>
            </a:r>
            <a:r>
              <a:rPr lang="it-IT" sz="1800" dirty="0" err="1">
                <a:solidFill>
                  <a:schemeClr val="dk1"/>
                </a:solidFill>
              </a:rPr>
              <a:t>Robotic</a:t>
            </a:r>
            <a:r>
              <a:rPr lang="it-IT" sz="1800" dirty="0">
                <a:solidFill>
                  <a:schemeClr val="dk1"/>
                </a:solidFill>
              </a:rPr>
              <a:t> Project </a:t>
            </a:r>
            <a:r>
              <a:rPr lang="mr-IN" sz="1800" dirty="0">
                <a:solidFill>
                  <a:schemeClr val="dk1"/>
                </a:solidFill>
              </a:rPr>
              <a:t>–</a:t>
            </a:r>
            <a:r>
              <a:rPr lang="it-IT" sz="1800" dirty="0">
                <a:solidFill>
                  <a:schemeClr val="dk1"/>
                </a:solidFill>
              </a:rPr>
              <a:t> A.A. 2016-2017</a:t>
            </a:r>
            <a:endParaRPr sz="1800" dirty="0">
              <a:solidFill>
                <a:schemeClr val="dk1"/>
              </a:solidFill>
            </a:endParaRPr>
          </a:p>
        </p:txBody>
      </p:sp>
      <p:cxnSp>
        <p:nvCxnSpPr>
          <p:cNvPr id="376" name="Shape 376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77" name="Shape 377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Thanks!</a:t>
            </a:r>
          </a:p>
        </p:txBody>
      </p:sp>
      <p:cxnSp>
        <p:nvCxnSpPr>
          <p:cNvPr id="378" name="Shape 378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79" name="Shape 379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80" name="Shape 380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381" name="Shape 38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Brown Corpus</a:t>
            </a:r>
            <a:endParaRPr lang="en" dirty="0"/>
          </a:p>
        </p:txBody>
      </p:sp>
      <p:grpSp>
        <p:nvGrpSpPr>
          <p:cNvPr id="77" name="Shape 7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78" name="Shape 7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" name="Rettangolo 1">
            <a:extLst>
              <a:ext uri="{FF2B5EF4-FFF2-40B4-BE49-F238E27FC236}">
                <a16:creationId xmlns:a16="http://schemas.microsoft.com/office/drawing/2014/main" id="{E8980F1F-84AD-43BD-AE5A-8C929F1C1367}"/>
              </a:ext>
            </a:extLst>
          </p:cNvPr>
          <p:cNvSpPr/>
          <p:nvPr/>
        </p:nvSpPr>
        <p:spPr>
          <a:xfrm>
            <a:off x="409879" y="1689761"/>
            <a:ext cx="4247361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ts val="2200"/>
              </a:lnSpc>
              <a:buFont typeface="Symbol" charset="2"/>
              <a:buChar char=""/>
            </a:pPr>
            <a:r>
              <a:rPr lang="en-US" dirty="0">
                <a:solidFill>
                  <a:srgbClr val="1A1A1A"/>
                </a:solidFill>
                <a:latin typeface="Cambria Math" charset="0"/>
                <a:ea typeface="Calibri" charset="0"/>
                <a:cs typeface="Cambria Math" charset="0"/>
              </a:rPr>
              <a:t>500 samples of English-language text from works published in the United States in 1961</a:t>
            </a:r>
            <a:endParaRPr lang="it-IT" sz="1000" dirty="0">
              <a:latin typeface="Calibri" charset="0"/>
              <a:ea typeface="Calibri" charset="0"/>
              <a:cs typeface="Times New Roman" charset="0"/>
            </a:endParaRPr>
          </a:p>
          <a:p>
            <a:pPr marL="742950" lvl="1" indent="-285750">
              <a:lnSpc>
                <a:spcPts val="2200"/>
              </a:lnSpc>
              <a:buFont typeface="Courier New" charset="0"/>
              <a:buChar char="o"/>
            </a:pPr>
            <a:r>
              <a:rPr lang="it-IT" dirty="0">
                <a:solidFill>
                  <a:srgbClr val="1A1A1A"/>
                </a:solidFill>
                <a:latin typeface="Cambria Math" charset="0"/>
                <a:ea typeface="Calibri" charset="0"/>
                <a:cs typeface="Cambria Math" charset="0"/>
              </a:rPr>
              <a:t>1’100’000 </a:t>
            </a:r>
            <a:r>
              <a:rPr lang="it-IT" dirty="0" err="1">
                <a:solidFill>
                  <a:srgbClr val="1A1A1A"/>
                </a:solidFill>
                <a:latin typeface="Cambria Math" charset="0"/>
                <a:ea typeface="Calibri" charset="0"/>
                <a:cs typeface="Cambria Math" charset="0"/>
              </a:rPr>
              <a:t>million</a:t>
            </a:r>
            <a:r>
              <a:rPr lang="it-IT" dirty="0">
                <a:solidFill>
                  <a:srgbClr val="1A1A1A"/>
                </a:solidFill>
                <a:latin typeface="Cambria Math" charset="0"/>
                <a:ea typeface="Calibri" charset="0"/>
                <a:cs typeface="Cambria Math" charset="0"/>
              </a:rPr>
              <a:t> </a:t>
            </a:r>
            <a:r>
              <a:rPr lang="it-IT" dirty="0" err="1">
                <a:solidFill>
                  <a:srgbClr val="1A1A1A"/>
                </a:solidFill>
                <a:latin typeface="Cambria Math" charset="0"/>
                <a:ea typeface="Calibri" charset="0"/>
                <a:cs typeface="Cambria Math" charset="0"/>
              </a:rPr>
              <a:t>words</a:t>
            </a:r>
            <a:endParaRPr lang="it-IT" sz="1000" dirty="0">
              <a:latin typeface="Calibri" charset="0"/>
              <a:ea typeface="Calibri" charset="0"/>
              <a:cs typeface="Times New Roman" charset="0"/>
            </a:endParaRPr>
          </a:p>
          <a:p>
            <a:pPr marL="742950" lvl="1" indent="-285750">
              <a:lnSpc>
                <a:spcPts val="2200"/>
              </a:lnSpc>
              <a:buFont typeface="Courier New" charset="0"/>
              <a:buChar char="o"/>
            </a:pPr>
            <a:r>
              <a:rPr lang="it-IT" dirty="0">
                <a:solidFill>
                  <a:srgbClr val="1A1A1A"/>
                </a:solidFill>
                <a:latin typeface="Cambria Math" charset="0"/>
                <a:ea typeface="Calibri" charset="0"/>
                <a:cs typeface="Cambria Math" charset="0"/>
              </a:rPr>
              <a:t>56’000 </a:t>
            </a:r>
            <a:r>
              <a:rPr lang="it-IT" dirty="0" err="1">
                <a:solidFill>
                  <a:srgbClr val="1A1A1A"/>
                </a:solidFill>
                <a:latin typeface="Cambria Math" charset="0"/>
                <a:ea typeface="Calibri" charset="0"/>
                <a:cs typeface="Cambria Math" charset="0"/>
              </a:rPr>
              <a:t>different</a:t>
            </a:r>
            <a:r>
              <a:rPr lang="it-IT" dirty="0">
                <a:solidFill>
                  <a:srgbClr val="1A1A1A"/>
                </a:solidFill>
                <a:latin typeface="Cambria Math" charset="0"/>
                <a:ea typeface="Calibri" charset="0"/>
                <a:cs typeface="Cambria Math" charset="0"/>
              </a:rPr>
              <a:t> </a:t>
            </a:r>
            <a:r>
              <a:rPr lang="it-IT" dirty="0" err="1">
                <a:solidFill>
                  <a:srgbClr val="1A1A1A"/>
                </a:solidFill>
                <a:latin typeface="Cambria Math" charset="0"/>
                <a:ea typeface="Calibri" charset="0"/>
                <a:cs typeface="Cambria Math" charset="0"/>
              </a:rPr>
              <a:t>words</a:t>
            </a:r>
            <a:endParaRPr lang="it-IT" sz="1000" dirty="0">
              <a:latin typeface="Calibri" charset="0"/>
              <a:ea typeface="Calibri" charset="0"/>
              <a:cs typeface="Times New Roman" charset="0"/>
            </a:endParaRPr>
          </a:p>
          <a:p>
            <a:pPr marL="342900" lvl="0" indent="-342900">
              <a:lnSpc>
                <a:spcPts val="2200"/>
              </a:lnSpc>
              <a:buFont typeface="Symbol" charset="2"/>
              <a:buChar char=""/>
            </a:pPr>
            <a:r>
              <a:rPr lang="it-IT" dirty="0">
                <a:solidFill>
                  <a:srgbClr val="1A1A1A"/>
                </a:solidFill>
                <a:latin typeface="Cambria Math" charset="0"/>
                <a:ea typeface="Calibri" charset="0"/>
                <a:cs typeface="Cambria Math" charset="0"/>
              </a:rPr>
              <a:t>Universal </a:t>
            </a:r>
            <a:r>
              <a:rPr lang="it-IT" dirty="0" err="1">
                <a:solidFill>
                  <a:srgbClr val="1A1A1A"/>
                </a:solidFill>
                <a:latin typeface="Cambria Math" charset="0"/>
                <a:ea typeface="Calibri" charset="0"/>
                <a:cs typeface="Cambria Math" charset="0"/>
              </a:rPr>
              <a:t>Tagset</a:t>
            </a:r>
            <a:endParaRPr lang="it-IT" sz="1000" dirty="0">
              <a:latin typeface="Calibri" charset="0"/>
              <a:ea typeface="Calibri" charset="0"/>
              <a:cs typeface="Times New Roman" charset="0"/>
            </a:endParaRPr>
          </a:p>
          <a:p>
            <a:pPr marL="742950" lvl="1" indent="-285750">
              <a:lnSpc>
                <a:spcPts val="2200"/>
              </a:lnSpc>
              <a:buFont typeface="Courier New" charset="0"/>
              <a:buChar char="o"/>
            </a:pPr>
            <a:r>
              <a:rPr lang="en-US" dirty="0">
                <a:latin typeface="Cambria Math" charset="0"/>
                <a:ea typeface="Calibri" charset="0"/>
                <a:cs typeface="Cambria Math" charset="0"/>
              </a:rPr>
              <a:t>Twelve universal part-of speech categories</a:t>
            </a:r>
            <a:endParaRPr lang="it-IT" sz="1000" dirty="0">
              <a:latin typeface="Calibri" charset="0"/>
              <a:ea typeface="Calibri" charset="0"/>
              <a:cs typeface="Times New Roman" charset="0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>
              <a:solidFill>
                <a:srgbClr val="22222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CD55C81-DC2B-477F-A6C3-FF2028F1F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939" y="2690035"/>
            <a:ext cx="3769290" cy="2050133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5D74742-462B-45E7-B673-38DA1F032474}"/>
              </a:ext>
            </a:extLst>
          </p:cNvPr>
          <p:cNvSpPr txBox="1"/>
          <p:nvPr/>
        </p:nvSpPr>
        <p:spPr>
          <a:xfrm>
            <a:off x="6651010" y="4899521"/>
            <a:ext cx="2582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Cognitive </a:t>
            </a:r>
            <a:r>
              <a:rPr lang="it-IT" sz="1100" dirty="0" err="1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Robotics</a:t>
            </a:r>
            <a:r>
              <a:rPr lang="it-IT" sz="1100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– D’ Amicis &amp; Romeo</a:t>
            </a:r>
          </a:p>
        </p:txBody>
      </p:sp>
    </p:spTree>
    <p:extLst>
      <p:ext uri="{BB962C8B-B14F-4D97-AF65-F5344CB8AC3E}">
        <p14:creationId xmlns:p14="http://schemas.microsoft.com/office/powerpoint/2010/main" val="634117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Brown Corpus</a:t>
            </a:r>
            <a:endParaRPr lang="en" dirty="0"/>
          </a:p>
        </p:txBody>
      </p:sp>
      <p:grpSp>
        <p:nvGrpSpPr>
          <p:cNvPr id="77" name="Shape 7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78" name="Shape 7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" name="Rettangolo 1">
            <a:extLst>
              <a:ext uri="{FF2B5EF4-FFF2-40B4-BE49-F238E27FC236}">
                <a16:creationId xmlns:a16="http://schemas.microsoft.com/office/drawing/2014/main" id="{E8980F1F-84AD-43BD-AE5A-8C929F1C1367}"/>
              </a:ext>
            </a:extLst>
          </p:cNvPr>
          <p:cNvSpPr/>
          <p:nvPr/>
        </p:nvSpPr>
        <p:spPr>
          <a:xfrm>
            <a:off x="409879" y="1689761"/>
            <a:ext cx="83300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rgbClr val="2222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Accuracy achieved on the brown corpus (considering 80% train set and 20% test set on the entire corpus):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>
              <a:solidFill>
                <a:srgbClr val="22222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6D1D3641-49B9-4A67-984F-DEA98E4B9C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65309"/>
              </p:ext>
            </p:extLst>
          </p:nvPr>
        </p:nvGraphicFramePr>
        <p:xfrm>
          <a:off x="499108" y="2668367"/>
          <a:ext cx="8151626" cy="102847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64518">
                  <a:extLst>
                    <a:ext uri="{9D8B030D-6E8A-4147-A177-3AD203B41FA5}">
                      <a16:colId xmlns:a16="http://schemas.microsoft.com/office/drawing/2014/main" val="112612331"/>
                    </a:ext>
                  </a:extLst>
                </a:gridCol>
                <a:gridCol w="1164518">
                  <a:extLst>
                    <a:ext uri="{9D8B030D-6E8A-4147-A177-3AD203B41FA5}">
                      <a16:colId xmlns:a16="http://schemas.microsoft.com/office/drawing/2014/main" val="2017687385"/>
                    </a:ext>
                  </a:extLst>
                </a:gridCol>
                <a:gridCol w="1164518">
                  <a:extLst>
                    <a:ext uri="{9D8B030D-6E8A-4147-A177-3AD203B41FA5}">
                      <a16:colId xmlns:a16="http://schemas.microsoft.com/office/drawing/2014/main" val="1710638252"/>
                    </a:ext>
                  </a:extLst>
                </a:gridCol>
                <a:gridCol w="1164518">
                  <a:extLst>
                    <a:ext uri="{9D8B030D-6E8A-4147-A177-3AD203B41FA5}">
                      <a16:colId xmlns:a16="http://schemas.microsoft.com/office/drawing/2014/main" val="1702502893"/>
                    </a:ext>
                  </a:extLst>
                </a:gridCol>
                <a:gridCol w="1164518">
                  <a:extLst>
                    <a:ext uri="{9D8B030D-6E8A-4147-A177-3AD203B41FA5}">
                      <a16:colId xmlns:a16="http://schemas.microsoft.com/office/drawing/2014/main" val="4021012592"/>
                    </a:ext>
                  </a:extLst>
                </a:gridCol>
                <a:gridCol w="1164518">
                  <a:extLst>
                    <a:ext uri="{9D8B030D-6E8A-4147-A177-3AD203B41FA5}">
                      <a16:colId xmlns:a16="http://schemas.microsoft.com/office/drawing/2014/main" val="3225732761"/>
                    </a:ext>
                  </a:extLst>
                </a:gridCol>
                <a:gridCol w="1164518">
                  <a:extLst>
                    <a:ext uri="{9D8B030D-6E8A-4147-A177-3AD203B41FA5}">
                      <a16:colId xmlns:a16="http://schemas.microsoft.com/office/drawing/2014/main" val="2270966715"/>
                    </a:ext>
                  </a:extLst>
                </a:gridCol>
              </a:tblGrid>
              <a:tr h="514235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Corpus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Default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Regex</a:t>
                      </a:r>
                      <a:r>
                        <a:rPr lang="it-IT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Unigram</a:t>
                      </a:r>
                      <a:r>
                        <a:rPr lang="it-IT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Bigram</a:t>
                      </a:r>
                      <a:r>
                        <a:rPr lang="it-IT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Trigram</a:t>
                      </a:r>
                      <a:r>
                        <a:rPr lang="it-IT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Comb</a:t>
                      </a:r>
                      <a:r>
                        <a:rPr lang="it-IT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. Of </a:t>
                      </a:r>
                      <a:r>
                        <a:rPr lang="it-IT" sz="12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Taggers</a:t>
                      </a:r>
                      <a:r>
                        <a:rPr lang="it-IT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(%)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238501"/>
                  </a:ext>
                </a:extLst>
              </a:tr>
              <a:tr h="514235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Brown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25.78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87.70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33.88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19.20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91.33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0697265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E8F96008-98AF-42E5-97C2-E1C3E5DCF8CE}"/>
              </a:ext>
            </a:extLst>
          </p:cNvPr>
          <p:cNvSpPr txBox="1"/>
          <p:nvPr/>
        </p:nvSpPr>
        <p:spPr>
          <a:xfrm>
            <a:off x="499108" y="4210493"/>
            <a:ext cx="8240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>
                <a:latin typeface="Cambria Math" panose="02040503050406030204" pitchFamily="18" charset="0"/>
                <a:ea typeface="Cambria Math" panose="02040503050406030204" pitchFamily="18" charset="0"/>
              </a:rPr>
              <a:t>Reference: https://file.scirp.org/pdf/JCC_2014031816034234.pdf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4CB4D70-8F6E-4CE1-9553-37491CAC888F}"/>
              </a:ext>
            </a:extLst>
          </p:cNvPr>
          <p:cNvSpPr txBox="1"/>
          <p:nvPr/>
        </p:nvSpPr>
        <p:spPr>
          <a:xfrm>
            <a:off x="6651010" y="4899521"/>
            <a:ext cx="2582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Cognitive </a:t>
            </a:r>
            <a:r>
              <a:rPr lang="it-IT" sz="1100" dirty="0" err="1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Robotics</a:t>
            </a:r>
            <a:r>
              <a:rPr lang="it-IT" sz="1100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– D’ Amicis &amp; Romeo</a:t>
            </a:r>
          </a:p>
        </p:txBody>
      </p:sp>
    </p:spTree>
    <p:extLst>
      <p:ext uri="{BB962C8B-B14F-4D97-AF65-F5344CB8AC3E}">
        <p14:creationId xmlns:p14="http://schemas.microsoft.com/office/powerpoint/2010/main" val="1878957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HMM </a:t>
            </a:r>
            <a:r>
              <a:rPr lang="it-IT" dirty="0" err="1"/>
              <a:t>Pos</a:t>
            </a:r>
            <a:r>
              <a:rPr lang="it-IT" dirty="0"/>
              <a:t> </a:t>
            </a:r>
            <a:r>
              <a:rPr lang="it-IT" dirty="0" err="1"/>
              <a:t>Tagger</a:t>
            </a:r>
            <a:endParaRPr lang="en" dirty="0"/>
          </a:p>
        </p:txBody>
      </p:sp>
      <p:sp>
        <p:nvSpPr>
          <p:cNvPr id="100" name="Shape 100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t-IT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623CB26-8CCD-4015-B518-B2430947B04E}"/>
              </a:ext>
            </a:extLst>
          </p:cNvPr>
          <p:cNvSpPr txBox="1"/>
          <p:nvPr/>
        </p:nvSpPr>
        <p:spPr>
          <a:xfrm>
            <a:off x="6651010" y="4899521"/>
            <a:ext cx="2582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Cognitive </a:t>
            </a:r>
            <a:r>
              <a:rPr lang="it-IT" sz="1100" dirty="0" err="1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Robotics</a:t>
            </a:r>
            <a:r>
              <a:rPr lang="it-IT" sz="1100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– D’ Amicis &amp; Romeo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>
                <a:highlight>
                  <a:srgbClr val="FFCD00"/>
                </a:highlight>
              </a:rPr>
              <a:t>HMM</a:t>
            </a:r>
            <a:endParaRPr lang="en" dirty="0">
              <a:highlight>
                <a:srgbClr val="FFCD00"/>
              </a:highlight>
            </a:endParaRPr>
          </a:p>
        </p:txBody>
      </p:sp>
      <p:grpSp>
        <p:nvGrpSpPr>
          <p:cNvPr id="77" name="Shape 7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78" name="Shape 7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Shape 82"/>
              <p:cNvSpPr txBox="1"/>
              <p:nvPr/>
            </p:nvSpPr>
            <p:spPr>
              <a:xfrm>
                <a:off x="675649" y="1646855"/>
                <a:ext cx="5969699" cy="27231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>
                  <a:spcBef>
                    <a:spcPts val="600"/>
                  </a:spcBef>
                </a:pP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  <a:cs typeface="Quattrocento Sans"/>
                    <a:sym typeface="Quattrocento Sans"/>
                  </a:rPr>
                  <a:t>Considering an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Quattrocento Sans"/>
                    <a:sym typeface="Quattrocento Sans"/>
                  </a:rPr>
                  <a:t>Hidden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  <a:cs typeface="Quattrocento Sans"/>
                    <a:sym typeface="Quattrocento Sans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Quattrocento Sans"/>
                    <a:sym typeface="Quattrocento Sans"/>
                  </a:rPr>
                  <a:t>Markov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  <a:cs typeface="Quattrocento Sans"/>
                    <a:sym typeface="Quattrocento Sans"/>
                  </a:rPr>
                  <a:t> Model,</a:t>
                </a:r>
              </a:p>
              <a:p>
                <a:pPr marL="285750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Quattrocento Sans"/>
                    <a:sym typeface="Quattrocento Sans"/>
                  </a:rPr>
                  <a:t>Tags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  <a:cs typeface="Quattrocento Sans"/>
                    <a:sym typeface="Quattrocento Sans"/>
                  </a:rPr>
                  <a:t> are the </a:t>
                </a:r>
                <a:r>
                  <a:rPr lang="it-IT" b="1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Quattrocento Sans"/>
                    <a:sym typeface="Quattrocento Sans"/>
                  </a:rPr>
                  <a:t>hidden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  <a:cs typeface="Quattrocento Sans"/>
                    <a:sym typeface="Quattrocento Sans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Quattrocento Sans"/>
                    <a:sym typeface="Quattrocento Sans"/>
                  </a:rPr>
                  <a:t>events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  <a:cs typeface="Quattrocento Sans"/>
                    <a:sym typeface="Quattrocento Sans"/>
                  </a:rPr>
                  <a:t>,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Quattrocento Sans"/>
                    <a:sym typeface="Quattrocento Sans"/>
                  </a:rPr>
                  <a:t>since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  <a:cs typeface="Quattrocento Sans"/>
                    <a:sym typeface="Quattrocento Sans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Quattrocento Sans"/>
                    <a:sym typeface="Quattrocento Sans"/>
                  </a:rPr>
                  <a:t>they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  <a:cs typeface="Quattrocento Sans"/>
                    <a:sym typeface="Quattrocento Sans"/>
                  </a:rPr>
                  <a:t> are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Quattrocento Sans"/>
                    <a:sym typeface="Quattrocento Sans"/>
                  </a:rPr>
                  <a:t>unobservable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  <a:cs typeface="Quattrocento Sans"/>
                    <a:sym typeface="Quattrocento Sans"/>
                  </a:rPr>
                  <a:t>.</a:t>
                </a:r>
              </a:p>
              <a:p>
                <a:pPr marL="285750" lvl="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Quattrocento Sans"/>
                    <a:sym typeface="Quattrocento Sans"/>
                  </a:rPr>
                  <a:t>Words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  <a:cs typeface="Quattrocento Sans"/>
                    <a:sym typeface="Quattrocento Sans"/>
                  </a:rPr>
                  <a:t> are the </a:t>
                </a:r>
                <a:r>
                  <a:rPr lang="it-IT" b="1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Quattrocento Sans"/>
                    <a:sym typeface="Quattrocento Sans"/>
                  </a:rPr>
                  <a:t>observable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  <a:cs typeface="Quattrocento Sans"/>
                    <a:sym typeface="Quattrocento Sans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Quattrocento Sans"/>
                    <a:sym typeface="Quattrocento Sans"/>
                  </a:rPr>
                  <a:t>events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  <a:cs typeface="Quattrocento Sans"/>
                    <a:sym typeface="Quattrocento Sans"/>
                  </a:rPr>
                  <a:t>.</a:t>
                </a:r>
                <a:b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  <a:cs typeface="Quattrocento Sans"/>
                    <a:sym typeface="Quattrocento Sans"/>
                  </a:rPr>
                </a:br>
                <a:endParaRPr lang="it-IT" dirty="0">
                  <a:latin typeface="Cambria Math" panose="02040503050406030204" pitchFamily="18" charset="0"/>
                  <a:ea typeface="Cambria Math" panose="02040503050406030204" pitchFamily="18" charset="0"/>
                  <a:cs typeface="Quattrocento Sans"/>
                  <a:sym typeface="Quattrocento Sans"/>
                </a:endParaRPr>
              </a:p>
              <a:p>
                <a:pPr lvl="0">
                  <a:spcBef>
                    <a:spcPts val="600"/>
                  </a:spcBef>
                </a:pP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Markov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Assumption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>
                  <a:latin typeface="Cambria Math" panose="02040503050406030204" pitchFamily="18" charset="0"/>
                  <a:ea typeface="Cambria Math" panose="02040503050406030204" pitchFamily="18" charset="0"/>
                  <a:cs typeface="Quattrocento Sans"/>
                  <a:sym typeface="Quattrocento Sans"/>
                </a:endParaRPr>
              </a:p>
              <a:p>
                <a:pPr lvl="0">
                  <a:spcBef>
                    <a:spcPts val="600"/>
                  </a:spcBef>
                </a:pPr>
                <a:endParaRPr lang="it-IT" dirty="0"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  <a:p>
                <a:pPr lvl="0">
                  <a:spcBef>
                    <a:spcPts val="600"/>
                  </a:spcBef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Decoding: Viterbi Algorithm</a:t>
                </a:r>
              </a:p>
              <a:p>
                <a:pPr marL="171450" lvl="0" indent="-1714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Determining which sequence of hidden state(tags) is the underlying source of some observations(words)</a:t>
                </a:r>
                <a:endParaRPr dirty="0">
                  <a:latin typeface="Cambria Math" panose="02040503050406030204" pitchFamily="18" charset="0"/>
                  <a:ea typeface="Cambria Math" panose="02040503050406030204" pitchFamily="18" charset="0"/>
                  <a:cs typeface="Quattrocento Sans"/>
                  <a:sym typeface="Quattrocento Sans"/>
                </a:endParaRPr>
              </a:p>
            </p:txBody>
          </p:sp>
        </mc:Choice>
        <mc:Fallback xmlns="">
          <p:sp>
            <p:nvSpPr>
              <p:cNvPr id="82" name="Shape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49" y="1646855"/>
                <a:ext cx="5969699" cy="2723126"/>
              </a:xfrm>
              <a:prstGeom prst="rect">
                <a:avLst/>
              </a:prstGeom>
              <a:blipFill>
                <a:blip r:embed="rId3"/>
                <a:stretch>
                  <a:fillRect l="-30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5DDEA19-CB74-43A8-8363-B97D6BBB9D76}"/>
              </a:ext>
            </a:extLst>
          </p:cNvPr>
          <p:cNvSpPr txBox="1"/>
          <p:nvPr/>
        </p:nvSpPr>
        <p:spPr>
          <a:xfrm>
            <a:off x="6651010" y="4899521"/>
            <a:ext cx="2582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Cognitive </a:t>
            </a:r>
            <a:r>
              <a:rPr lang="it-IT" sz="1100" dirty="0" err="1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Robotics</a:t>
            </a:r>
            <a:r>
              <a:rPr lang="it-IT" sz="1100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– D’ Amicis &amp; Romeo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>
                <a:highlight>
                  <a:srgbClr val="FFCD00"/>
                </a:highlight>
              </a:rPr>
              <a:t>How </a:t>
            </a:r>
            <a:r>
              <a:rPr lang="it-IT" dirty="0" err="1">
                <a:highlight>
                  <a:srgbClr val="FFCD00"/>
                </a:highlight>
              </a:rPr>
              <a:t>does</a:t>
            </a:r>
            <a:r>
              <a:rPr lang="it-IT" dirty="0">
                <a:highlight>
                  <a:srgbClr val="FFCD00"/>
                </a:highlight>
              </a:rPr>
              <a:t> </a:t>
            </a:r>
            <a:r>
              <a:rPr lang="it-IT" dirty="0" err="1">
                <a:highlight>
                  <a:srgbClr val="FFCD00"/>
                </a:highlight>
              </a:rPr>
              <a:t>it</a:t>
            </a:r>
            <a:r>
              <a:rPr lang="it-IT" dirty="0">
                <a:highlight>
                  <a:srgbClr val="FFCD00"/>
                </a:highlight>
              </a:rPr>
              <a:t> work?</a:t>
            </a:r>
            <a:endParaRPr lang="en" dirty="0">
              <a:highlight>
                <a:srgbClr val="FFCD00"/>
              </a:highlight>
            </a:endParaRPr>
          </a:p>
        </p:txBody>
      </p:sp>
      <p:grpSp>
        <p:nvGrpSpPr>
          <p:cNvPr id="77" name="Shape 7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78" name="Shape 7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Shape 82"/>
              <p:cNvSpPr txBox="1"/>
              <p:nvPr/>
            </p:nvSpPr>
            <p:spPr>
              <a:xfrm>
                <a:off x="601219" y="1646855"/>
                <a:ext cx="2907525" cy="2207100"/>
              </a:xfrm>
              <a:prstGeom prst="roundRect">
                <a:avLst/>
              </a:prstGeom>
              <a:ln>
                <a:solidFill>
                  <a:srgbClr val="FFCD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lIns="91425" tIns="91425" rIns="91425" bIns="91425" anchor="t" anchorCtr="0">
                <a:noAutofit/>
              </a:bodyPr>
              <a:lstStyle/>
              <a:p>
                <a:pPr lvl="0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i="1" smtClean="0">
                              <a:latin typeface="Cambria Math" panose="02040503050406030204" pitchFamily="18" charset="0"/>
                              <a:ea typeface="Quattrocento Sans"/>
                              <a:cs typeface="Quattrocento Sans"/>
                              <a:sym typeface="Quattrocento Sans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  <a:ea typeface="Quattrocento Sans"/>
                                  <a:cs typeface="Quattrocento Sans"/>
                                  <a:sym typeface="Quattrocento Sans"/>
                                </a:rPr>
                              </m:ctrlPr>
                            </m:accPr>
                            <m:e>
                              <m:r>
                                <a:rPr lang="it-IT" sz="1200" b="0" i="1" smtClean="0">
                                  <a:latin typeface="Cambria Math" charset="0"/>
                                  <a:ea typeface="Quattrocento Sans"/>
                                  <a:cs typeface="Quattrocento Sans"/>
                                  <a:sym typeface="Quattrocento Sans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it-IT" sz="1200" b="0" i="1" smtClean="0">
                              <a:latin typeface="Cambria Math" charset="0"/>
                              <a:ea typeface="Quattrocento Sans"/>
                              <a:cs typeface="Quattrocento Sans"/>
                              <a:sym typeface="Quattrocento Sans"/>
                            </a:rPr>
                            <m:t>1</m:t>
                          </m:r>
                        </m:sub>
                        <m:sup>
                          <m:r>
                            <a:rPr lang="it-IT" sz="1200" b="0" i="1" smtClean="0">
                              <a:latin typeface="Cambria Math" charset="0"/>
                              <a:ea typeface="Quattrocento Sans"/>
                              <a:cs typeface="Quattrocento Sans"/>
                              <a:sym typeface="Quattrocento Sans"/>
                            </a:rPr>
                            <m:t>𝑛</m:t>
                          </m:r>
                        </m:sup>
                      </m:sSubSup>
                      <m:r>
                        <a:rPr lang="it-IT" sz="1200" b="0" i="1" smtClean="0">
                          <a:latin typeface="Cambria Math" charset="0"/>
                          <a:ea typeface="Quattrocento Sans"/>
                          <a:cs typeface="Quattrocento Sans"/>
                          <a:sym typeface="Quattrocento Sans"/>
                        </a:rPr>
                        <m:t>=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Quattrocento Sans"/>
                              <a:cs typeface="Quattrocento Sans"/>
                              <a:sym typeface="Quattrocento Sans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 charset="0"/>
                              <a:ea typeface="Quattrocento Sans"/>
                              <a:cs typeface="Quattrocento Sans"/>
                              <a:sym typeface="Quattrocento Sans"/>
                            </a:rPr>
                            <m:t>𝑎𝑟𝑔𝑚𝑎𝑥</m:t>
                          </m:r>
                        </m:e>
                        <m:sub>
                          <m:sSubSup>
                            <m:sSub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Quattrocento Sans"/>
                                  <a:cs typeface="Quattrocento Sans"/>
                                  <a:sym typeface="Quattrocento Sans"/>
                                </a:rPr>
                              </m:ctrlPr>
                            </m:sSubSupPr>
                            <m:e>
                              <m:r>
                                <a:rPr lang="it-IT" sz="1200" b="0" i="1" smtClean="0">
                                  <a:latin typeface="Cambria Math" charset="0"/>
                                  <a:ea typeface="Quattrocento Sans"/>
                                  <a:cs typeface="Quattrocento Sans"/>
                                  <a:sym typeface="Quattrocento Sans"/>
                                </a:rPr>
                                <m:t> </m:t>
                              </m:r>
                              <m:r>
                                <a:rPr lang="it-IT" sz="1200" b="0" i="1" smtClean="0">
                                  <a:latin typeface="Cambria Math" charset="0"/>
                                  <a:ea typeface="Quattrocento Sans"/>
                                  <a:cs typeface="Quattrocento Sans"/>
                                  <a:sym typeface="Quattrocento Sans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it-IT" sz="1200" b="0" i="1" smtClean="0">
                                  <a:latin typeface="Cambria Math" charset="0"/>
                                  <a:ea typeface="Quattrocento Sans"/>
                                  <a:cs typeface="Quattrocento Sans"/>
                                  <a:sym typeface="Quattrocento Sans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it-IT" sz="1200" b="0" i="1" smtClean="0">
                                  <a:latin typeface="Cambria Math" charset="0"/>
                                  <a:ea typeface="Quattrocento Sans"/>
                                  <a:cs typeface="Quattrocento Sans"/>
                                  <a:sym typeface="Quattrocento Sans"/>
                                </a:rPr>
                                <m:t>𝑛</m:t>
                              </m:r>
                            </m:sup>
                          </m:sSubSup>
                        </m:sub>
                      </m:sSub>
                      <m:r>
                        <a:rPr lang="it-IT" sz="1200" b="0" i="1" smtClean="0">
                          <a:latin typeface="Cambria Math" charset="0"/>
                          <a:ea typeface="Quattrocento Sans"/>
                          <a:cs typeface="Quattrocento Sans"/>
                          <a:sym typeface="Quattrocento Sans"/>
                        </a:rPr>
                        <m:t>𝑃</m:t>
                      </m:r>
                      <m:d>
                        <m:dPr>
                          <m:ctrlPr>
                            <a:rPr lang="it-IT" sz="1200" b="0" i="1" smtClean="0">
                              <a:latin typeface="Cambria Math" panose="02040503050406030204" pitchFamily="18" charset="0"/>
                              <a:ea typeface="Quattrocento Sans"/>
                              <a:cs typeface="Quattrocento Sans"/>
                              <a:sym typeface="Quattrocento Sans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Quattrocento Sans"/>
                                  <a:cs typeface="Quattrocento Sans"/>
                                  <a:sym typeface="Quattrocento Sans"/>
                                </a:rPr>
                              </m:ctrlPr>
                            </m:sSubSupPr>
                            <m:e>
                              <m:r>
                                <a:rPr lang="it-IT" sz="1200" b="0" i="1" smtClean="0">
                                  <a:latin typeface="Cambria Math" charset="0"/>
                                  <a:ea typeface="Quattrocento Sans"/>
                                  <a:cs typeface="Quattrocento Sans"/>
                                  <a:sym typeface="Quattrocento Sans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it-IT" sz="1200" b="0" i="1" smtClean="0">
                                  <a:latin typeface="Cambria Math" charset="0"/>
                                  <a:ea typeface="Quattrocento Sans"/>
                                  <a:cs typeface="Quattrocento Sans"/>
                                  <a:sym typeface="Quattrocento Sans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it-IT" sz="1200" b="0" i="1" smtClean="0">
                                  <a:latin typeface="Cambria Math" charset="0"/>
                                  <a:ea typeface="Quattrocento Sans"/>
                                  <a:cs typeface="Quattrocento Sans"/>
                                  <a:sym typeface="Quattrocento Sans"/>
                                </a:rPr>
                                <m:t>𝑛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Quattrocento Sans"/>
                                  <a:cs typeface="Quattrocento Sans"/>
                                  <a:sym typeface="Quattrocento Sans"/>
                                </a:rPr>
                              </m:ctrlPr>
                            </m:sSubSupPr>
                            <m:e>
                              <m:r>
                                <a:rPr lang="it-IT" sz="1200" b="0" i="1" smtClean="0">
                                  <a:latin typeface="Cambria Math" charset="0"/>
                                  <a:ea typeface="Quattrocento Sans"/>
                                  <a:cs typeface="Quattrocento Sans"/>
                                  <a:sym typeface="Quattrocento Sans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sz="1200" b="0" i="1" smtClean="0">
                                  <a:latin typeface="Cambria Math" charset="0"/>
                                  <a:ea typeface="Quattrocento Sans"/>
                                  <a:cs typeface="Quattrocento Sans"/>
                                  <a:sym typeface="Quattrocento Sans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it-IT" sz="1200" b="0" i="1" smtClean="0">
                                  <a:latin typeface="Cambria Math" charset="0"/>
                                  <a:ea typeface="Quattrocento Sans"/>
                                  <a:cs typeface="Quattrocento Sans"/>
                                  <a:sym typeface="Quattrocento Sans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it-IT" sz="1200" b="0" dirty="0"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  <a:p>
                <a:pPr lvl="0">
                  <a:spcBef>
                    <a:spcPts val="600"/>
                  </a:spcBef>
                </a:pPr>
                <a:endParaRPr lang="it-IT" sz="1200" b="0" dirty="0"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  <a:p>
                <a:pPr lvl="0">
                  <a:spcBef>
                    <a:spcPts val="600"/>
                  </a:spcBef>
                </a:pPr>
                <a:endParaRPr lang="it-IT" sz="1200" b="0" dirty="0"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  <a:p>
                <a:pPr lvl="0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i="1" smtClean="0">
                              <a:latin typeface="Cambria Math" panose="02040503050406030204" pitchFamily="18" charset="0"/>
                              <a:ea typeface="Quattrocento Sans"/>
                              <a:cs typeface="Quattrocento Sans"/>
                              <a:sym typeface="Quattrocento Sans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  <a:ea typeface="Quattrocento Sans"/>
                                  <a:cs typeface="Quattrocento Sans"/>
                                  <a:sym typeface="Quattrocento Sans"/>
                                </a:rPr>
                              </m:ctrlPr>
                            </m:accPr>
                            <m:e>
                              <m:r>
                                <a:rPr lang="it-IT" sz="1200" i="1">
                                  <a:latin typeface="Cambria Math" charset="0"/>
                                  <a:ea typeface="Quattrocento Sans"/>
                                  <a:cs typeface="Quattrocento Sans"/>
                                  <a:sym typeface="Quattrocento Sans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it-IT" sz="1200" i="1">
                              <a:latin typeface="Cambria Math" charset="0"/>
                              <a:ea typeface="Quattrocento Sans"/>
                              <a:cs typeface="Quattrocento Sans"/>
                              <a:sym typeface="Quattrocento Sans"/>
                            </a:rPr>
                            <m:t>1</m:t>
                          </m:r>
                        </m:sub>
                        <m:sup>
                          <m:r>
                            <a:rPr lang="it-IT" sz="1200" i="1">
                              <a:latin typeface="Cambria Math" charset="0"/>
                              <a:ea typeface="Quattrocento Sans"/>
                              <a:cs typeface="Quattrocento Sans"/>
                              <a:sym typeface="Quattrocento Sans"/>
                            </a:rPr>
                            <m:t>𝑛</m:t>
                          </m:r>
                        </m:sup>
                      </m:sSubSup>
                      <m:r>
                        <a:rPr lang="it-IT" sz="1200" i="1">
                          <a:latin typeface="Cambria Math" charset="0"/>
                          <a:ea typeface="Quattrocento Sans"/>
                          <a:cs typeface="Quattrocento Sans"/>
                          <a:sym typeface="Quattrocento Sans"/>
                        </a:rPr>
                        <m:t>=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  <a:ea typeface="Quattrocento Sans"/>
                              <a:cs typeface="Quattrocento Sans"/>
                              <a:sym typeface="Quattrocento Sans"/>
                            </a:rPr>
                          </m:ctrlPr>
                        </m:sSubPr>
                        <m:e>
                          <m:r>
                            <a:rPr lang="it-IT" sz="1200" i="1">
                              <a:latin typeface="Cambria Math" charset="0"/>
                              <a:ea typeface="Quattrocento Sans"/>
                              <a:cs typeface="Quattrocento Sans"/>
                              <a:sym typeface="Quattrocento Sans"/>
                            </a:rPr>
                            <m:t>𝑎𝑟𝑔𝑚𝑎𝑥</m:t>
                          </m:r>
                        </m:e>
                        <m:sub>
                          <m:sSubSup>
                            <m:sSubSup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Quattrocento Sans"/>
                                  <a:cs typeface="Quattrocento Sans"/>
                                  <a:sym typeface="Quattrocento Sans"/>
                                </a:rPr>
                              </m:ctrlPr>
                            </m:sSubSupPr>
                            <m:e>
                              <m:r>
                                <a:rPr lang="it-IT" sz="1200" i="1">
                                  <a:latin typeface="Cambria Math" charset="0"/>
                                  <a:ea typeface="Quattrocento Sans"/>
                                  <a:cs typeface="Quattrocento Sans"/>
                                  <a:sym typeface="Quattrocento Sans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it-IT" sz="1200" i="1">
                                  <a:latin typeface="Cambria Math" charset="0"/>
                                  <a:ea typeface="Quattrocento Sans"/>
                                  <a:cs typeface="Quattrocento Sans"/>
                                  <a:sym typeface="Quattrocento Sans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it-IT" sz="1200" i="1">
                                  <a:latin typeface="Cambria Math" charset="0"/>
                                  <a:ea typeface="Quattrocento Sans"/>
                                  <a:cs typeface="Quattrocento Sans"/>
                                  <a:sym typeface="Quattrocento Sans"/>
                                </a:rPr>
                                <m:t>𝑛</m:t>
                              </m:r>
                            </m:sup>
                          </m:sSubSup>
                        </m:sub>
                      </m:sSub>
                      <m:f>
                        <m:fPr>
                          <m:ctrlPr>
                            <a:rPr lang="mr-IN" sz="1200" i="1" smtClean="0">
                              <a:latin typeface="Cambria Math" panose="02040503050406030204" pitchFamily="18" charset="0"/>
                              <a:ea typeface="Quattrocento Sans"/>
                              <a:cs typeface="Quattrocento Sans"/>
                              <a:sym typeface="Quattrocento Sans"/>
                            </a:rPr>
                          </m:ctrlPr>
                        </m:fPr>
                        <m:num>
                          <m:r>
                            <a:rPr lang="it-IT" sz="1200" b="0" i="1" smtClean="0">
                              <a:latin typeface="Cambria Math" charset="0"/>
                              <a:ea typeface="Quattrocento Sans"/>
                              <a:cs typeface="Quattrocento Sans"/>
                              <a:sym typeface="Quattrocento Sans"/>
                            </a:rPr>
                            <m:t>𝑃</m:t>
                          </m:r>
                          <m:d>
                            <m:dPr>
                              <m:ctrlPr>
                                <a:rPr lang="it-IT" sz="1200" b="0" i="1" smtClean="0">
                                  <a:latin typeface="Cambria Math" panose="02040503050406030204" pitchFamily="18" charset="0"/>
                                  <a:ea typeface="Quattrocento Sans"/>
                                  <a:cs typeface="Quattrocento Sans"/>
                                  <a:sym typeface="Quattrocento Sans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Quattrocento Sans"/>
                                      <a:cs typeface="Quattrocento Sans"/>
                                      <a:sym typeface="Quattrocento Sans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1200" b="0" i="1" smtClean="0">
                                      <a:latin typeface="Cambria Math" charset="0"/>
                                      <a:ea typeface="Quattrocento Sans"/>
                                      <a:cs typeface="Quattrocento Sans"/>
                                      <a:sym typeface="Quattrocento Sans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1200" b="0" i="1" smtClean="0">
                                      <a:latin typeface="Cambria Math" charset="0"/>
                                      <a:ea typeface="Quattrocento Sans"/>
                                      <a:cs typeface="Quattrocento Sans"/>
                                      <a:sym typeface="Quattrocento Sans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it-IT" sz="1200" b="0" i="1" smtClean="0">
                                      <a:latin typeface="Cambria Math" charset="0"/>
                                      <a:ea typeface="Quattrocento Sans"/>
                                      <a:cs typeface="Quattrocento Sans"/>
                                      <a:sym typeface="Quattrocento Sans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Quattrocento Sans"/>
                                      <a:cs typeface="Quattrocento Sans"/>
                                      <a:sym typeface="Quattrocento Sans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1200" b="0" i="1" smtClean="0">
                                      <a:latin typeface="Cambria Math" charset="0"/>
                                      <a:ea typeface="Quattrocento Sans"/>
                                      <a:cs typeface="Quattrocento Sans"/>
                                      <a:sym typeface="Quattrocento Sans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it-IT" sz="1200" b="0" i="1" smtClean="0">
                                      <a:latin typeface="Cambria Math" charset="0"/>
                                      <a:ea typeface="Quattrocento Sans"/>
                                      <a:cs typeface="Quattrocento Sans"/>
                                      <a:sym typeface="Quattrocento Sans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it-IT" sz="1200" b="0" i="1" smtClean="0">
                                      <a:latin typeface="Cambria Math" charset="0"/>
                                      <a:ea typeface="Quattrocento Sans"/>
                                      <a:cs typeface="Quattrocento Sans"/>
                                      <a:sym typeface="Quattrocento Sans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</m:d>
                          <m:r>
                            <a:rPr lang="it-IT" sz="1200" b="0" i="1" smtClean="0">
                              <a:latin typeface="Cambria Math" charset="0"/>
                              <a:ea typeface="Quattrocento Sans"/>
                              <a:cs typeface="Quattrocento Sans"/>
                              <a:sym typeface="Quattrocento Sans"/>
                            </a:rPr>
                            <m:t>𝑃</m:t>
                          </m:r>
                          <m:r>
                            <a:rPr lang="it-IT" sz="1200" b="0" i="1" smtClean="0">
                              <a:latin typeface="Cambria Math" charset="0"/>
                              <a:ea typeface="Quattrocento Sans"/>
                              <a:cs typeface="Quattrocento Sans"/>
                              <a:sym typeface="Quattrocento Sans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Quattrocento Sans"/>
                                  <a:cs typeface="Quattrocento Sans"/>
                                  <a:sym typeface="Quattrocento Sans"/>
                                </a:rPr>
                              </m:ctrlPr>
                            </m:sSubSupPr>
                            <m:e>
                              <m:r>
                                <a:rPr lang="it-IT" sz="1200" b="0" i="1" smtClean="0">
                                  <a:latin typeface="Cambria Math" charset="0"/>
                                  <a:ea typeface="Quattrocento Sans"/>
                                  <a:cs typeface="Quattrocento Sans"/>
                                  <a:sym typeface="Quattrocento Sans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it-IT" sz="1200" b="0" i="1" smtClean="0">
                                  <a:latin typeface="Cambria Math" charset="0"/>
                                  <a:ea typeface="Quattrocento Sans"/>
                                  <a:cs typeface="Quattrocento Sans"/>
                                  <a:sym typeface="Quattrocento Sans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it-IT" sz="1200" b="0" i="1" smtClean="0">
                                  <a:latin typeface="Cambria Math" charset="0"/>
                                  <a:ea typeface="Quattrocento Sans"/>
                                  <a:cs typeface="Quattrocento Sans"/>
                                  <a:sym typeface="Quattrocento Sans"/>
                                </a:rPr>
                                <m:t>𝑛</m:t>
                              </m:r>
                            </m:sup>
                          </m:sSubSup>
                          <m:r>
                            <a:rPr lang="it-IT" sz="1200" b="0" i="1" smtClean="0">
                              <a:latin typeface="Cambria Math" charset="0"/>
                              <a:ea typeface="Quattrocento Sans"/>
                              <a:cs typeface="Quattrocento Sans"/>
                              <a:sym typeface="Quattrocento Sans"/>
                            </a:rPr>
                            <m:t>)</m:t>
                          </m:r>
                        </m:num>
                        <m:den>
                          <m:r>
                            <a:rPr lang="it-IT" sz="1200" b="0" i="1" smtClean="0">
                              <a:latin typeface="Cambria Math" charset="0"/>
                              <a:ea typeface="Quattrocento Sans"/>
                              <a:cs typeface="Quattrocento Sans"/>
                              <a:sym typeface="Quattrocento Sans"/>
                            </a:rPr>
                            <m:t>𝑃</m:t>
                          </m:r>
                          <m:r>
                            <a:rPr lang="it-IT" sz="1200" b="0" i="1" smtClean="0">
                              <a:latin typeface="Cambria Math" charset="0"/>
                              <a:ea typeface="Quattrocento Sans"/>
                              <a:cs typeface="Quattrocento Sans"/>
                              <a:sym typeface="Quattrocento Sans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Quattrocento Sans"/>
                                  <a:cs typeface="Quattrocento Sans"/>
                                  <a:sym typeface="Quattrocento Sans"/>
                                </a:rPr>
                              </m:ctrlPr>
                            </m:sSubSupPr>
                            <m:e>
                              <m:r>
                                <a:rPr lang="it-IT" sz="1200" b="0" i="1" smtClean="0">
                                  <a:latin typeface="Cambria Math" charset="0"/>
                                  <a:ea typeface="Quattrocento Sans"/>
                                  <a:cs typeface="Quattrocento Sans"/>
                                  <a:sym typeface="Quattrocento Sans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sz="1200" b="0" i="1" smtClean="0">
                                  <a:latin typeface="Cambria Math" charset="0"/>
                                  <a:ea typeface="Quattrocento Sans"/>
                                  <a:cs typeface="Quattrocento Sans"/>
                                  <a:sym typeface="Quattrocento Sans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it-IT" sz="1200" b="0" i="1" smtClean="0">
                                  <a:latin typeface="Cambria Math" charset="0"/>
                                  <a:ea typeface="Quattrocento Sans"/>
                                  <a:cs typeface="Quattrocento Sans"/>
                                  <a:sym typeface="Quattrocento Sans"/>
                                </a:rPr>
                                <m:t>𝑛</m:t>
                              </m:r>
                            </m:sup>
                          </m:sSubSup>
                          <m:r>
                            <a:rPr lang="it-IT" sz="1200" b="0" i="1" smtClean="0">
                              <a:latin typeface="Cambria Math" charset="0"/>
                              <a:ea typeface="Quattrocento Sans"/>
                              <a:cs typeface="Quattrocento Sans"/>
                              <a:sym typeface="Quattrocento Sans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it-IT" sz="1200" b="0" dirty="0">
                  <a:latin typeface="Quattrocento Sans"/>
                </a:endParaRPr>
              </a:p>
              <a:p>
                <a:pPr lvl="0">
                  <a:spcBef>
                    <a:spcPts val="600"/>
                  </a:spcBef>
                </a:pPr>
                <a:endParaRPr lang="it-IT" sz="1200" b="0" dirty="0">
                  <a:latin typeface="Quattrocento Sans"/>
                </a:endParaRPr>
              </a:p>
              <a:p>
                <a:pPr lvl="0">
                  <a:spcBef>
                    <a:spcPts val="600"/>
                  </a:spcBef>
                </a:pPr>
                <a:endParaRPr lang="it-IT" sz="1200" b="0" dirty="0">
                  <a:latin typeface="Quattrocento Sans"/>
                </a:endParaRPr>
              </a:p>
              <a:p>
                <a:pPr lvl="0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i="1">
                              <a:latin typeface="Cambria Math" panose="02040503050406030204" pitchFamily="18" charset="0"/>
                              <a:ea typeface="Quattrocento Sans"/>
                              <a:cs typeface="Quattrocento Sans"/>
                              <a:sym typeface="Quattrocento Sans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Quattrocento Sans"/>
                                  <a:cs typeface="Quattrocento Sans"/>
                                  <a:sym typeface="Quattrocento Sans"/>
                                </a:rPr>
                              </m:ctrlPr>
                            </m:accPr>
                            <m:e>
                              <m:r>
                                <a:rPr lang="it-IT" sz="1200" i="1">
                                  <a:latin typeface="Cambria Math" charset="0"/>
                                  <a:ea typeface="Quattrocento Sans"/>
                                  <a:cs typeface="Quattrocento Sans"/>
                                  <a:sym typeface="Quattrocento Sans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it-IT" sz="1200" i="1">
                              <a:latin typeface="Cambria Math" charset="0"/>
                              <a:ea typeface="Quattrocento Sans"/>
                              <a:cs typeface="Quattrocento Sans"/>
                              <a:sym typeface="Quattrocento Sans"/>
                            </a:rPr>
                            <m:t>1</m:t>
                          </m:r>
                        </m:sub>
                        <m:sup>
                          <m:r>
                            <a:rPr lang="it-IT" sz="1200" i="1">
                              <a:latin typeface="Cambria Math" charset="0"/>
                              <a:ea typeface="Quattrocento Sans"/>
                              <a:cs typeface="Quattrocento Sans"/>
                              <a:sym typeface="Quattrocento Sans"/>
                            </a:rPr>
                            <m:t>𝑛</m:t>
                          </m:r>
                        </m:sup>
                      </m:sSubSup>
                      <m:r>
                        <a:rPr lang="it-IT" sz="1200" i="1">
                          <a:latin typeface="Cambria Math" charset="0"/>
                          <a:ea typeface="Quattrocento Sans"/>
                          <a:cs typeface="Quattrocento Sans"/>
                          <a:sym typeface="Quattrocento Sans"/>
                        </a:rPr>
                        <m:t>=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  <a:ea typeface="Quattrocento Sans"/>
                              <a:cs typeface="Quattrocento Sans"/>
                              <a:sym typeface="Quattrocento Sans"/>
                            </a:rPr>
                          </m:ctrlPr>
                        </m:sSubPr>
                        <m:e>
                          <m:r>
                            <a:rPr lang="it-IT" sz="1200" i="1">
                              <a:latin typeface="Cambria Math" charset="0"/>
                              <a:ea typeface="Quattrocento Sans"/>
                              <a:cs typeface="Quattrocento Sans"/>
                              <a:sym typeface="Quattrocento Sans"/>
                            </a:rPr>
                            <m:t>𝑎𝑟𝑔𝑚𝑎𝑥</m:t>
                          </m:r>
                        </m:e>
                        <m:sub>
                          <m:sSubSup>
                            <m:sSubSup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Quattrocento Sans"/>
                                  <a:cs typeface="Quattrocento Sans"/>
                                  <a:sym typeface="Quattrocento Sans"/>
                                </a:rPr>
                              </m:ctrlPr>
                            </m:sSubSupPr>
                            <m:e>
                              <m:r>
                                <a:rPr lang="it-IT" sz="1200" i="1">
                                  <a:latin typeface="Cambria Math" charset="0"/>
                                  <a:ea typeface="Quattrocento Sans"/>
                                  <a:cs typeface="Quattrocento Sans"/>
                                  <a:sym typeface="Quattrocento Sans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it-IT" sz="1200" i="1">
                                  <a:latin typeface="Cambria Math" charset="0"/>
                                  <a:ea typeface="Quattrocento Sans"/>
                                  <a:cs typeface="Quattrocento Sans"/>
                                  <a:sym typeface="Quattrocento Sans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it-IT" sz="1200" i="1">
                                  <a:latin typeface="Cambria Math" charset="0"/>
                                  <a:ea typeface="Quattrocento Sans"/>
                                  <a:cs typeface="Quattrocento Sans"/>
                                  <a:sym typeface="Quattrocento Sans"/>
                                </a:rPr>
                                <m:t>𝑛</m:t>
                              </m:r>
                            </m:sup>
                          </m:sSubSup>
                        </m:sub>
                      </m:sSub>
                      <m:r>
                        <a:rPr lang="it-IT" sz="1200" i="1">
                          <a:latin typeface="Cambria Math" charset="0"/>
                          <a:ea typeface="Quattrocento Sans"/>
                          <a:cs typeface="Quattrocento Sans"/>
                          <a:sym typeface="Quattrocento Sans"/>
                        </a:rPr>
                        <m:t>𝑃</m:t>
                      </m:r>
                      <m:d>
                        <m:dPr>
                          <m:ctrlPr>
                            <a:rPr lang="it-IT" sz="1200" i="1">
                              <a:latin typeface="Cambria Math" panose="02040503050406030204" pitchFamily="18" charset="0"/>
                              <a:ea typeface="Quattrocento Sans"/>
                              <a:cs typeface="Quattrocento Sans"/>
                              <a:sym typeface="Quattrocento Sans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  <a:ea typeface="Quattrocento Sans"/>
                                  <a:cs typeface="Quattrocento Sans"/>
                                  <a:sym typeface="Quattrocento Sans"/>
                                </a:rPr>
                              </m:ctrlPr>
                            </m:sSubSupPr>
                            <m:e>
                              <m:r>
                                <a:rPr lang="it-IT" sz="1200" b="0" i="1" smtClean="0">
                                  <a:latin typeface="Cambria Math" charset="0"/>
                                  <a:ea typeface="Quattrocento Sans"/>
                                  <a:cs typeface="Quattrocento Sans"/>
                                  <a:sym typeface="Quattrocento Sans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sz="1200" i="1">
                                  <a:latin typeface="Cambria Math" charset="0"/>
                                  <a:ea typeface="Quattrocento Sans"/>
                                  <a:cs typeface="Quattrocento Sans"/>
                                  <a:sym typeface="Quattrocento Sans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it-IT" sz="1200" i="1">
                                  <a:latin typeface="Cambria Math" charset="0"/>
                                  <a:ea typeface="Quattrocento Sans"/>
                                  <a:cs typeface="Quattrocento Sans"/>
                                  <a:sym typeface="Quattrocento Sans"/>
                                </a:rPr>
                                <m:t>𝑛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Quattrocento Sans"/>
                                  <a:cs typeface="Quattrocento Sans"/>
                                  <a:sym typeface="Quattrocento Sans"/>
                                </a:rPr>
                              </m:ctrlPr>
                            </m:sSubSupPr>
                            <m:e>
                              <m:r>
                                <a:rPr lang="it-IT" sz="1200" b="0" i="1" smtClean="0">
                                  <a:latin typeface="Cambria Math" charset="0"/>
                                  <a:ea typeface="Quattrocento Sans"/>
                                  <a:cs typeface="Quattrocento Sans"/>
                                  <a:sym typeface="Quattrocento Sans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it-IT" sz="1200" i="1">
                                  <a:latin typeface="Cambria Math" charset="0"/>
                                  <a:ea typeface="Quattrocento Sans"/>
                                  <a:cs typeface="Quattrocento Sans"/>
                                  <a:sym typeface="Quattrocento Sans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it-IT" sz="1200" i="1">
                                  <a:latin typeface="Cambria Math" charset="0"/>
                                  <a:ea typeface="Quattrocento Sans"/>
                                  <a:cs typeface="Quattrocento Sans"/>
                                  <a:sym typeface="Quattrocento Sans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  <m:r>
                        <a:rPr lang="it-IT" sz="1200" b="0" i="1" smtClean="0">
                          <a:latin typeface="Cambria Math" charset="0"/>
                          <a:ea typeface="Quattrocento Sans"/>
                          <a:cs typeface="Quattrocento Sans"/>
                          <a:sym typeface="Quattrocento Sans"/>
                        </a:rPr>
                        <m:t>𝑃</m:t>
                      </m:r>
                      <m:r>
                        <a:rPr lang="it-IT" sz="1200" b="0" i="1" smtClean="0">
                          <a:latin typeface="Cambria Math" charset="0"/>
                          <a:ea typeface="Quattrocento Sans"/>
                          <a:cs typeface="Quattrocento Sans"/>
                          <a:sym typeface="Quattrocento Sans"/>
                        </a:rPr>
                        <m:t>(</m:t>
                      </m:r>
                      <m:sSubSup>
                        <m:sSub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Quattrocento Sans"/>
                              <a:cs typeface="Quattrocento Sans"/>
                              <a:sym typeface="Quattrocento Sans"/>
                            </a:rPr>
                          </m:ctrlPr>
                        </m:sSubSupPr>
                        <m:e>
                          <m:r>
                            <a:rPr lang="it-IT" sz="1200" b="0" i="1" smtClean="0">
                              <a:latin typeface="Cambria Math" charset="0"/>
                              <a:ea typeface="Quattrocento Sans"/>
                              <a:cs typeface="Quattrocento Sans"/>
                              <a:sym typeface="Quattrocento Sans"/>
                            </a:rPr>
                            <m:t>𝑡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 charset="0"/>
                              <a:ea typeface="Quattrocento Sans"/>
                              <a:cs typeface="Quattrocento Sans"/>
                              <a:sym typeface="Quattrocento Sans"/>
                            </a:rPr>
                            <m:t>1</m:t>
                          </m:r>
                        </m:sub>
                        <m:sup>
                          <m:r>
                            <a:rPr lang="it-IT" sz="1200" b="0" i="1" smtClean="0">
                              <a:latin typeface="Cambria Math" charset="0"/>
                              <a:ea typeface="Quattrocento Sans"/>
                              <a:cs typeface="Quattrocento Sans"/>
                              <a:sym typeface="Quattrocento Sans"/>
                            </a:rPr>
                            <m:t>𝑛</m:t>
                          </m:r>
                        </m:sup>
                      </m:sSubSup>
                      <m:r>
                        <a:rPr lang="it-IT" sz="1200" b="0" i="1" smtClean="0">
                          <a:latin typeface="Cambria Math" charset="0"/>
                          <a:ea typeface="Quattrocento Sans"/>
                          <a:cs typeface="Quattrocento Sans"/>
                          <a:sym typeface="Quattrocento Sans"/>
                        </a:rPr>
                        <m:t>)</m:t>
                      </m:r>
                    </m:oMath>
                  </m:oMathPara>
                </a14:m>
                <a:endParaRPr lang="it-IT" sz="1200" b="0" dirty="0">
                  <a:latin typeface="Quattrocento Sans"/>
                </a:endParaRPr>
              </a:p>
              <a:p>
                <a:pPr lvl="0">
                  <a:spcBef>
                    <a:spcPts val="600"/>
                  </a:spcBef>
                </a:pPr>
                <a:endParaRPr lang="it-IT" sz="1200" b="0" dirty="0"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  <a:p>
                <a:pPr lvl="0">
                  <a:spcBef>
                    <a:spcPts val="600"/>
                  </a:spcBef>
                </a:pPr>
                <a:endParaRPr lang="it-IT" sz="1200" dirty="0"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  <a:p>
                <a:pPr lvl="0" rtl="0">
                  <a:spcBef>
                    <a:spcPts val="600"/>
                  </a:spcBef>
                  <a:buNone/>
                </a:pPr>
                <a:endParaRPr sz="1200" dirty="0"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mc:Choice>
        <mc:Fallback xmlns="">
          <p:sp>
            <p:nvSpPr>
              <p:cNvPr id="82" name="Shape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9" y="1646855"/>
                <a:ext cx="2907525" cy="22071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FFCD00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Shape 83"/>
              <p:cNvSpPr txBox="1"/>
              <p:nvPr/>
            </p:nvSpPr>
            <p:spPr>
              <a:xfrm>
                <a:off x="4196414" y="1646855"/>
                <a:ext cx="4598406" cy="2207100"/>
              </a:xfrm>
              <a:prstGeom prst="roundRect">
                <a:avLst/>
              </a:prstGeom>
              <a:ln>
                <a:solidFill>
                  <a:srgbClr val="FFCD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lIns="91425" tIns="91425" rIns="91425" bIns="91425" anchor="t" anchorCtr="0">
                <a:noAutofit/>
              </a:bodyPr>
              <a:lstStyle/>
              <a:p>
                <a:pPr lvl="0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200" b="0" i="1" smtClean="0">
                          <a:latin typeface="Cambria Math" charset="0"/>
                          <a:ea typeface="Quattrocento Sans"/>
                          <a:cs typeface="Quattrocento Sans"/>
                          <a:sym typeface="Quattrocento Sans"/>
                        </a:rPr>
                        <m:t>𝑃</m:t>
                      </m:r>
                      <m:d>
                        <m:dPr>
                          <m:ctrlPr>
                            <a:rPr lang="it-IT" sz="1200" b="0" i="1" smtClean="0">
                              <a:latin typeface="Cambria Math" panose="02040503050406030204" pitchFamily="18" charset="0"/>
                              <a:ea typeface="Quattrocento Sans"/>
                              <a:cs typeface="Quattrocento Sans"/>
                              <a:sym typeface="Quattrocento Sans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Quattrocento Sans"/>
                                  <a:cs typeface="Quattrocento Sans"/>
                                  <a:sym typeface="Quattrocento Sans"/>
                                </a:rPr>
                              </m:ctrlPr>
                            </m:sSubSupPr>
                            <m:e>
                              <m:r>
                                <a:rPr lang="it-IT" sz="1200" b="0" i="1" smtClean="0">
                                  <a:latin typeface="Cambria Math" charset="0"/>
                                  <a:ea typeface="Quattrocento Sans"/>
                                  <a:cs typeface="Quattrocento Sans"/>
                                  <a:sym typeface="Quattrocento Sans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sz="1200" b="0" i="1" smtClean="0">
                                  <a:latin typeface="Cambria Math" charset="0"/>
                                  <a:ea typeface="Quattrocento Sans"/>
                                  <a:cs typeface="Quattrocento Sans"/>
                                  <a:sym typeface="Quattrocento Sans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it-IT" sz="1200" b="0" i="1" smtClean="0">
                                  <a:latin typeface="Cambria Math" charset="0"/>
                                  <a:ea typeface="Quattrocento Sans"/>
                                  <a:cs typeface="Quattrocento Sans"/>
                                  <a:sym typeface="Quattrocento Sans"/>
                                </a:rPr>
                                <m:t>𝑛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Quattrocento Sans"/>
                                  <a:cs typeface="Quattrocento Sans"/>
                                  <a:sym typeface="Quattrocento Sans"/>
                                </a:rPr>
                              </m:ctrlPr>
                            </m:sSubSupPr>
                            <m:e>
                              <m:r>
                                <a:rPr lang="it-IT" sz="1200" b="0" i="1" smtClean="0">
                                  <a:latin typeface="Cambria Math" charset="0"/>
                                  <a:ea typeface="Quattrocento Sans"/>
                                  <a:cs typeface="Quattrocento Sans"/>
                                  <a:sym typeface="Quattrocento Sans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it-IT" sz="1200" b="0" i="1" smtClean="0">
                                  <a:latin typeface="Cambria Math" charset="0"/>
                                  <a:ea typeface="Quattrocento Sans"/>
                                  <a:cs typeface="Quattrocento Sans"/>
                                  <a:sym typeface="Quattrocento Sans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it-IT" sz="1200" b="0" i="1" smtClean="0">
                                  <a:latin typeface="Cambria Math" charset="0"/>
                                  <a:ea typeface="Quattrocento Sans"/>
                                  <a:cs typeface="Quattrocento Sans"/>
                                  <a:sym typeface="Quattrocento Sans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  <m:r>
                        <a:rPr lang="it-IT" sz="1200" b="0" i="1" smtClean="0">
                          <a:latin typeface="Cambria Math" charset="0"/>
                          <a:ea typeface="Quattrocento Sans"/>
                          <a:cs typeface="Quattrocento Sans"/>
                          <a:sym typeface="Quattrocento Sans"/>
                        </a:rPr>
                        <m:t> </m:t>
                      </m:r>
                      <m:r>
                        <m:rPr>
                          <m:nor/>
                        </m:rPr>
                        <a:rPr lang="it-IT" sz="1200"/>
                        <m:t>≈</m:t>
                      </m:r>
                      <m:r>
                        <m:rPr>
                          <m:nor/>
                        </m:rPr>
                        <a:rPr lang="it-IT" sz="1200" b="0" i="0" smtClean="0"/>
                        <m:t> </m:t>
                      </m:r>
                      <m:nary>
                        <m:naryPr>
                          <m:chr m:val="∏"/>
                          <m:ctrlPr>
                            <a:rPr lang="is-I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12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it-IT" sz="1200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it-IT" sz="1200" b="0" i="1" smtClean="0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r>
                            <a:rPr lang="it-IT" sz="1200" b="0" i="1" smtClean="0">
                              <a:latin typeface="Cambria Math" charset="0"/>
                            </a:rPr>
                            <m:t>𝑃</m:t>
                          </m:r>
                          <m:r>
                            <a:rPr lang="it-IT" sz="1200" b="0" i="1" smtClean="0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200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sz="12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sz="1200" b="0" i="1" smtClean="0">
                              <a:latin typeface="Cambria Math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200" b="0" i="1" smtClean="0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it-IT" sz="12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sz="1200" b="0" i="1" smtClean="0">
                              <a:latin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it-IT" sz="1200" dirty="0">
                  <a:latin typeface="Quattrocento Sans"/>
                </a:endParaRPr>
              </a:p>
              <a:p>
                <a:pPr lvl="0">
                  <a:spcBef>
                    <a:spcPts val="600"/>
                  </a:spcBef>
                </a:pPr>
                <a:endParaRPr lang="it-IT" sz="1200" b="0" dirty="0">
                  <a:latin typeface="Quattrocento Sans"/>
                </a:endParaRPr>
              </a:p>
              <a:p>
                <a:pPr lvl="0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200" b="0" i="1" smtClean="0">
                          <a:latin typeface="Cambria Math" charset="0"/>
                          <a:ea typeface="Quattrocento Sans"/>
                          <a:cs typeface="Quattrocento Sans"/>
                          <a:sym typeface="Quattrocento Sans"/>
                        </a:rPr>
                        <m:t>𝑃</m:t>
                      </m:r>
                      <m:d>
                        <m:dPr>
                          <m:ctrlPr>
                            <a:rPr lang="it-IT" sz="1200" b="0" i="1" smtClean="0">
                              <a:latin typeface="Cambria Math" panose="02040503050406030204" pitchFamily="18" charset="0"/>
                              <a:ea typeface="Quattrocento Sans"/>
                              <a:cs typeface="Quattrocento Sans"/>
                              <a:sym typeface="Quattrocento Sans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Quattrocento Sans"/>
                                  <a:cs typeface="Quattrocento Sans"/>
                                  <a:sym typeface="Quattrocento Sans"/>
                                </a:rPr>
                              </m:ctrlPr>
                            </m:sSubSupPr>
                            <m:e>
                              <m:r>
                                <a:rPr lang="it-IT" sz="1200" b="0" i="1" smtClean="0">
                                  <a:latin typeface="Cambria Math" charset="0"/>
                                  <a:ea typeface="Quattrocento Sans"/>
                                  <a:cs typeface="Quattrocento Sans"/>
                                  <a:sym typeface="Quattrocento Sans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it-IT" sz="1200" b="0" i="1" smtClean="0">
                                  <a:latin typeface="Cambria Math" charset="0"/>
                                  <a:ea typeface="Quattrocento Sans"/>
                                  <a:cs typeface="Quattrocento Sans"/>
                                  <a:sym typeface="Quattrocento Sans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it-IT" sz="1200" b="0" i="1" smtClean="0">
                                  <a:latin typeface="Cambria Math" charset="0"/>
                                  <a:ea typeface="Quattrocento Sans"/>
                                  <a:cs typeface="Quattrocento Sans"/>
                                  <a:sym typeface="Quattrocento Sans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  <m:r>
                        <a:rPr lang="it-IT" sz="1200" b="0" i="1" smtClean="0">
                          <a:latin typeface="Cambria Math" charset="0"/>
                          <a:ea typeface="Cambria Math" charset="0"/>
                          <a:cs typeface="Cambria Math" charset="0"/>
                          <a:sym typeface="Quattrocento Sans"/>
                        </a:rPr>
                        <m:t>≈ </m:t>
                      </m:r>
                      <m:nary>
                        <m:naryPr>
                          <m:chr m:val="∏"/>
                          <m:ctrlPr>
                            <a:rPr lang="is-IS" sz="12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  <a:sym typeface="Quattrocento San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1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  <a:sym typeface="Quattrocento Sans"/>
                            </a:rPr>
                            <m:t>𝑖</m:t>
                          </m:r>
                          <m:r>
                            <a:rPr lang="it-IT" sz="1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  <a:sym typeface="Quattrocento Sans"/>
                            </a:rPr>
                            <m:t>=1</m:t>
                          </m:r>
                        </m:sub>
                        <m:sup>
                          <m:r>
                            <a:rPr lang="it-IT" sz="1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  <a:sym typeface="Quattrocento Sans"/>
                            </a:rPr>
                            <m:t>𝑛</m:t>
                          </m:r>
                        </m:sup>
                        <m:e>
                          <m:r>
                            <a:rPr lang="it-IT" sz="1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  <a:sym typeface="Quattrocento Sans"/>
                            </a:rPr>
                            <m:t>𝑃</m:t>
                          </m:r>
                          <m:r>
                            <a:rPr lang="it-IT" sz="1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  <a:sym typeface="Quattrocento Sans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  <a:sym typeface="Quattrocento Sans"/>
                                </a:rPr>
                              </m:ctrlPr>
                            </m:sSubPr>
                            <m:e>
                              <m:r>
                                <a:rPr lang="it-IT" sz="1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  <a:sym typeface="Quattrocento Sans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it-IT" sz="1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  <a:sym typeface="Quattrocento Sans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sz="1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  <a:sym typeface="Quattrocento Sans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  <a:sym typeface="Quattrocento Sans"/>
                                </a:rPr>
                              </m:ctrlPr>
                            </m:sSubPr>
                            <m:e>
                              <m:r>
                                <a:rPr lang="it-IT" sz="1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  <a:sym typeface="Quattrocento Sans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it-IT" sz="1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  <a:sym typeface="Quattrocento Sans"/>
                                </a:rPr>
                                <m:t>𝑖</m:t>
                              </m:r>
                              <m:r>
                                <a:rPr lang="it-IT" sz="1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  <a:sym typeface="Quattrocento Sans"/>
                                </a:rPr>
                                <m:t>−1</m:t>
                              </m:r>
                            </m:sub>
                          </m:sSub>
                          <m:r>
                            <a:rPr lang="it-IT" sz="1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  <a:sym typeface="Quattrocento Sans"/>
                            </a:rPr>
                            <m:t>)</m:t>
                          </m:r>
                        </m:e>
                      </m:nary>
                      <m:r>
                        <a:rPr lang="it-IT" sz="1200" b="0" i="1" smtClean="0">
                          <a:latin typeface="Cambria Math" charset="0"/>
                          <a:ea typeface="Cambria Math" charset="0"/>
                          <a:cs typeface="Cambria Math" charset="0"/>
                          <a:sym typeface="Quattrocento Sans"/>
                        </a:rPr>
                        <m:t> </m:t>
                      </m:r>
                    </m:oMath>
                  </m:oMathPara>
                </a14:m>
                <a:endParaRPr lang="it-IT" sz="1200" dirty="0"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  <a:p>
                <a:pPr lvl="0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i="1">
                              <a:latin typeface="Cambria Math" panose="02040503050406030204" pitchFamily="18" charset="0"/>
                              <a:ea typeface="Quattrocento Sans"/>
                              <a:cs typeface="Quattrocento Sans"/>
                              <a:sym typeface="Quattrocento Sans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Quattrocento Sans"/>
                                  <a:cs typeface="Quattrocento Sans"/>
                                  <a:sym typeface="Quattrocento Sans"/>
                                </a:rPr>
                              </m:ctrlPr>
                            </m:accPr>
                            <m:e>
                              <m:r>
                                <a:rPr lang="it-IT" sz="1200" i="1">
                                  <a:latin typeface="Cambria Math" charset="0"/>
                                  <a:ea typeface="Quattrocento Sans"/>
                                  <a:cs typeface="Quattrocento Sans"/>
                                  <a:sym typeface="Quattrocento Sans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it-IT" sz="1200" i="1">
                              <a:latin typeface="Cambria Math" charset="0"/>
                              <a:ea typeface="Quattrocento Sans"/>
                              <a:cs typeface="Quattrocento Sans"/>
                              <a:sym typeface="Quattrocento Sans"/>
                            </a:rPr>
                            <m:t>1</m:t>
                          </m:r>
                        </m:sub>
                        <m:sup>
                          <m:r>
                            <a:rPr lang="it-IT" sz="1200" i="1">
                              <a:latin typeface="Cambria Math" charset="0"/>
                              <a:ea typeface="Quattrocento Sans"/>
                              <a:cs typeface="Quattrocento Sans"/>
                              <a:sym typeface="Quattrocento Sans"/>
                            </a:rPr>
                            <m:t>𝑛</m:t>
                          </m:r>
                        </m:sup>
                      </m:sSubSup>
                      <m:r>
                        <a:rPr lang="it-IT" sz="1200" i="1">
                          <a:latin typeface="Cambria Math" charset="0"/>
                          <a:ea typeface="Quattrocento Sans"/>
                          <a:cs typeface="Quattrocento Sans"/>
                          <a:sym typeface="Quattrocento Sans"/>
                        </a:rPr>
                        <m:t>=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  <a:ea typeface="Quattrocento Sans"/>
                              <a:cs typeface="Quattrocento Sans"/>
                              <a:sym typeface="Quattrocento Sans"/>
                            </a:rPr>
                          </m:ctrlPr>
                        </m:sSubPr>
                        <m:e>
                          <m:r>
                            <a:rPr lang="it-IT" sz="1200" i="1">
                              <a:latin typeface="Cambria Math" charset="0"/>
                              <a:ea typeface="Quattrocento Sans"/>
                              <a:cs typeface="Quattrocento Sans"/>
                              <a:sym typeface="Quattrocento Sans"/>
                            </a:rPr>
                            <m:t>𝑎𝑟𝑔𝑚𝑎𝑥</m:t>
                          </m:r>
                        </m:e>
                        <m:sub>
                          <m:sSubSup>
                            <m:sSubSup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Quattrocento Sans"/>
                                  <a:cs typeface="Quattrocento Sans"/>
                                  <a:sym typeface="Quattrocento Sans"/>
                                </a:rPr>
                              </m:ctrlPr>
                            </m:sSubSupPr>
                            <m:e>
                              <m:r>
                                <a:rPr lang="it-IT" sz="1200" i="1">
                                  <a:latin typeface="Cambria Math" charset="0"/>
                                  <a:ea typeface="Quattrocento Sans"/>
                                  <a:cs typeface="Quattrocento Sans"/>
                                  <a:sym typeface="Quattrocento Sans"/>
                                </a:rPr>
                                <m:t> </m:t>
                              </m:r>
                              <m:r>
                                <a:rPr lang="it-IT" sz="1200" i="1">
                                  <a:latin typeface="Cambria Math" charset="0"/>
                                  <a:ea typeface="Quattrocento Sans"/>
                                  <a:cs typeface="Quattrocento Sans"/>
                                  <a:sym typeface="Quattrocento Sans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it-IT" sz="1200" i="1">
                                  <a:latin typeface="Cambria Math" charset="0"/>
                                  <a:ea typeface="Quattrocento Sans"/>
                                  <a:cs typeface="Quattrocento Sans"/>
                                  <a:sym typeface="Quattrocento Sans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it-IT" sz="1200" i="1">
                                  <a:latin typeface="Cambria Math" charset="0"/>
                                  <a:ea typeface="Quattrocento Sans"/>
                                  <a:cs typeface="Quattrocento Sans"/>
                                  <a:sym typeface="Quattrocento Sans"/>
                                </a:rPr>
                                <m:t>𝑛</m:t>
                              </m:r>
                            </m:sup>
                          </m:sSubSup>
                        </m:sub>
                      </m:sSub>
                      <m:r>
                        <a:rPr lang="it-IT" sz="1200" i="1">
                          <a:latin typeface="Cambria Math" charset="0"/>
                          <a:ea typeface="Quattrocento Sans"/>
                          <a:cs typeface="Quattrocento Sans"/>
                          <a:sym typeface="Quattrocento Sans"/>
                        </a:rPr>
                        <m:t>𝑃</m:t>
                      </m:r>
                      <m:d>
                        <m:dPr>
                          <m:ctrlPr>
                            <a:rPr lang="it-IT" sz="1200" i="1">
                              <a:latin typeface="Cambria Math" panose="02040503050406030204" pitchFamily="18" charset="0"/>
                              <a:ea typeface="Quattrocento Sans"/>
                              <a:cs typeface="Quattrocento Sans"/>
                              <a:sym typeface="Quattrocento Sans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Quattrocento Sans"/>
                                  <a:cs typeface="Quattrocento Sans"/>
                                  <a:sym typeface="Quattrocento Sans"/>
                                </a:rPr>
                              </m:ctrlPr>
                            </m:sSubSupPr>
                            <m:e>
                              <m:r>
                                <a:rPr lang="it-IT" sz="1200" i="1">
                                  <a:latin typeface="Cambria Math" charset="0"/>
                                  <a:ea typeface="Quattrocento Sans"/>
                                  <a:cs typeface="Quattrocento Sans"/>
                                  <a:sym typeface="Quattrocento Sans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it-IT" sz="1200" i="1">
                                  <a:latin typeface="Cambria Math" charset="0"/>
                                  <a:ea typeface="Quattrocento Sans"/>
                                  <a:cs typeface="Quattrocento Sans"/>
                                  <a:sym typeface="Quattrocento Sans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it-IT" sz="1200" i="1">
                                  <a:latin typeface="Cambria Math" charset="0"/>
                                  <a:ea typeface="Quattrocento Sans"/>
                                  <a:cs typeface="Quattrocento Sans"/>
                                  <a:sym typeface="Quattrocento Sans"/>
                                </a:rPr>
                                <m:t>𝑛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Quattrocento Sans"/>
                                  <a:cs typeface="Quattrocento Sans"/>
                                  <a:sym typeface="Quattrocento Sans"/>
                                </a:rPr>
                              </m:ctrlPr>
                            </m:sSubSupPr>
                            <m:e>
                              <m:r>
                                <a:rPr lang="it-IT" sz="1200" i="1">
                                  <a:latin typeface="Cambria Math" charset="0"/>
                                  <a:ea typeface="Quattrocento Sans"/>
                                  <a:cs typeface="Quattrocento Sans"/>
                                  <a:sym typeface="Quattrocento Sans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sz="1200" i="1">
                                  <a:latin typeface="Cambria Math" charset="0"/>
                                  <a:ea typeface="Quattrocento Sans"/>
                                  <a:cs typeface="Quattrocento Sans"/>
                                  <a:sym typeface="Quattrocento Sans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it-IT" sz="1200" i="1">
                                  <a:latin typeface="Cambria Math" charset="0"/>
                                  <a:ea typeface="Quattrocento Sans"/>
                                  <a:cs typeface="Quattrocento Sans"/>
                                  <a:sym typeface="Quattrocento Sans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  <m:r>
                        <a:rPr lang="it-IT" sz="1200" i="1">
                          <a:latin typeface="Cambria Math" charset="0"/>
                          <a:ea typeface="Quattrocento Sans"/>
                          <a:cs typeface="Quattrocento Sans"/>
                          <a:sym typeface="Quattrocento Sans"/>
                        </a:rPr>
                        <m:t>≈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  <a:ea typeface="Quattrocento Sans"/>
                              <a:cs typeface="Quattrocento Sans"/>
                              <a:sym typeface="Quattrocento Sans"/>
                            </a:rPr>
                          </m:ctrlPr>
                        </m:sSubPr>
                        <m:e>
                          <m:r>
                            <a:rPr lang="it-IT" sz="1200" i="1">
                              <a:latin typeface="Cambria Math" charset="0"/>
                              <a:ea typeface="Quattrocento Sans"/>
                              <a:cs typeface="Quattrocento Sans"/>
                              <a:sym typeface="Quattrocento Sans"/>
                            </a:rPr>
                            <m:t>𝑎𝑟𝑔𝑚𝑎𝑥</m:t>
                          </m:r>
                        </m:e>
                        <m:sub>
                          <m:sSubSup>
                            <m:sSubSup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Quattrocento Sans"/>
                                  <a:cs typeface="Quattrocento Sans"/>
                                  <a:sym typeface="Quattrocento Sans"/>
                                </a:rPr>
                              </m:ctrlPr>
                            </m:sSubSupPr>
                            <m:e>
                              <m:r>
                                <a:rPr lang="it-IT" sz="1200" i="1">
                                  <a:latin typeface="Cambria Math" charset="0"/>
                                  <a:ea typeface="Quattrocento Sans"/>
                                  <a:cs typeface="Quattrocento Sans"/>
                                  <a:sym typeface="Quattrocento Sans"/>
                                </a:rPr>
                                <m:t> </m:t>
                              </m:r>
                              <m:r>
                                <a:rPr lang="it-IT" sz="1200" i="1">
                                  <a:latin typeface="Cambria Math" charset="0"/>
                                  <a:ea typeface="Quattrocento Sans"/>
                                  <a:cs typeface="Quattrocento Sans"/>
                                  <a:sym typeface="Quattrocento Sans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it-IT" sz="1200" i="1">
                                  <a:latin typeface="Cambria Math" charset="0"/>
                                  <a:ea typeface="Quattrocento Sans"/>
                                  <a:cs typeface="Quattrocento Sans"/>
                                  <a:sym typeface="Quattrocento Sans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it-IT" sz="1200" i="1">
                                  <a:latin typeface="Cambria Math" charset="0"/>
                                  <a:ea typeface="Quattrocento Sans"/>
                                  <a:cs typeface="Quattrocento Sans"/>
                                  <a:sym typeface="Quattrocento Sans"/>
                                </a:rPr>
                                <m:t>𝑛</m:t>
                              </m:r>
                            </m:sup>
                          </m:sSubSup>
                        </m:sub>
                      </m:sSub>
                      <m:nary>
                        <m:naryPr>
                          <m:chr m:val="∏"/>
                          <m:ctrlPr>
                            <a:rPr lang="is-IS" sz="1200" i="1" smtClean="0">
                              <a:latin typeface="Cambria Math" panose="02040503050406030204" pitchFamily="18" charset="0"/>
                              <a:ea typeface="Quattrocento Sans"/>
                              <a:cs typeface="Quattrocento Sans"/>
                              <a:sym typeface="Quattrocento San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1200" b="0" i="1" smtClean="0">
                              <a:latin typeface="Cambria Math" charset="0"/>
                              <a:ea typeface="Quattrocento Sans"/>
                              <a:cs typeface="Quattrocento Sans"/>
                              <a:sym typeface="Quattrocento Sans"/>
                            </a:rPr>
                            <m:t>𝑖</m:t>
                          </m:r>
                          <m:r>
                            <a:rPr lang="it-IT" sz="1200" b="0" i="1" smtClean="0">
                              <a:latin typeface="Cambria Math" charset="0"/>
                              <a:ea typeface="Quattrocento Sans"/>
                              <a:cs typeface="Quattrocento Sans"/>
                              <a:sym typeface="Quattrocento Sans"/>
                            </a:rPr>
                            <m:t>=1</m:t>
                          </m:r>
                        </m:sub>
                        <m:sup>
                          <m:r>
                            <a:rPr lang="it-IT" sz="1200" b="0" i="1" smtClean="0">
                              <a:latin typeface="Cambria Math" charset="0"/>
                              <a:ea typeface="Quattrocento Sans"/>
                              <a:cs typeface="Quattrocento Sans"/>
                              <a:sym typeface="Quattrocento Sans"/>
                            </a:rPr>
                            <m:t>𝑛</m:t>
                          </m:r>
                        </m:sup>
                        <m:e>
                          <m:r>
                            <a:rPr lang="it-IT" sz="1200" b="0" i="1" smtClean="0">
                              <a:latin typeface="Cambria Math" charset="0"/>
                              <a:ea typeface="Quattrocento Sans"/>
                              <a:cs typeface="Quattrocento Sans"/>
                              <a:sym typeface="Quattrocento Sans"/>
                            </a:rPr>
                            <m:t>𝑃</m:t>
                          </m:r>
                          <m:d>
                            <m:dPr>
                              <m:ctrlPr>
                                <a:rPr lang="it-IT" sz="1200" b="0" i="1" smtClean="0">
                                  <a:latin typeface="Cambria Math" panose="02040503050406030204" pitchFamily="18" charset="0"/>
                                  <a:ea typeface="Quattrocento Sans"/>
                                  <a:cs typeface="Quattrocento Sans"/>
                                  <a:sym typeface="Quattrocento San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Quattrocento Sans"/>
                                      <a:cs typeface="Quattrocento Sans"/>
                                      <a:sym typeface="Quattrocento Sans"/>
                                    </a:rPr>
                                  </m:ctrlPr>
                                </m:sSubPr>
                                <m:e>
                                  <m:r>
                                    <a:rPr lang="it-IT" sz="1200" b="0" i="1" smtClean="0">
                                      <a:latin typeface="Cambria Math" charset="0"/>
                                      <a:ea typeface="Quattrocento Sans"/>
                                      <a:cs typeface="Quattrocento Sans"/>
                                      <a:sym typeface="Quattrocento Sans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1200" b="0" i="1" smtClean="0">
                                      <a:latin typeface="Cambria Math" charset="0"/>
                                      <a:ea typeface="Quattrocento Sans"/>
                                      <a:cs typeface="Quattrocento Sans"/>
                                      <a:sym typeface="Quattrocento Sans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Quattrocento Sans"/>
                                      <a:cs typeface="Quattrocento Sans"/>
                                      <a:sym typeface="Quattrocento Sans"/>
                                    </a:rPr>
                                  </m:ctrlPr>
                                </m:sSubPr>
                                <m:e>
                                  <m:r>
                                    <a:rPr lang="it-IT" sz="1200" b="0" i="1" smtClean="0">
                                      <a:latin typeface="Cambria Math" charset="0"/>
                                      <a:ea typeface="Quattrocento Sans"/>
                                      <a:cs typeface="Quattrocento Sans"/>
                                      <a:sym typeface="Quattrocento Sans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it-IT" sz="1200" b="0" i="1" smtClean="0">
                                      <a:latin typeface="Cambria Math" charset="0"/>
                                      <a:ea typeface="Quattrocento Sans"/>
                                      <a:cs typeface="Quattrocento Sans"/>
                                      <a:sym typeface="Quattrocento Sans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it-IT" sz="1200" b="0" i="1" smtClean="0">
                              <a:latin typeface="Cambria Math" charset="0"/>
                              <a:ea typeface="Quattrocento Sans"/>
                              <a:cs typeface="Quattrocento Sans"/>
                              <a:sym typeface="Quattrocento Sans"/>
                            </a:rPr>
                            <m:t>𝑃</m:t>
                          </m:r>
                          <m:r>
                            <a:rPr lang="it-IT" sz="1200" b="0" i="1" smtClean="0">
                              <a:latin typeface="Cambria Math" charset="0"/>
                              <a:ea typeface="Quattrocento Sans"/>
                              <a:cs typeface="Quattrocento Sans"/>
                              <a:sym typeface="Quattrocento Sans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Quattrocento Sans"/>
                                  <a:cs typeface="Quattrocento Sans"/>
                                  <a:sym typeface="Quattrocento Sans"/>
                                </a:rPr>
                              </m:ctrlPr>
                            </m:sSubPr>
                            <m:e>
                              <m:r>
                                <a:rPr lang="it-IT" sz="1200" b="0" i="1" smtClean="0">
                                  <a:latin typeface="Cambria Math" charset="0"/>
                                  <a:ea typeface="Quattrocento Sans"/>
                                  <a:cs typeface="Quattrocento Sans"/>
                                  <a:sym typeface="Quattrocento Sans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it-IT" sz="1200" b="0" i="1" smtClean="0">
                                  <a:latin typeface="Cambria Math" charset="0"/>
                                  <a:ea typeface="Quattrocento Sans"/>
                                  <a:cs typeface="Quattrocento Sans"/>
                                  <a:sym typeface="Quattrocento Sans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sz="1200" b="0" i="1" smtClean="0">
                              <a:latin typeface="Cambria Math" charset="0"/>
                              <a:ea typeface="Quattrocento Sans"/>
                              <a:cs typeface="Quattrocento Sans"/>
                              <a:sym typeface="Quattrocento Sans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Quattrocento Sans"/>
                                  <a:cs typeface="Quattrocento Sans"/>
                                  <a:sym typeface="Quattrocento Sans"/>
                                </a:rPr>
                              </m:ctrlPr>
                            </m:sSubPr>
                            <m:e>
                              <m:r>
                                <a:rPr lang="it-IT" sz="1200" b="0" i="1" smtClean="0">
                                  <a:latin typeface="Cambria Math" charset="0"/>
                                  <a:ea typeface="Quattrocento Sans"/>
                                  <a:cs typeface="Quattrocento Sans"/>
                                  <a:sym typeface="Quattrocento Sans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it-IT" sz="1200" b="0" i="1" smtClean="0">
                                  <a:latin typeface="Cambria Math" charset="0"/>
                                  <a:ea typeface="Quattrocento Sans"/>
                                  <a:cs typeface="Quattrocento Sans"/>
                                  <a:sym typeface="Quattrocento Sans"/>
                                </a:rPr>
                                <m:t>𝑖</m:t>
                              </m:r>
                              <m:r>
                                <a:rPr lang="it-IT" sz="1200" b="0" i="1" smtClean="0">
                                  <a:latin typeface="Cambria Math" charset="0"/>
                                  <a:ea typeface="Quattrocento Sans"/>
                                  <a:cs typeface="Quattrocento Sans"/>
                                  <a:sym typeface="Quattrocento Sans"/>
                                </a:rPr>
                                <m:t>−1</m:t>
                              </m:r>
                            </m:sub>
                          </m:sSub>
                          <m:r>
                            <a:rPr lang="it-IT" sz="1200" b="0" i="1" smtClean="0">
                              <a:latin typeface="Cambria Math" charset="0"/>
                              <a:ea typeface="Quattrocento Sans"/>
                              <a:cs typeface="Quattrocento Sans"/>
                              <a:sym typeface="Quattrocento Sans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" sz="1200" dirty="0"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mc:Choice>
        <mc:Fallback xmlns="">
          <p:sp>
            <p:nvSpPr>
              <p:cNvPr id="83" name="Shap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6414" y="1646855"/>
                <a:ext cx="4598406" cy="2207100"/>
              </a:xfrm>
              <a:prstGeom prst="roundRect">
                <a:avLst/>
              </a:prstGeom>
              <a:blipFill>
                <a:blip r:embed="rId4"/>
                <a:stretch>
                  <a:fillRect t="-18306" b="-30055"/>
                </a:stretch>
              </a:blipFill>
              <a:ln>
                <a:solidFill>
                  <a:srgbClr val="FFCD00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Shape 84"/>
              <p:cNvSpPr txBox="1"/>
              <p:nvPr/>
            </p:nvSpPr>
            <p:spPr>
              <a:xfrm>
                <a:off x="273314" y="4088794"/>
                <a:ext cx="7846200" cy="82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 algn="ctr">
                  <a:spcBef>
                    <a:spcPts val="100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it-IT" sz="1100" b="1" i="1">
                        <a:latin typeface="Cambria Math" charset="0"/>
                        <a:ea typeface="Quattrocento Sans"/>
                        <a:cs typeface="Quattrocento Sans"/>
                        <a:sym typeface="Quattrocento Sans"/>
                      </a:rPr>
                      <m:t>𝑷</m:t>
                    </m:r>
                    <m:d>
                      <m:dPr>
                        <m:ctrlPr>
                          <a:rPr lang="it-IT" sz="1100" b="1" i="1">
                            <a:latin typeface="Cambria Math" panose="02040503050406030204" pitchFamily="18" charset="0"/>
                            <a:ea typeface="Quattrocento Sans"/>
                            <a:cs typeface="Quattrocento Sans"/>
                            <a:sym typeface="Quattrocento San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100" b="1" i="1">
                                <a:latin typeface="Cambria Math" panose="02040503050406030204" pitchFamily="18" charset="0"/>
                                <a:ea typeface="Quattrocento Sans"/>
                                <a:cs typeface="Quattrocento Sans"/>
                                <a:sym typeface="Quattrocento Sans"/>
                              </a:rPr>
                            </m:ctrlPr>
                          </m:sSubPr>
                          <m:e>
                            <m:r>
                              <a:rPr lang="it-IT" sz="1100" b="1" i="1">
                                <a:latin typeface="Cambria Math" charset="0"/>
                                <a:ea typeface="Quattrocento Sans"/>
                                <a:cs typeface="Quattrocento Sans"/>
                                <a:sym typeface="Quattrocento Sans"/>
                              </a:rPr>
                              <m:t>𝒘</m:t>
                            </m:r>
                          </m:e>
                          <m:sub>
                            <m:r>
                              <a:rPr lang="it-IT" sz="1100" b="1" i="1">
                                <a:latin typeface="Cambria Math" charset="0"/>
                                <a:ea typeface="Quattrocento Sans"/>
                                <a:cs typeface="Quattrocento Sans"/>
                                <a:sym typeface="Quattrocento Sans"/>
                              </a:rPr>
                              <m:t>𝒊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100" b="1" i="1">
                                <a:latin typeface="Cambria Math" panose="02040503050406030204" pitchFamily="18" charset="0"/>
                                <a:ea typeface="Quattrocento Sans"/>
                                <a:cs typeface="Quattrocento Sans"/>
                                <a:sym typeface="Quattrocento Sans"/>
                              </a:rPr>
                            </m:ctrlPr>
                          </m:sSubPr>
                          <m:e>
                            <m:r>
                              <a:rPr lang="it-IT" sz="1100" b="1" i="1">
                                <a:latin typeface="Cambria Math" charset="0"/>
                                <a:ea typeface="Quattrocento Sans"/>
                                <a:cs typeface="Quattrocento Sans"/>
                                <a:sym typeface="Quattrocento Sans"/>
                              </a:rPr>
                              <m:t>𝒕</m:t>
                            </m:r>
                          </m:e>
                          <m:sub>
                            <m:r>
                              <a:rPr lang="it-IT" sz="1100" b="1" i="1">
                                <a:latin typeface="Cambria Math" charset="0"/>
                                <a:ea typeface="Quattrocento Sans"/>
                                <a:cs typeface="Quattrocento Sans"/>
                                <a:sym typeface="Quattrocento Sans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sz="1100" b="1" i="1" dirty="0">
                    <a:latin typeface="Lora"/>
                    <a:ea typeface="Lora"/>
                    <a:cs typeface="Lora"/>
                    <a:sym typeface="Lora"/>
                  </a:rPr>
                  <a:t> = </a:t>
                </a:r>
                <a:r>
                  <a:rPr lang="it-IT" sz="1100" b="1" i="1" dirty="0" err="1">
                    <a:latin typeface="Lora"/>
                    <a:ea typeface="Lora"/>
                    <a:cs typeface="Lora"/>
                    <a:sym typeface="Lora"/>
                  </a:rPr>
                  <a:t>Emission</a:t>
                </a:r>
                <a:r>
                  <a:rPr lang="it-IT" sz="1100" b="1" i="1" dirty="0">
                    <a:latin typeface="Lora"/>
                    <a:ea typeface="Lora"/>
                    <a:cs typeface="Lora"/>
                    <a:sym typeface="Lora"/>
                  </a:rPr>
                  <a:t> </a:t>
                </a:r>
                <a:r>
                  <a:rPr lang="it-IT" sz="1100" b="1" i="1" dirty="0" err="1">
                    <a:latin typeface="Lora"/>
                    <a:ea typeface="Lora"/>
                    <a:cs typeface="Lora"/>
                    <a:sym typeface="Lora"/>
                  </a:rPr>
                  <a:t>probability</a:t>
                </a:r>
                <a:endParaRPr lang="it-IT" sz="1100" b="1" i="1" dirty="0">
                  <a:latin typeface="Lora"/>
                  <a:ea typeface="Lora"/>
                  <a:cs typeface="Lora"/>
                  <a:sym typeface="Lora"/>
                </a:endParaRPr>
              </a:p>
              <a:p>
                <a:pPr lvl="0" algn="ctr">
                  <a:spcBef>
                    <a:spcPts val="100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it-IT" sz="1100" b="1" i="1">
                        <a:latin typeface="Cambria Math" charset="0"/>
                        <a:ea typeface="Quattrocento Sans"/>
                        <a:cs typeface="Quattrocento Sans"/>
                        <a:sym typeface="Quattrocento Sans"/>
                      </a:rPr>
                      <m:t>𝑷</m:t>
                    </m:r>
                    <m:r>
                      <a:rPr lang="it-IT" sz="1100" b="1" i="1">
                        <a:latin typeface="Cambria Math" charset="0"/>
                        <a:ea typeface="Quattrocento Sans"/>
                        <a:cs typeface="Quattrocento Sans"/>
                        <a:sym typeface="Quattrocento Sans"/>
                      </a:rPr>
                      <m:t>(</m:t>
                    </m:r>
                    <m:sSub>
                      <m:sSubPr>
                        <m:ctrlPr>
                          <a:rPr lang="en-US" sz="1100" b="1" i="1">
                            <a:latin typeface="Cambria Math" panose="02040503050406030204" pitchFamily="18" charset="0"/>
                            <a:ea typeface="Quattrocento Sans"/>
                            <a:cs typeface="Quattrocento Sans"/>
                            <a:sym typeface="Quattrocento Sans"/>
                          </a:rPr>
                        </m:ctrlPr>
                      </m:sSubPr>
                      <m:e>
                        <m:r>
                          <a:rPr lang="it-IT" sz="1100" b="1" i="1">
                            <a:latin typeface="Cambria Math" charset="0"/>
                            <a:ea typeface="Quattrocento Sans"/>
                            <a:cs typeface="Quattrocento Sans"/>
                            <a:sym typeface="Quattrocento Sans"/>
                          </a:rPr>
                          <m:t>𝒕</m:t>
                        </m:r>
                      </m:e>
                      <m:sub>
                        <m:r>
                          <a:rPr lang="it-IT" sz="1100" b="1" i="1">
                            <a:latin typeface="Cambria Math" charset="0"/>
                            <a:ea typeface="Quattrocento Sans"/>
                            <a:cs typeface="Quattrocento Sans"/>
                            <a:sym typeface="Quattrocento Sans"/>
                          </a:rPr>
                          <m:t>𝒊</m:t>
                        </m:r>
                      </m:sub>
                    </m:sSub>
                    <m:r>
                      <a:rPr lang="it-IT" sz="1100" b="1" i="1">
                        <a:latin typeface="Cambria Math" charset="0"/>
                        <a:ea typeface="Quattrocento Sans"/>
                        <a:cs typeface="Quattrocento Sans"/>
                        <a:sym typeface="Quattrocento Sans"/>
                      </a:rPr>
                      <m:t>|</m:t>
                    </m:r>
                    <m:sSub>
                      <m:sSubPr>
                        <m:ctrlPr>
                          <a:rPr lang="en-US" sz="1100" b="1" i="1">
                            <a:latin typeface="Cambria Math" panose="02040503050406030204" pitchFamily="18" charset="0"/>
                            <a:ea typeface="Quattrocento Sans"/>
                            <a:cs typeface="Quattrocento Sans"/>
                            <a:sym typeface="Quattrocento Sans"/>
                          </a:rPr>
                        </m:ctrlPr>
                      </m:sSubPr>
                      <m:e>
                        <m:r>
                          <a:rPr lang="it-IT" sz="1100" b="1" i="1">
                            <a:latin typeface="Cambria Math" charset="0"/>
                            <a:ea typeface="Quattrocento Sans"/>
                            <a:cs typeface="Quattrocento Sans"/>
                            <a:sym typeface="Quattrocento Sans"/>
                          </a:rPr>
                          <m:t>𝒕</m:t>
                        </m:r>
                      </m:e>
                      <m:sub>
                        <m:r>
                          <a:rPr lang="it-IT" sz="1100" b="1" i="1">
                            <a:latin typeface="Cambria Math" charset="0"/>
                            <a:ea typeface="Quattrocento Sans"/>
                            <a:cs typeface="Quattrocento Sans"/>
                            <a:sym typeface="Quattrocento Sans"/>
                          </a:rPr>
                          <m:t>𝒊</m:t>
                        </m:r>
                        <m:r>
                          <a:rPr lang="it-IT" sz="1100" b="1" i="1">
                            <a:latin typeface="Cambria Math" charset="0"/>
                            <a:ea typeface="Quattrocento Sans"/>
                            <a:cs typeface="Quattrocento Sans"/>
                            <a:sym typeface="Quattrocento Sans"/>
                          </a:rPr>
                          <m:t>−</m:t>
                        </m:r>
                        <m:r>
                          <a:rPr lang="it-IT" sz="1100" b="1" i="1">
                            <a:latin typeface="Cambria Math" charset="0"/>
                            <a:ea typeface="Quattrocento Sans"/>
                            <a:cs typeface="Quattrocento Sans"/>
                            <a:sym typeface="Quattrocento Sans"/>
                          </a:rPr>
                          <m:t>𝟏</m:t>
                        </m:r>
                      </m:sub>
                    </m:sSub>
                    <m:r>
                      <a:rPr lang="it-IT" sz="1100" b="1" i="1">
                        <a:latin typeface="Cambria Math" charset="0"/>
                        <a:ea typeface="Quattrocento Sans"/>
                        <a:cs typeface="Quattrocento Sans"/>
                        <a:sym typeface="Quattrocento Sans"/>
                      </a:rPr>
                      <m:t>)</m:t>
                    </m:r>
                  </m:oMath>
                </a14:m>
                <a:r>
                  <a:rPr lang="it-IT" sz="1100" b="1" i="1" dirty="0">
                    <a:latin typeface="Lora"/>
                    <a:ea typeface="Lora"/>
                    <a:cs typeface="Lora"/>
                    <a:sym typeface="Lora"/>
                  </a:rPr>
                  <a:t> = </a:t>
                </a:r>
                <a:r>
                  <a:rPr lang="it-IT" sz="1100" b="1" i="1" dirty="0" err="1">
                    <a:latin typeface="Lora"/>
                    <a:ea typeface="Lora"/>
                    <a:cs typeface="Lora"/>
                    <a:sym typeface="Lora"/>
                  </a:rPr>
                  <a:t>Transition</a:t>
                </a:r>
                <a:r>
                  <a:rPr lang="it-IT" sz="1100" b="1" i="1" dirty="0">
                    <a:latin typeface="Lora"/>
                    <a:ea typeface="Lora"/>
                    <a:cs typeface="Lora"/>
                    <a:sym typeface="Lora"/>
                  </a:rPr>
                  <a:t> </a:t>
                </a:r>
                <a:r>
                  <a:rPr lang="it-IT" sz="1100" b="1" i="1" dirty="0" err="1">
                    <a:latin typeface="Lora"/>
                    <a:ea typeface="Lora"/>
                    <a:cs typeface="Lora"/>
                    <a:sym typeface="Lora"/>
                  </a:rPr>
                  <a:t>probability</a:t>
                </a:r>
                <a:endParaRPr sz="1100" b="1" i="1" dirty="0">
                  <a:latin typeface="Lora"/>
                  <a:ea typeface="Lora"/>
                  <a:cs typeface="Lora"/>
                  <a:sym typeface="Lora"/>
                </a:endParaRPr>
              </a:p>
              <a:p>
                <a:pPr lvl="0" algn="ctr" rtl="0">
                  <a:spcBef>
                    <a:spcPts val="1000"/>
                  </a:spcBef>
                  <a:spcAft>
                    <a:spcPts val="1000"/>
                  </a:spcAft>
                  <a:buNone/>
                </a:pPr>
                <a:endParaRPr sz="1100" i="1" dirty="0">
                  <a:latin typeface="Lora"/>
                  <a:ea typeface="Lora"/>
                  <a:cs typeface="Lora"/>
                  <a:sym typeface="Lora"/>
                </a:endParaRPr>
              </a:p>
            </p:txBody>
          </p:sp>
        </mc:Choice>
        <mc:Fallback xmlns="">
          <p:sp>
            <p:nvSpPr>
              <p:cNvPr id="84" name="Shap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14" y="4088794"/>
                <a:ext cx="7846200" cy="8265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reccia a destra 1">
            <a:extLst>
              <a:ext uri="{FF2B5EF4-FFF2-40B4-BE49-F238E27FC236}">
                <a16:creationId xmlns:a16="http://schemas.microsoft.com/office/drawing/2014/main" id="{5EEC4436-EF40-4875-BB6C-1B068696093C}"/>
              </a:ext>
            </a:extLst>
          </p:cNvPr>
          <p:cNvSpPr/>
          <p:nvPr/>
        </p:nvSpPr>
        <p:spPr>
          <a:xfrm>
            <a:off x="3678867" y="2636876"/>
            <a:ext cx="393405" cy="1985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733BAF6-4875-478B-8C9E-CBAE20DDE8CA}"/>
              </a:ext>
            </a:extLst>
          </p:cNvPr>
          <p:cNvSpPr txBox="1"/>
          <p:nvPr/>
        </p:nvSpPr>
        <p:spPr>
          <a:xfrm>
            <a:off x="6651010" y="4899521"/>
            <a:ext cx="2582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Cognitive </a:t>
            </a:r>
            <a:r>
              <a:rPr lang="it-IT" sz="1100" dirty="0" err="1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Robotics</a:t>
            </a:r>
            <a:r>
              <a:rPr lang="it-IT" sz="1100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– D’ Amicis &amp; Romeo</a:t>
            </a:r>
          </a:p>
        </p:txBody>
      </p:sp>
    </p:spTree>
    <p:extLst>
      <p:ext uri="{BB962C8B-B14F-4D97-AF65-F5344CB8AC3E}">
        <p14:creationId xmlns:p14="http://schemas.microsoft.com/office/powerpoint/2010/main" val="3795494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-IT" dirty="0">
                <a:highlight>
                  <a:srgbClr val="FFCD00"/>
                </a:highlight>
              </a:rPr>
              <a:t>Learning </a:t>
            </a:r>
            <a:r>
              <a:rPr lang="it-IT" dirty="0" err="1">
                <a:highlight>
                  <a:srgbClr val="FFCD00"/>
                </a:highlight>
              </a:rPr>
              <a:t>Markov</a:t>
            </a:r>
            <a:r>
              <a:rPr lang="it-IT" dirty="0">
                <a:highlight>
                  <a:srgbClr val="FFCD00"/>
                </a:highlight>
              </a:rPr>
              <a:t> </a:t>
            </a:r>
            <a:r>
              <a:rPr lang="it-IT" dirty="0" err="1">
                <a:highlight>
                  <a:srgbClr val="FFCD00"/>
                </a:highlight>
              </a:rPr>
              <a:t>Models</a:t>
            </a:r>
            <a:endParaRPr lang="en" dirty="0">
              <a:highlight>
                <a:srgbClr val="FFCD00"/>
              </a:highlight>
            </a:endParaRPr>
          </a:p>
        </p:txBody>
      </p:sp>
      <p:grpSp>
        <p:nvGrpSpPr>
          <p:cNvPr id="112" name="Shape 112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13" name="Shape 1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" name="Shape 82"/>
          <p:cNvSpPr txBox="1"/>
          <p:nvPr/>
        </p:nvSpPr>
        <p:spPr>
          <a:xfrm>
            <a:off x="635024" y="1599588"/>
            <a:ext cx="3523332" cy="34776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it-IT" dirty="0" err="1">
                <a:latin typeface="Quattrocento Sans"/>
                <a:ea typeface="Quattrocento Sans"/>
                <a:cs typeface="Quattrocento Sans"/>
                <a:sym typeface="Quattrocento Sans"/>
              </a:rPr>
              <a:t>Count</a:t>
            </a:r>
            <a:r>
              <a:rPr lang="it-IT" dirty="0">
                <a:latin typeface="Quattrocento Sans"/>
                <a:ea typeface="Quattrocento Sans"/>
                <a:cs typeface="Quattrocento Sans"/>
                <a:sym typeface="Quattrocento Sans"/>
              </a:rPr>
              <a:t> the </a:t>
            </a:r>
            <a:r>
              <a:rPr lang="it-IT" dirty="0" err="1">
                <a:latin typeface="Quattrocento Sans"/>
                <a:ea typeface="Quattrocento Sans"/>
                <a:cs typeface="Quattrocento Sans"/>
                <a:sym typeface="Quattrocento Sans"/>
              </a:rPr>
              <a:t>number</a:t>
            </a:r>
            <a:r>
              <a:rPr lang="it-IT" dirty="0">
                <a:latin typeface="Quattrocento Sans"/>
                <a:ea typeface="Quattrocento Sans"/>
                <a:cs typeface="Quattrocento Sans"/>
                <a:sym typeface="Quattrocento Sans"/>
              </a:rPr>
              <a:t> of </a:t>
            </a:r>
            <a:r>
              <a:rPr lang="it-IT" dirty="0" err="1">
                <a:latin typeface="Quattrocento Sans"/>
                <a:ea typeface="Quattrocento Sans"/>
                <a:cs typeface="Quattrocento Sans"/>
                <a:sym typeface="Quattrocento Sans"/>
              </a:rPr>
              <a:t>occurences</a:t>
            </a:r>
            <a:r>
              <a:rPr lang="it-IT" dirty="0">
                <a:latin typeface="Quattrocento Sans"/>
                <a:ea typeface="Quattrocento Sans"/>
                <a:cs typeface="Quattrocento Sans"/>
                <a:sym typeface="Quattrocento Sans"/>
              </a:rPr>
              <a:t> in the corpus</a:t>
            </a:r>
            <a:endParaRPr lang="it-IT" sz="1600" b="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>
              <a:spcBef>
                <a:spcPts val="600"/>
              </a:spcBef>
            </a:pPr>
            <a:endParaRPr lang="it-IT"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 rtl="0">
              <a:spcBef>
                <a:spcPts val="600"/>
              </a:spcBef>
              <a:buNone/>
            </a:pP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" name="Shape 83"/>
          <p:cNvSpPr txBox="1"/>
          <p:nvPr/>
        </p:nvSpPr>
        <p:spPr>
          <a:xfrm>
            <a:off x="4235125" y="1599588"/>
            <a:ext cx="5245768" cy="34776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it-IT" dirty="0" err="1">
                <a:latin typeface="Quattrocento Sans"/>
                <a:ea typeface="Quattrocento Sans"/>
                <a:cs typeface="Quattrocento Sans"/>
                <a:sym typeface="Quattrocento Sans"/>
              </a:rPr>
              <a:t>Sentence</a:t>
            </a:r>
            <a:r>
              <a:rPr lang="it-IT" dirty="0">
                <a:latin typeface="Quattrocento Sans"/>
                <a:ea typeface="Quattrocento Sans"/>
                <a:cs typeface="Quattrocento Sans"/>
                <a:sym typeface="Quattrocento Sans"/>
              </a:rPr>
              <a:t>: ”He </a:t>
            </a:r>
            <a:r>
              <a:rPr lang="it-IT" dirty="0" err="1">
                <a:latin typeface="Quattrocento Sans"/>
                <a:ea typeface="Quattrocento Sans"/>
                <a:cs typeface="Quattrocento Sans"/>
                <a:sym typeface="Quattrocento Sans"/>
              </a:rPr>
              <a:t>was</a:t>
            </a:r>
            <a:r>
              <a:rPr lang="it-IT" dirty="0"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it-IT" dirty="0" err="1">
                <a:latin typeface="Quattrocento Sans"/>
                <a:ea typeface="Quattrocento Sans"/>
                <a:cs typeface="Quattrocento Sans"/>
                <a:sym typeface="Quattrocento Sans"/>
              </a:rPr>
              <a:t>about</a:t>
            </a:r>
            <a:r>
              <a:rPr lang="it-IT" dirty="0">
                <a:latin typeface="Quattrocento Sans"/>
                <a:ea typeface="Quattrocento Sans"/>
                <a:cs typeface="Quattrocento Sans"/>
                <a:sym typeface="Quattrocento Sans"/>
              </a:rPr>
              <a:t> 50 </a:t>
            </a:r>
            <a:r>
              <a:rPr lang="it-IT" dirty="0" err="1">
                <a:latin typeface="Quattrocento Sans"/>
                <a:ea typeface="Quattrocento Sans"/>
                <a:cs typeface="Quattrocento Sans"/>
                <a:sym typeface="Quattrocento Sans"/>
              </a:rPr>
              <a:t>years</a:t>
            </a:r>
            <a:r>
              <a:rPr lang="it-IT" dirty="0"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it-IT" dirty="0" err="1">
                <a:latin typeface="Quattrocento Sans"/>
                <a:ea typeface="Quattrocento Sans"/>
                <a:cs typeface="Quattrocento Sans"/>
                <a:sym typeface="Quattrocento Sans"/>
              </a:rPr>
              <a:t>old</a:t>
            </a:r>
            <a:r>
              <a:rPr lang="it-IT" dirty="0">
                <a:latin typeface="Quattrocento Sans"/>
                <a:ea typeface="Quattrocento Sans"/>
                <a:cs typeface="Quattrocento Sans"/>
                <a:sym typeface="Quattrocento Sans"/>
              </a:rPr>
              <a:t>.”</a:t>
            </a:r>
          </a:p>
          <a:p>
            <a:pPr lvl="0">
              <a:spcBef>
                <a:spcPts val="600"/>
              </a:spcBef>
            </a:pPr>
            <a:endParaRPr lang="it-IT"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>
              <a:spcBef>
                <a:spcPts val="600"/>
              </a:spcBef>
            </a:pPr>
            <a:r>
              <a:rPr lang="it-IT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   </a:t>
            </a:r>
            <a:endParaRPr lang="en"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" name="Connettore 2 3"/>
          <p:cNvCxnSpPr/>
          <p:nvPr/>
        </p:nvCxnSpPr>
        <p:spPr>
          <a:xfrm>
            <a:off x="1703672" y="2446192"/>
            <a:ext cx="2310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/>
          <p:nvPr/>
        </p:nvCxnSpPr>
        <p:spPr>
          <a:xfrm>
            <a:off x="2834084" y="2446191"/>
            <a:ext cx="2310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/>
          <p:cNvCxnSpPr/>
          <p:nvPr/>
        </p:nvCxnSpPr>
        <p:spPr>
          <a:xfrm>
            <a:off x="3929475" y="2446190"/>
            <a:ext cx="2310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/>
          <p:cNvCxnSpPr/>
          <p:nvPr/>
        </p:nvCxnSpPr>
        <p:spPr>
          <a:xfrm>
            <a:off x="4838545" y="2446190"/>
            <a:ext cx="2310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/>
          <p:cNvCxnSpPr/>
          <p:nvPr/>
        </p:nvCxnSpPr>
        <p:spPr>
          <a:xfrm>
            <a:off x="5820600" y="2446190"/>
            <a:ext cx="2310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/>
          <p:cNvCxnSpPr/>
          <p:nvPr/>
        </p:nvCxnSpPr>
        <p:spPr>
          <a:xfrm>
            <a:off x="6929281" y="2446189"/>
            <a:ext cx="2310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/>
          <p:cNvCxnSpPr/>
          <p:nvPr/>
        </p:nvCxnSpPr>
        <p:spPr>
          <a:xfrm>
            <a:off x="7775748" y="2446189"/>
            <a:ext cx="2310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/>
          <p:cNvCxnSpPr/>
          <p:nvPr/>
        </p:nvCxnSpPr>
        <p:spPr>
          <a:xfrm>
            <a:off x="2396690" y="2608423"/>
            <a:ext cx="0" cy="211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/>
          <p:cNvCxnSpPr/>
          <p:nvPr/>
        </p:nvCxnSpPr>
        <p:spPr>
          <a:xfrm>
            <a:off x="3521241" y="2632649"/>
            <a:ext cx="0" cy="211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/>
          <p:cNvCxnSpPr/>
          <p:nvPr/>
        </p:nvCxnSpPr>
        <p:spPr>
          <a:xfrm>
            <a:off x="4511039" y="2650295"/>
            <a:ext cx="0" cy="211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/>
          <p:cNvCxnSpPr/>
          <p:nvPr/>
        </p:nvCxnSpPr>
        <p:spPr>
          <a:xfrm>
            <a:off x="5471961" y="2645645"/>
            <a:ext cx="0" cy="211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/>
          <p:cNvCxnSpPr/>
          <p:nvPr/>
        </p:nvCxnSpPr>
        <p:spPr>
          <a:xfrm>
            <a:off x="6511490" y="2663291"/>
            <a:ext cx="0" cy="211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/>
          <p:cNvCxnSpPr/>
          <p:nvPr/>
        </p:nvCxnSpPr>
        <p:spPr>
          <a:xfrm>
            <a:off x="7493266" y="2693771"/>
            <a:ext cx="0" cy="211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/>
          <p:cNvCxnSpPr/>
          <p:nvPr/>
        </p:nvCxnSpPr>
        <p:spPr>
          <a:xfrm>
            <a:off x="8128534" y="2693771"/>
            <a:ext cx="0" cy="211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/>
              <p:cNvSpPr txBox="1"/>
              <p:nvPr/>
            </p:nvSpPr>
            <p:spPr>
              <a:xfrm>
                <a:off x="916458" y="1958681"/>
                <a:ext cx="7391756" cy="1634490"/>
              </a:xfrm>
              <a:prstGeom prst="roundRect">
                <a:avLst/>
              </a:prstGeom>
              <a:noFill/>
              <a:ln>
                <a:solidFill>
                  <a:srgbClr val="FFCD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lvl="0">
                  <a:spcBef>
                    <a:spcPts val="600"/>
                  </a:spcBef>
                </a:pPr>
                <a:r>
                  <a:rPr lang="it-IT" dirty="0"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   </a:t>
                </a:r>
                <a14:m>
                  <m:oMath xmlns:m="http://schemas.openxmlformats.org/officeDocument/2006/math">
                    <m:r>
                      <a:rPr lang="it-IT" sz="1050" b="1" i="0" dirty="0" smtClean="0">
                        <a:latin typeface="Cambria Math" charset="0"/>
                        <a:ea typeface="Quattrocento Sans"/>
                        <a:cs typeface="Quattrocento Sans"/>
                        <a:sym typeface="Quattrocento Sans"/>
                      </a:rPr>
                      <m:t>𝐂</m:t>
                    </m:r>
                    <m:r>
                      <a:rPr lang="it-IT" sz="1050" b="1" i="1" dirty="0" smtClean="0">
                        <a:latin typeface="Cambria Math" charset="0"/>
                        <a:ea typeface="Quattrocento Sans"/>
                        <a:cs typeface="Quattrocento Sans"/>
                        <a:sym typeface="Quattrocento Sans"/>
                      </a:rPr>
                      <m:t>(&lt;</m:t>
                    </m:r>
                    <m:r>
                      <a:rPr lang="it-IT" sz="1050" b="1" i="1" dirty="0" err="1">
                        <a:latin typeface="Cambria Math" charset="0"/>
                        <a:ea typeface="Quattrocento Sans"/>
                        <a:cs typeface="Quattrocento Sans"/>
                        <a:sym typeface="Quattrocento Sans"/>
                      </a:rPr>
                      <m:t>𝑺</m:t>
                    </m:r>
                    <m:r>
                      <a:rPr lang="it-IT" sz="1050" b="1" i="1" dirty="0">
                        <a:latin typeface="Cambria Math" charset="0"/>
                        <a:ea typeface="Quattrocento Sans"/>
                        <a:cs typeface="Quattrocento Sans"/>
                        <a:sym typeface="Quattrocento Sans"/>
                      </a:rPr>
                      <m:t>&gt; </m:t>
                    </m:r>
                    <m:r>
                      <a:rPr lang="it-IT" sz="1050" b="1" i="1" dirty="0">
                        <a:latin typeface="Cambria Math" charset="0"/>
                        <a:ea typeface="Quattrocento Sans"/>
                        <a:cs typeface="Quattrocento Sans"/>
                        <a:sym typeface="Quattrocento Sans"/>
                      </a:rPr>
                      <m:t>𝑷𝑹𝑶𝑵</m:t>
                    </m:r>
                    <m:r>
                      <a:rPr lang="it-IT" sz="1050" b="1" i="1" dirty="0">
                        <a:latin typeface="Cambria Math" charset="0"/>
                        <a:ea typeface="Quattrocento Sans"/>
                        <a:cs typeface="Quattrocento Sans"/>
                        <a:sym typeface="Quattrocento Sans"/>
                      </a:rPr>
                      <m:t>)</m:t>
                    </m:r>
                  </m:oMath>
                </a14:m>
                <a:r>
                  <a:rPr lang="it-IT" sz="1050" b="1" dirty="0"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++      </a:t>
                </a:r>
                <a14:m>
                  <m:oMath xmlns:m="http://schemas.openxmlformats.org/officeDocument/2006/math">
                    <m:r>
                      <a:rPr lang="it-IT" sz="1050" b="1" i="1" smtClean="0">
                        <a:latin typeface="Cambria Math" charset="0"/>
                        <a:ea typeface="Quattrocento Sans"/>
                        <a:cs typeface="Quattrocento Sans"/>
                        <a:sym typeface="Quattrocento Sans"/>
                      </a:rPr>
                      <m:t>𝑪</m:t>
                    </m:r>
                    <m:d>
                      <m:dPr>
                        <m:ctrlPr>
                          <a:rPr lang="it-IT" sz="1050" b="1" i="1" smtClean="0">
                            <a:latin typeface="Cambria Math" panose="02040503050406030204" pitchFamily="18" charset="0"/>
                            <a:ea typeface="Quattrocento Sans"/>
                            <a:cs typeface="Quattrocento Sans"/>
                            <a:sym typeface="Quattrocento Sans"/>
                          </a:rPr>
                        </m:ctrlPr>
                      </m:dPr>
                      <m:e>
                        <m:r>
                          <a:rPr lang="it-IT" sz="1050" b="1" i="1" smtClean="0">
                            <a:latin typeface="Cambria Math" charset="0"/>
                            <a:ea typeface="Quattrocento Sans"/>
                            <a:cs typeface="Quattrocento Sans"/>
                            <a:sym typeface="Quattrocento Sans"/>
                          </a:rPr>
                          <m:t>𝑷𝑹𝑶𝑵</m:t>
                        </m:r>
                        <m:r>
                          <a:rPr lang="it-IT" sz="1050" b="1" i="1" smtClean="0">
                            <a:latin typeface="Cambria Math" charset="0"/>
                            <a:ea typeface="Quattrocento Sans"/>
                            <a:cs typeface="Quattrocento Sans"/>
                            <a:sym typeface="Quattrocento Sans"/>
                          </a:rPr>
                          <m:t> </m:t>
                        </m:r>
                        <m:r>
                          <a:rPr lang="it-IT" sz="1050" b="1" i="1" smtClean="0">
                            <a:latin typeface="Cambria Math" charset="0"/>
                            <a:ea typeface="Quattrocento Sans"/>
                            <a:cs typeface="Quattrocento Sans"/>
                            <a:sym typeface="Quattrocento Sans"/>
                          </a:rPr>
                          <m:t>𝑽𝑬𝑹𝑩</m:t>
                        </m:r>
                      </m:e>
                    </m:d>
                  </m:oMath>
                </a14:m>
                <a:r>
                  <a:rPr lang="it-IT" sz="1050" b="1" dirty="0"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++</a:t>
                </a:r>
                <a:endParaRPr lang="it-IT" b="1" dirty="0"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  <a:p>
                <a:pPr lvl="0">
                  <a:spcBef>
                    <a:spcPts val="600"/>
                  </a:spcBef>
                </a:pPr>
                <a:r>
                  <a:rPr lang="it-IT" dirty="0"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&lt;</a:t>
                </a:r>
                <a:r>
                  <a:rPr lang="it-IT" dirty="0" err="1"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S</a:t>
                </a:r>
                <a:r>
                  <a:rPr lang="it-IT" dirty="0"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&gt;                 PRON               VERB            ADV            NUM             NOUN            ADJ           . </a:t>
                </a:r>
              </a:p>
              <a:p>
                <a:pPr lvl="0">
                  <a:spcBef>
                    <a:spcPts val="600"/>
                  </a:spcBef>
                </a:pPr>
                <a:endParaRPr lang="it-IT" dirty="0"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  <a:p>
                <a:pPr lvl="0">
                  <a:spcBef>
                    <a:spcPts val="600"/>
                  </a:spcBef>
                </a:pPr>
                <a:r>
                  <a:rPr lang="it-IT" dirty="0"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                           He                    </a:t>
                </a:r>
                <a:r>
                  <a:rPr lang="it-IT" dirty="0" err="1"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was</a:t>
                </a:r>
                <a:r>
                  <a:rPr lang="it-IT" dirty="0"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               </a:t>
                </a:r>
                <a:r>
                  <a:rPr lang="it-IT" dirty="0" err="1"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about</a:t>
                </a:r>
                <a:r>
                  <a:rPr lang="it-IT" dirty="0"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               50                 </a:t>
                </a:r>
                <a:r>
                  <a:rPr lang="it-IT" dirty="0" err="1"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years</a:t>
                </a:r>
                <a:r>
                  <a:rPr lang="it-IT" dirty="0"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               </a:t>
                </a:r>
                <a:r>
                  <a:rPr lang="it-IT" dirty="0" err="1"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old</a:t>
                </a:r>
                <a:r>
                  <a:rPr lang="it-IT" dirty="0"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           . </a:t>
                </a:r>
              </a:p>
              <a:p>
                <a:pPr lvl="0">
                  <a:spcBef>
                    <a:spcPts val="600"/>
                  </a:spcBef>
                </a:pPr>
                <a:r>
                  <a:rPr lang="it-IT" dirty="0"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                 </a:t>
                </a:r>
                <a14:m>
                  <m:oMath xmlns:m="http://schemas.openxmlformats.org/officeDocument/2006/math">
                    <m:r>
                      <a:rPr lang="it-IT" sz="1050" b="1" i="1" dirty="0" smtClean="0">
                        <a:latin typeface="Cambria Math" charset="0"/>
                        <a:ea typeface="Quattrocento Sans"/>
                        <a:cs typeface="Quattrocento Sans"/>
                        <a:sym typeface="Quattrocento Sans"/>
                      </a:rPr>
                      <m:t>𝑪</m:t>
                    </m:r>
                    <m:r>
                      <a:rPr lang="it-IT" sz="1050" b="1" i="1" dirty="0" smtClean="0">
                        <a:latin typeface="Cambria Math" charset="0"/>
                        <a:ea typeface="Quattrocento Sans"/>
                        <a:cs typeface="Quattrocento Sans"/>
                        <a:sym typeface="Quattrocento Sans"/>
                      </a:rPr>
                      <m:t>(</m:t>
                    </m:r>
                    <m:r>
                      <a:rPr lang="it-IT" sz="1050" b="1" i="1" dirty="0" smtClean="0">
                        <a:latin typeface="Cambria Math" charset="0"/>
                        <a:ea typeface="Quattrocento Sans"/>
                        <a:cs typeface="Quattrocento Sans"/>
                        <a:sym typeface="Quattrocento Sans"/>
                      </a:rPr>
                      <m:t>𝑷𝑹𝑶𝑵</m:t>
                    </m:r>
                    <m:r>
                      <a:rPr lang="it-IT" sz="1050" b="1" i="1" dirty="0" smtClean="0">
                        <a:latin typeface="Cambria Math" charset="0"/>
                        <a:ea typeface="Quattrocento Sans"/>
                        <a:cs typeface="Quattrocento Sans"/>
                        <a:sym typeface="Quattrocento Sans"/>
                      </a:rPr>
                      <m:t> → </m:t>
                    </m:r>
                    <m:r>
                      <a:rPr lang="it-IT" sz="1050" b="1" i="1" dirty="0" smtClean="0">
                        <a:latin typeface="Cambria Math" charset="0"/>
                        <a:ea typeface="Quattrocento Sans"/>
                        <a:cs typeface="Quattrocento Sans"/>
                        <a:sym typeface="Quattrocento Sans"/>
                      </a:rPr>
                      <m:t>𝑯𝒆</m:t>
                    </m:r>
                    <m:r>
                      <a:rPr lang="it-IT" sz="1050" b="1" i="1" dirty="0" smtClean="0">
                        <a:latin typeface="Cambria Math" charset="0"/>
                        <a:ea typeface="Quattrocento Sans"/>
                        <a:cs typeface="Quattrocento Sans"/>
                        <a:sym typeface="Quattrocento Sans"/>
                      </a:rPr>
                      <m:t>)</m:t>
                    </m:r>
                  </m:oMath>
                </a14:m>
                <a:r>
                  <a:rPr lang="it-IT" sz="1050" b="1" dirty="0"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++     </a:t>
                </a:r>
                <a14:m>
                  <m:oMath xmlns:m="http://schemas.openxmlformats.org/officeDocument/2006/math">
                    <m:r>
                      <a:rPr lang="it-IT" sz="1050" b="1" i="1" dirty="0" smtClean="0">
                        <a:latin typeface="Cambria Math" charset="0"/>
                        <a:ea typeface="Quattrocento Sans"/>
                        <a:cs typeface="Quattrocento Sans"/>
                        <a:sym typeface="Quattrocento Sans"/>
                      </a:rPr>
                      <m:t>𝑪</m:t>
                    </m:r>
                    <m:r>
                      <a:rPr lang="it-IT" sz="1050" b="1" i="1" dirty="0" smtClean="0">
                        <a:latin typeface="Cambria Math" charset="0"/>
                        <a:ea typeface="Quattrocento Sans"/>
                        <a:cs typeface="Quattrocento Sans"/>
                        <a:sym typeface="Quattrocento Sans"/>
                      </a:rPr>
                      <m:t>(</m:t>
                    </m:r>
                    <m:r>
                      <a:rPr lang="it-IT" sz="1050" b="1" i="1" dirty="0" smtClean="0">
                        <a:latin typeface="Cambria Math" charset="0"/>
                        <a:ea typeface="Quattrocento Sans"/>
                        <a:cs typeface="Quattrocento Sans"/>
                        <a:sym typeface="Quattrocento Sans"/>
                      </a:rPr>
                      <m:t>𝑽𝑬𝑹𝑩</m:t>
                    </m:r>
                    <m:r>
                      <a:rPr lang="it-IT" sz="1050" b="1" i="1" dirty="0" smtClean="0">
                        <a:latin typeface="Cambria Math" charset="0"/>
                        <a:ea typeface="Quattrocento Sans"/>
                        <a:cs typeface="Quattrocento Sans"/>
                        <a:sym typeface="Quattrocento Sans"/>
                      </a:rPr>
                      <m:t> → </m:t>
                    </m:r>
                    <m:r>
                      <a:rPr lang="it-IT" sz="1050" b="1" i="1" dirty="0" err="1" smtClean="0">
                        <a:latin typeface="Cambria Math" charset="0"/>
                        <a:ea typeface="Quattrocento Sans"/>
                        <a:cs typeface="Quattrocento Sans"/>
                        <a:sym typeface="Quattrocento Sans"/>
                      </a:rPr>
                      <m:t>𝒘𝒂𝒔</m:t>
                    </m:r>
                    <m:r>
                      <a:rPr lang="it-IT" sz="1050" b="1" i="1" dirty="0" smtClean="0">
                        <a:latin typeface="Cambria Math" charset="0"/>
                        <a:ea typeface="Quattrocento Sans"/>
                        <a:cs typeface="Quattrocento Sans"/>
                        <a:sym typeface="Quattrocento Sans"/>
                      </a:rPr>
                      <m:t>)</m:t>
                    </m:r>
                  </m:oMath>
                </a14:m>
                <a:r>
                  <a:rPr lang="it-IT" sz="1050" b="1" dirty="0"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++</a:t>
                </a:r>
                <a:r>
                  <a:rPr lang="it-IT" dirty="0"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               </a:t>
                </a:r>
                <a:endParaRPr lang="en-GB" dirty="0"/>
              </a:p>
            </p:txBody>
          </p:sp>
        </mc:Choice>
        <mc:Fallback xmlns="">
          <p:sp>
            <p:nvSpPr>
              <p:cNvPr id="25" name="CasellaDiTes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458" y="1958681"/>
                <a:ext cx="7391756" cy="163449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FFCD00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Shape 82"/>
          <p:cNvSpPr txBox="1"/>
          <p:nvPr/>
        </p:nvSpPr>
        <p:spPr>
          <a:xfrm>
            <a:off x="637149" y="3594120"/>
            <a:ext cx="3523332" cy="34776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it-IT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Divide by the </a:t>
            </a:r>
            <a:r>
              <a:rPr lang="it-IT" sz="1200" dirty="0" err="1">
                <a:latin typeface="Quattrocento Sans"/>
                <a:ea typeface="Quattrocento Sans"/>
                <a:cs typeface="Quattrocento Sans"/>
                <a:sym typeface="Quattrocento Sans"/>
              </a:rPr>
              <a:t>context</a:t>
            </a:r>
            <a:r>
              <a:rPr lang="it-IT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 to </a:t>
            </a:r>
            <a:r>
              <a:rPr lang="it-IT" sz="1200" dirty="0" err="1">
                <a:latin typeface="Quattrocento Sans"/>
                <a:ea typeface="Quattrocento Sans"/>
                <a:cs typeface="Quattrocento Sans"/>
                <a:sym typeface="Quattrocento Sans"/>
              </a:rPr>
              <a:t>get</a:t>
            </a:r>
            <a:r>
              <a:rPr lang="it-IT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it-IT" sz="1200" dirty="0" err="1">
                <a:latin typeface="Quattrocento Sans"/>
                <a:ea typeface="Quattrocento Sans"/>
                <a:cs typeface="Quattrocento Sans"/>
                <a:sym typeface="Quattrocento Sans"/>
              </a:rPr>
              <a:t>probability</a:t>
            </a:r>
            <a:endParaRPr lang="it-IT"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 rtl="0">
              <a:spcBef>
                <a:spcPts val="600"/>
              </a:spcBef>
              <a:buNone/>
            </a:pP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sellaDiTesto 42"/>
              <p:cNvSpPr txBox="1"/>
              <p:nvPr/>
            </p:nvSpPr>
            <p:spPr>
              <a:xfrm>
                <a:off x="1265344" y="4022371"/>
                <a:ext cx="2969781" cy="4410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it-IT" b="0" i="1" smtClean="0">
                            <a:latin typeface="Cambria Math" charset="0"/>
                          </a:rPr>
                          <m:t>𝑇</m:t>
                        </m:r>
                      </m:sub>
                    </m:sSub>
                    <m:d>
                      <m:dPr>
                        <m:endChr m:val="|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charset="0"/>
                          </a:rPr>
                          <m:t>𝑉𝐸𝑅𝐵</m:t>
                        </m:r>
                        <m:r>
                          <a:rPr lang="it-IT" b="0" i="1" smtClean="0">
                            <a:latin typeface="Cambria Math" charset="0"/>
                          </a:rPr>
                          <m:t> </m:t>
                        </m:r>
                      </m:e>
                    </m:d>
                    <m:r>
                      <a:rPr lang="it-IT" b="0" i="1" smtClean="0">
                        <a:latin typeface="Cambria Math" charset="0"/>
                      </a:rPr>
                      <m:t> </m:t>
                    </m:r>
                    <m:r>
                      <a:rPr lang="it-IT" b="0" i="1" smtClean="0">
                        <a:latin typeface="Cambria Math" charset="0"/>
                      </a:rPr>
                      <m:t>𝑃𝑅𝑂𝑁</m:t>
                    </m:r>
                    <m:r>
                      <a:rPr lang="it-IT" b="0" i="1" smtClean="0">
                        <a:latin typeface="Cambria Math" charset="0"/>
                      </a:rPr>
                      <m:t>)=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charset="0"/>
                          </a:rPr>
                          <m:t>𝐶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charset="0"/>
                              </a:rPr>
                              <m:t>𝑃𝑅𝑂𝑁</m:t>
                            </m:r>
                            <m:r>
                              <a:rPr lang="it-IT" b="0" i="1" smtClean="0">
                                <a:latin typeface="Cambria Math" charset="0"/>
                              </a:rPr>
                              <m:t> </m:t>
                            </m:r>
                            <m:r>
                              <a:rPr lang="it-IT" b="0" i="1" smtClean="0">
                                <a:latin typeface="Cambria Math" charset="0"/>
                              </a:rPr>
                              <m:t>𝑉𝐸𝑅𝐵</m:t>
                            </m:r>
                          </m:e>
                        </m:d>
                      </m:num>
                      <m:den>
                        <m:r>
                          <a:rPr lang="it-IT" b="0" i="1" smtClean="0">
                            <a:latin typeface="Cambria Math" charset="0"/>
                          </a:rPr>
                          <m:t>𝐶</m:t>
                        </m:r>
                        <m:r>
                          <a:rPr lang="it-IT" b="0" i="1" smtClean="0">
                            <a:latin typeface="Cambria Math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charset="0"/>
                          </a:rPr>
                          <m:t>𝑃𝑅𝑂𝑁</m:t>
                        </m:r>
                        <m:r>
                          <a:rPr lang="it-IT" b="0" i="1" smtClean="0">
                            <a:latin typeface="Cambria Math" charset="0"/>
                          </a:rPr>
                          <m:t>)</m:t>
                        </m:r>
                      </m:den>
                    </m:f>
                    <m:r>
                      <a:rPr lang="it-IT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GB" dirty="0"/>
                  <a:t>  </a:t>
                </a:r>
              </a:p>
            </p:txBody>
          </p:sp>
        </mc:Choice>
        <mc:Fallback xmlns="">
          <p:sp>
            <p:nvSpPr>
              <p:cNvPr id="43" name="CasellaDiTes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344" y="4022371"/>
                <a:ext cx="2969781" cy="441083"/>
              </a:xfrm>
              <a:prstGeom prst="rect">
                <a:avLst/>
              </a:prstGeom>
              <a:blipFill rotWithShape="0">
                <a:blip r:embed="rId4"/>
                <a:stretch>
                  <a:fillRect t="-45833" b="-5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sellaDiTesto 43"/>
              <p:cNvSpPr txBox="1"/>
              <p:nvPr/>
            </p:nvSpPr>
            <p:spPr>
              <a:xfrm>
                <a:off x="5069551" y="4022969"/>
                <a:ext cx="2969781" cy="4410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it-IT" b="0" i="1" smtClean="0">
                            <a:latin typeface="Cambria Math" charset="0"/>
                          </a:rPr>
                          <m:t>𝐸</m:t>
                        </m:r>
                      </m:sub>
                    </m:sSub>
                    <m:d>
                      <m:dPr>
                        <m:endChr m:val="|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charset="0"/>
                          </a:rPr>
                          <m:t>𝑤𝑎𝑠</m:t>
                        </m:r>
                        <m:r>
                          <a:rPr lang="it-IT" b="0" i="1" smtClean="0">
                            <a:latin typeface="Cambria Math" charset="0"/>
                          </a:rPr>
                          <m:t> </m:t>
                        </m:r>
                      </m:e>
                    </m:d>
                    <m:r>
                      <a:rPr lang="it-IT" b="0" i="1" smtClean="0">
                        <a:latin typeface="Cambria Math" charset="0"/>
                      </a:rPr>
                      <m:t> </m:t>
                    </m:r>
                    <m:r>
                      <a:rPr lang="it-IT" b="0" i="1" smtClean="0">
                        <a:latin typeface="Cambria Math" charset="0"/>
                      </a:rPr>
                      <m:t>𝑉𝐸𝑅𝐵</m:t>
                    </m:r>
                    <m:r>
                      <a:rPr lang="it-IT" b="0" i="1" smtClean="0">
                        <a:latin typeface="Cambria Math" charset="0"/>
                      </a:rPr>
                      <m:t>)=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charset="0"/>
                          </a:rPr>
                          <m:t>𝐶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charset="0"/>
                              </a:rPr>
                              <m:t>𝑉𝐸𝑅𝐵</m:t>
                            </m:r>
                            <m:r>
                              <a:rPr lang="it-IT" b="0" i="1" smtClean="0">
                                <a:latin typeface="Cambria Math" charset="0"/>
                              </a:rPr>
                              <m:t> → </m:t>
                            </m:r>
                            <m:r>
                              <a:rPr lang="it-IT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𝑤𝑎𝑠</m:t>
                            </m:r>
                          </m:e>
                        </m:d>
                      </m:num>
                      <m:den>
                        <m:r>
                          <a:rPr lang="it-IT" b="0" i="1" smtClean="0">
                            <a:latin typeface="Cambria Math" charset="0"/>
                          </a:rPr>
                          <m:t>𝐶</m:t>
                        </m:r>
                        <m:r>
                          <a:rPr lang="it-IT" b="0" i="1" smtClean="0">
                            <a:latin typeface="Cambria Math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charset="0"/>
                          </a:rPr>
                          <m:t>𝑉𝐸𝑅𝐵</m:t>
                        </m:r>
                        <m:r>
                          <a:rPr lang="it-IT" b="0" i="1" smtClean="0">
                            <a:latin typeface="Cambria Math" charset="0"/>
                          </a:rPr>
                          <m:t>)</m:t>
                        </m:r>
                      </m:den>
                    </m:f>
                    <m:r>
                      <a:rPr lang="it-IT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GB" dirty="0"/>
                  <a:t>  </a:t>
                </a:r>
              </a:p>
            </p:txBody>
          </p:sp>
        </mc:Choice>
        <mc:Fallback xmlns="">
          <p:sp>
            <p:nvSpPr>
              <p:cNvPr id="44" name="CasellaDiTes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551" y="4022969"/>
                <a:ext cx="2969781" cy="441083"/>
              </a:xfrm>
              <a:prstGeom prst="rect">
                <a:avLst/>
              </a:prstGeom>
              <a:blipFill rotWithShape="0">
                <a:blip r:embed="rId5"/>
                <a:stretch>
                  <a:fillRect t="-45833" b="-597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BC37DF43-BD5C-48C3-96F8-0D87A75C2B60}"/>
              </a:ext>
            </a:extLst>
          </p:cNvPr>
          <p:cNvSpPr txBox="1"/>
          <p:nvPr/>
        </p:nvSpPr>
        <p:spPr>
          <a:xfrm>
            <a:off x="6651010" y="4899521"/>
            <a:ext cx="2582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Cognitive </a:t>
            </a:r>
            <a:r>
              <a:rPr lang="it-IT" sz="1100" dirty="0" err="1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Robotics</a:t>
            </a:r>
            <a:r>
              <a:rPr lang="it-IT" sz="1100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– D’ Amicis &amp; Romeo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-IT" dirty="0" err="1">
                <a:highlight>
                  <a:srgbClr val="FFCD00"/>
                </a:highlight>
              </a:rPr>
              <a:t>Viterbi</a:t>
            </a:r>
            <a:r>
              <a:rPr lang="it-IT" dirty="0">
                <a:highlight>
                  <a:srgbClr val="FFCD00"/>
                </a:highlight>
              </a:rPr>
              <a:t> </a:t>
            </a:r>
            <a:r>
              <a:rPr lang="it-IT" dirty="0" err="1">
                <a:highlight>
                  <a:srgbClr val="FFCD00"/>
                </a:highlight>
              </a:rPr>
              <a:t>decoding</a:t>
            </a:r>
            <a:endParaRPr lang="en" dirty="0">
              <a:highlight>
                <a:srgbClr val="FFCD00"/>
              </a:highlight>
            </a:endParaRPr>
          </a:p>
        </p:txBody>
      </p:sp>
      <p:grpSp>
        <p:nvGrpSpPr>
          <p:cNvPr id="112" name="Shape 112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13" name="Shape 1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" name="Shape 82"/>
          <p:cNvSpPr txBox="1"/>
          <p:nvPr/>
        </p:nvSpPr>
        <p:spPr>
          <a:xfrm>
            <a:off x="1528483" y="1474949"/>
            <a:ext cx="7290053" cy="34776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it-IT" dirty="0">
                <a:latin typeface="Quattrocento Sans"/>
                <a:ea typeface="Quattrocento Sans"/>
                <a:cs typeface="Quattrocento Sans"/>
                <a:sym typeface="Quattrocento Sans"/>
              </a:rPr>
              <a:t>He                  </a:t>
            </a:r>
            <a:r>
              <a:rPr lang="it-IT" dirty="0" err="1">
                <a:latin typeface="Quattrocento Sans"/>
                <a:ea typeface="Quattrocento Sans"/>
                <a:cs typeface="Quattrocento Sans"/>
                <a:sym typeface="Quattrocento Sans"/>
              </a:rPr>
              <a:t>was</a:t>
            </a:r>
            <a:r>
              <a:rPr lang="it-IT" dirty="0">
                <a:latin typeface="Quattrocento Sans"/>
                <a:ea typeface="Quattrocento Sans"/>
                <a:cs typeface="Quattrocento Sans"/>
                <a:sym typeface="Quattrocento Sans"/>
              </a:rPr>
              <a:t>                  </a:t>
            </a:r>
            <a:r>
              <a:rPr lang="it-IT" dirty="0" err="1">
                <a:latin typeface="Quattrocento Sans"/>
                <a:ea typeface="Quattrocento Sans"/>
                <a:cs typeface="Quattrocento Sans"/>
                <a:sym typeface="Quattrocento Sans"/>
              </a:rPr>
              <a:t>about</a:t>
            </a:r>
            <a:r>
              <a:rPr lang="it-IT" dirty="0">
                <a:latin typeface="Quattrocento Sans"/>
                <a:ea typeface="Quattrocento Sans"/>
                <a:cs typeface="Quattrocento Sans"/>
                <a:sym typeface="Quattrocento Sans"/>
              </a:rPr>
              <a:t>                  50                   </a:t>
            </a:r>
            <a:r>
              <a:rPr lang="it-IT" dirty="0" err="1">
                <a:latin typeface="Quattrocento Sans"/>
                <a:ea typeface="Quattrocento Sans"/>
                <a:cs typeface="Quattrocento Sans"/>
                <a:sym typeface="Quattrocento Sans"/>
              </a:rPr>
              <a:t>years</a:t>
            </a:r>
            <a:r>
              <a:rPr lang="it-IT" dirty="0">
                <a:latin typeface="Quattrocento Sans"/>
                <a:ea typeface="Quattrocento Sans"/>
                <a:cs typeface="Quattrocento Sans"/>
                <a:sym typeface="Quattrocento Sans"/>
              </a:rPr>
              <a:t>                  </a:t>
            </a:r>
            <a:r>
              <a:rPr lang="it-IT" dirty="0" err="1">
                <a:latin typeface="Quattrocento Sans"/>
                <a:ea typeface="Quattrocento Sans"/>
                <a:cs typeface="Quattrocento Sans"/>
                <a:sym typeface="Quattrocento Sans"/>
              </a:rPr>
              <a:t>old</a:t>
            </a:r>
            <a:r>
              <a:rPr lang="it-IT" dirty="0">
                <a:latin typeface="Quattrocento Sans"/>
                <a:ea typeface="Quattrocento Sans"/>
                <a:cs typeface="Quattrocento Sans"/>
                <a:sym typeface="Quattrocento Sans"/>
              </a:rPr>
              <a:t>                     .</a:t>
            </a:r>
            <a:endParaRPr lang="it-IT"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366267" y="2177514"/>
            <a:ext cx="658015" cy="340519"/>
          </a:xfrm>
          <a:prstGeom prst="round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&lt;S&gt;</a:t>
            </a:r>
          </a:p>
        </p:txBody>
      </p:sp>
      <p:sp>
        <p:nvSpPr>
          <p:cNvPr id="30" name="CasellaDiTesto 29"/>
          <p:cNvSpPr txBox="1"/>
          <p:nvPr/>
        </p:nvSpPr>
        <p:spPr>
          <a:xfrm>
            <a:off x="1343971" y="2177510"/>
            <a:ext cx="775440" cy="340519"/>
          </a:xfrm>
          <a:prstGeom prst="round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PRON</a:t>
            </a:r>
          </a:p>
        </p:txBody>
      </p:sp>
      <p:sp>
        <p:nvSpPr>
          <p:cNvPr id="31" name="CasellaDiTesto 30"/>
          <p:cNvSpPr txBox="1"/>
          <p:nvPr/>
        </p:nvSpPr>
        <p:spPr>
          <a:xfrm>
            <a:off x="1343971" y="2808592"/>
            <a:ext cx="775440" cy="340519"/>
          </a:xfrm>
          <a:prstGeom prst="round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2" name="CasellaDiTesto 31"/>
          <p:cNvSpPr txBox="1"/>
          <p:nvPr/>
        </p:nvSpPr>
        <p:spPr>
          <a:xfrm>
            <a:off x="2439100" y="2174032"/>
            <a:ext cx="775440" cy="340519"/>
          </a:xfrm>
          <a:prstGeom prst="round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VERB</a:t>
            </a:r>
          </a:p>
        </p:txBody>
      </p:sp>
      <p:sp>
        <p:nvSpPr>
          <p:cNvPr id="40" name="CasellaDiTesto 39"/>
          <p:cNvSpPr txBox="1"/>
          <p:nvPr/>
        </p:nvSpPr>
        <p:spPr>
          <a:xfrm>
            <a:off x="3534229" y="2174032"/>
            <a:ext cx="775440" cy="340519"/>
          </a:xfrm>
          <a:prstGeom prst="round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PRT</a:t>
            </a:r>
          </a:p>
        </p:txBody>
      </p:sp>
      <p:sp>
        <p:nvSpPr>
          <p:cNvPr id="41" name="CasellaDiTesto 40"/>
          <p:cNvSpPr txBox="1"/>
          <p:nvPr/>
        </p:nvSpPr>
        <p:spPr>
          <a:xfrm>
            <a:off x="3534229" y="2808590"/>
            <a:ext cx="775440" cy="340519"/>
          </a:xfrm>
          <a:prstGeom prst="round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45" name="CasellaDiTesto 44"/>
          <p:cNvSpPr txBox="1"/>
          <p:nvPr/>
        </p:nvSpPr>
        <p:spPr>
          <a:xfrm>
            <a:off x="3534229" y="3443148"/>
            <a:ext cx="775440" cy="340519"/>
          </a:xfrm>
          <a:prstGeom prst="round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ADP</a:t>
            </a:r>
          </a:p>
        </p:txBody>
      </p:sp>
      <p:sp>
        <p:nvSpPr>
          <p:cNvPr id="46" name="CasellaDiTesto 45"/>
          <p:cNvSpPr txBox="1"/>
          <p:nvPr/>
        </p:nvSpPr>
        <p:spPr>
          <a:xfrm>
            <a:off x="3534229" y="4077706"/>
            <a:ext cx="775440" cy="340519"/>
          </a:xfrm>
          <a:prstGeom prst="round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ADV</a:t>
            </a:r>
          </a:p>
        </p:txBody>
      </p:sp>
      <p:sp>
        <p:nvSpPr>
          <p:cNvPr id="47" name="CasellaDiTesto 46"/>
          <p:cNvSpPr txBox="1"/>
          <p:nvPr/>
        </p:nvSpPr>
        <p:spPr>
          <a:xfrm>
            <a:off x="4629358" y="2174032"/>
            <a:ext cx="775440" cy="340519"/>
          </a:xfrm>
          <a:prstGeom prst="round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NUM</a:t>
            </a:r>
          </a:p>
        </p:txBody>
      </p:sp>
      <p:sp>
        <p:nvSpPr>
          <p:cNvPr id="48" name="CasellaDiTesto 47"/>
          <p:cNvSpPr txBox="1"/>
          <p:nvPr/>
        </p:nvSpPr>
        <p:spPr>
          <a:xfrm>
            <a:off x="5723519" y="2174032"/>
            <a:ext cx="775440" cy="340519"/>
          </a:xfrm>
          <a:prstGeom prst="round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49" name="CasellaDiTesto 48"/>
          <p:cNvSpPr txBox="1"/>
          <p:nvPr/>
        </p:nvSpPr>
        <p:spPr>
          <a:xfrm>
            <a:off x="5723519" y="2808591"/>
            <a:ext cx="775440" cy="340519"/>
          </a:xfrm>
          <a:prstGeom prst="round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NOUN</a:t>
            </a:r>
          </a:p>
        </p:txBody>
      </p:sp>
      <p:sp>
        <p:nvSpPr>
          <p:cNvPr id="50" name="CasellaDiTesto 49"/>
          <p:cNvSpPr txBox="1"/>
          <p:nvPr/>
        </p:nvSpPr>
        <p:spPr>
          <a:xfrm>
            <a:off x="6817680" y="2174032"/>
            <a:ext cx="775440" cy="340519"/>
          </a:xfrm>
          <a:prstGeom prst="round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ADJ</a:t>
            </a:r>
          </a:p>
        </p:txBody>
      </p:sp>
      <p:sp>
        <p:nvSpPr>
          <p:cNvPr id="51" name="CasellaDiTesto 50"/>
          <p:cNvSpPr txBox="1"/>
          <p:nvPr/>
        </p:nvSpPr>
        <p:spPr>
          <a:xfrm>
            <a:off x="7911841" y="2174032"/>
            <a:ext cx="775440" cy="340519"/>
          </a:xfrm>
          <a:prstGeom prst="round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.</a:t>
            </a:r>
          </a:p>
        </p:txBody>
      </p:sp>
      <p:cxnSp>
        <p:nvCxnSpPr>
          <p:cNvPr id="6" name="Connettore 2 5"/>
          <p:cNvCxnSpPr/>
          <p:nvPr/>
        </p:nvCxnSpPr>
        <p:spPr>
          <a:xfrm flipV="1">
            <a:off x="1060703" y="2344291"/>
            <a:ext cx="245878" cy="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/>
          <p:cNvCxnSpPr/>
          <p:nvPr/>
        </p:nvCxnSpPr>
        <p:spPr>
          <a:xfrm flipV="1">
            <a:off x="2158232" y="2346497"/>
            <a:ext cx="245878" cy="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2 52"/>
          <p:cNvCxnSpPr/>
          <p:nvPr/>
        </p:nvCxnSpPr>
        <p:spPr>
          <a:xfrm flipV="1">
            <a:off x="3249530" y="2344291"/>
            <a:ext cx="245878" cy="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2 53"/>
          <p:cNvCxnSpPr/>
          <p:nvPr/>
        </p:nvCxnSpPr>
        <p:spPr>
          <a:xfrm rot="5400000" flipH="1" flipV="1">
            <a:off x="3867576" y="2856394"/>
            <a:ext cx="1269116" cy="244910"/>
          </a:xfrm>
          <a:prstGeom prst="bentConnector3">
            <a:avLst>
              <a:gd name="adj1" fmla="val 998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/>
          <p:cNvCxnSpPr/>
          <p:nvPr/>
        </p:nvCxnSpPr>
        <p:spPr>
          <a:xfrm flipV="1">
            <a:off x="5441219" y="2344291"/>
            <a:ext cx="245878" cy="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2 55"/>
          <p:cNvCxnSpPr/>
          <p:nvPr/>
        </p:nvCxnSpPr>
        <p:spPr>
          <a:xfrm rot="5400000" flipH="1" flipV="1">
            <a:off x="6338822" y="2587142"/>
            <a:ext cx="685285" cy="199588"/>
          </a:xfrm>
          <a:prstGeom prst="bentConnector3">
            <a:avLst>
              <a:gd name="adj1" fmla="val 998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56"/>
          <p:cNvCxnSpPr/>
          <p:nvPr/>
        </p:nvCxnSpPr>
        <p:spPr>
          <a:xfrm flipV="1">
            <a:off x="7629541" y="2348117"/>
            <a:ext cx="245878" cy="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4 59"/>
          <p:cNvCxnSpPr/>
          <p:nvPr/>
        </p:nvCxnSpPr>
        <p:spPr>
          <a:xfrm rot="16200000" flipH="1">
            <a:off x="949837" y="2607965"/>
            <a:ext cx="523210" cy="2185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4 68"/>
          <p:cNvCxnSpPr/>
          <p:nvPr/>
        </p:nvCxnSpPr>
        <p:spPr>
          <a:xfrm rot="16200000" flipH="1">
            <a:off x="3138486" y="2603166"/>
            <a:ext cx="523210" cy="2185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4 69"/>
          <p:cNvCxnSpPr/>
          <p:nvPr/>
        </p:nvCxnSpPr>
        <p:spPr>
          <a:xfrm rot="16200000" flipH="1">
            <a:off x="5316210" y="2603166"/>
            <a:ext cx="523210" cy="2185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4 63"/>
          <p:cNvCxnSpPr/>
          <p:nvPr/>
        </p:nvCxnSpPr>
        <p:spPr>
          <a:xfrm rot="16200000" flipH="1">
            <a:off x="2861789" y="2956466"/>
            <a:ext cx="994194" cy="3196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4 65"/>
          <p:cNvCxnSpPr/>
          <p:nvPr/>
        </p:nvCxnSpPr>
        <p:spPr>
          <a:xfrm rot="16200000" flipH="1">
            <a:off x="2507277" y="3236511"/>
            <a:ext cx="1627087" cy="3958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sellaDiTesto 66"/>
              <p:cNvSpPr txBox="1"/>
              <p:nvPr/>
            </p:nvSpPr>
            <p:spPr>
              <a:xfrm>
                <a:off x="1407108" y="2536352"/>
                <a:ext cx="64916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050" b="0" i="1" smtClean="0">
                          <a:latin typeface="Cambria Math" charset="0"/>
                        </a:rPr>
                        <m:t>0.00</m:t>
                      </m:r>
                      <m:r>
                        <a:rPr lang="it-IT" sz="1050" b="0" i="0" smtClean="0">
                          <a:latin typeface="Cambria Math" charset="0"/>
                        </a:rPr>
                        <m:t>2</m:t>
                      </m:r>
                    </m:oMath>
                  </m:oMathPara>
                </a14:m>
                <a:endParaRPr lang="en-GB" sz="1050" dirty="0"/>
              </a:p>
            </p:txBody>
          </p:sp>
        </mc:Choice>
        <mc:Fallback xmlns="">
          <p:sp>
            <p:nvSpPr>
              <p:cNvPr id="67" name="CasellaDiTesto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108" y="2536352"/>
                <a:ext cx="649166" cy="25391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asellaDiTesto 75"/>
              <p:cNvSpPr txBox="1"/>
              <p:nvPr/>
            </p:nvSpPr>
            <p:spPr>
              <a:xfrm>
                <a:off x="1355871" y="3189232"/>
                <a:ext cx="75164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050" b="0" i="1" smtClean="0">
                          <a:latin typeface="Cambria Math" charset="0"/>
                        </a:rPr>
                        <m:t>7.6</m:t>
                      </m:r>
                      <m:r>
                        <a:rPr lang="it-IT" sz="1050" b="0" i="1" smtClean="0">
                          <a:latin typeface="Cambria Math" charset="0"/>
                        </a:rPr>
                        <m:t>𝑒</m:t>
                      </m:r>
                      <m:r>
                        <a:rPr lang="it-IT" sz="1050" b="0" i="1" smtClean="0">
                          <a:latin typeface="Cambria Math" charset="0"/>
                        </a:rPr>
                        <m:t>−07</m:t>
                      </m:r>
                    </m:oMath>
                  </m:oMathPara>
                </a14:m>
                <a:endParaRPr lang="en-GB" sz="1050" dirty="0"/>
              </a:p>
            </p:txBody>
          </p:sp>
        </mc:Choice>
        <mc:Fallback xmlns="">
          <p:sp>
            <p:nvSpPr>
              <p:cNvPr id="76" name="CasellaDiTesto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871" y="3189232"/>
                <a:ext cx="751640" cy="25391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asellaDiTesto 76"/>
              <p:cNvSpPr txBox="1"/>
              <p:nvPr/>
            </p:nvSpPr>
            <p:spPr>
              <a:xfrm>
                <a:off x="2439100" y="2530654"/>
                <a:ext cx="75341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050" b="0" i="1" smtClean="0">
                          <a:latin typeface="Cambria Math" charset="0"/>
                        </a:rPr>
                        <m:t>7.3</m:t>
                      </m:r>
                      <m:r>
                        <a:rPr lang="it-IT" sz="1050" b="0" i="1" smtClean="0">
                          <a:latin typeface="Cambria Math" charset="0"/>
                        </a:rPr>
                        <m:t>𝑒</m:t>
                      </m:r>
                      <m:r>
                        <a:rPr lang="it-IT" sz="1050" b="0" i="1" smtClean="0">
                          <a:latin typeface="Cambria Math" charset="0"/>
                        </a:rPr>
                        <m:t>−04</m:t>
                      </m:r>
                    </m:oMath>
                  </m:oMathPara>
                </a14:m>
                <a:endParaRPr lang="en-GB" sz="1050" dirty="0"/>
              </a:p>
            </p:txBody>
          </p:sp>
        </mc:Choice>
        <mc:Fallback xmlns="">
          <p:sp>
            <p:nvSpPr>
              <p:cNvPr id="77" name="CasellaDiTesto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100" y="2530654"/>
                <a:ext cx="753419" cy="25391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sellaDiTesto 77"/>
              <p:cNvSpPr txBox="1"/>
              <p:nvPr/>
            </p:nvSpPr>
            <p:spPr>
              <a:xfrm>
                <a:off x="3562590" y="2536352"/>
                <a:ext cx="76160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050" i="1" smtClean="0">
                          <a:latin typeface="Cambria Math" charset="0"/>
                        </a:rPr>
                        <m:t>3</m:t>
                      </m:r>
                      <m:r>
                        <a:rPr lang="it-IT" sz="1050" b="0" i="1" smtClean="0">
                          <a:latin typeface="Cambria Math" charset="0"/>
                        </a:rPr>
                        <m:t>.5</m:t>
                      </m:r>
                      <m:r>
                        <a:rPr lang="it-IT" sz="1050" b="0" i="1" smtClean="0">
                          <a:latin typeface="Cambria Math" charset="0"/>
                        </a:rPr>
                        <m:t>𝑒</m:t>
                      </m:r>
                      <m:r>
                        <a:rPr lang="it-IT" sz="1050" b="0" i="1" smtClean="0">
                          <a:latin typeface="Cambria Math" charset="0"/>
                        </a:rPr>
                        <m:t>−08</m:t>
                      </m:r>
                    </m:oMath>
                  </m:oMathPara>
                </a14:m>
                <a:endParaRPr lang="en-GB" sz="1050" dirty="0"/>
              </a:p>
            </p:txBody>
          </p:sp>
        </mc:Choice>
        <mc:Fallback xmlns="">
          <p:sp>
            <p:nvSpPr>
              <p:cNvPr id="78" name="CasellaDiTes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590" y="2536352"/>
                <a:ext cx="761608" cy="25391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sellaDiTesto 78"/>
              <p:cNvSpPr txBox="1"/>
              <p:nvPr/>
            </p:nvSpPr>
            <p:spPr>
              <a:xfrm>
                <a:off x="3562589" y="3189232"/>
                <a:ext cx="74707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050" i="1" smtClean="0">
                          <a:latin typeface="Cambria Math" charset="0"/>
                        </a:rPr>
                        <m:t>9</m:t>
                      </m:r>
                      <m:r>
                        <a:rPr lang="it-IT" sz="1050" b="0" i="1" smtClean="0">
                          <a:latin typeface="Cambria Math" charset="0"/>
                        </a:rPr>
                        <m:t>.8</m:t>
                      </m:r>
                      <m:r>
                        <a:rPr lang="it-IT" sz="1050" b="0" i="1" smtClean="0">
                          <a:latin typeface="Cambria Math" charset="0"/>
                        </a:rPr>
                        <m:t>𝑒</m:t>
                      </m:r>
                      <m:r>
                        <a:rPr lang="it-IT" sz="1050" b="0" i="1" smtClean="0">
                          <a:latin typeface="Cambria Math" charset="0"/>
                        </a:rPr>
                        <m:t>−11</m:t>
                      </m:r>
                    </m:oMath>
                  </m:oMathPara>
                </a14:m>
                <a:endParaRPr lang="en-GB" sz="1050" dirty="0"/>
              </a:p>
            </p:txBody>
          </p:sp>
        </mc:Choice>
        <mc:Fallback xmlns="">
          <p:sp>
            <p:nvSpPr>
              <p:cNvPr id="79" name="CasellaDiTes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589" y="3189232"/>
                <a:ext cx="747079" cy="25391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sellaDiTesto 79"/>
              <p:cNvSpPr txBox="1"/>
              <p:nvPr/>
            </p:nvSpPr>
            <p:spPr>
              <a:xfrm>
                <a:off x="3534229" y="3823790"/>
                <a:ext cx="77544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050" i="1" smtClean="0">
                          <a:latin typeface="Cambria Math" charset="0"/>
                        </a:rPr>
                        <m:t>9</m:t>
                      </m:r>
                      <m:r>
                        <a:rPr lang="it-IT" sz="1050" b="0" i="1" smtClean="0">
                          <a:latin typeface="Cambria Math" charset="0"/>
                        </a:rPr>
                        <m:t>.9</m:t>
                      </m:r>
                      <m:r>
                        <a:rPr lang="it-IT" sz="1050" b="0" i="1" smtClean="0">
                          <a:latin typeface="Cambria Math" charset="0"/>
                        </a:rPr>
                        <m:t>𝑒</m:t>
                      </m:r>
                      <m:r>
                        <a:rPr lang="it-IT" sz="1050" b="0" i="1" smtClean="0">
                          <a:latin typeface="Cambria Math" charset="0"/>
                        </a:rPr>
                        <m:t>−07</m:t>
                      </m:r>
                    </m:oMath>
                  </m:oMathPara>
                </a14:m>
                <a:endParaRPr lang="en-GB" sz="1050" dirty="0"/>
              </a:p>
            </p:txBody>
          </p:sp>
        </mc:Choice>
        <mc:Fallback xmlns="">
          <p:sp>
            <p:nvSpPr>
              <p:cNvPr id="80" name="CasellaDiTes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4229" y="3823790"/>
                <a:ext cx="775440" cy="25391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sellaDiTesto 80"/>
              <p:cNvSpPr txBox="1"/>
              <p:nvPr/>
            </p:nvSpPr>
            <p:spPr>
              <a:xfrm>
                <a:off x="3518730" y="4458348"/>
                <a:ext cx="74580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050" b="0" i="1" smtClean="0">
                          <a:latin typeface="Cambria Math" charset="0"/>
                        </a:rPr>
                        <m:t>7.1</m:t>
                      </m:r>
                      <m:r>
                        <a:rPr lang="it-IT" sz="1050" b="0" i="1" smtClean="0">
                          <a:latin typeface="Cambria Math" charset="0"/>
                        </a:rPr>
                        <m:t>𝑒</m:t>
                      </m:r>
                      <m:r>
                        <a:rPr lang="it-IT" sz="1050" b="0" i="1" smtClean="0">
                          <a:latin typeface="Cambria Math" charset="0"/>
                        </a:rPr>
                        <m:t>−07</m:t>
                      </m:r>
                    </m:oMath>
                  </m:oMathPara>
                </a14:m>
                <a:endParaRPr lang="en-GB" sz="1050" dirty="0"/>
              </a:p>
            </p:txBody>
          </p:sp>
        </mc:Choice>
        <mc:Fallback xmlns="">
          <p:sp>
            <p:nvSpPr>
              <p:cNvPr id="81" name="CasellaDiTes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8730" y="4458348"/>
                <a:ext cx="745807" cy="25391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asellaDiTesto 81"/>
              <p:cNvSpPr txBox="1"/>
              <p:nvPr/>
            </p:nvSpPr>
            <p:spPr>
              <a:xfrm>
                <a:off x="4653708" y="2543777"/>
                <a:ext cx="74359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050" i="1" smtClean="0">
                          <a:latin typeface="Cambria Math" charset="0"/>
                        </a:rPr>
                        <m:t>1</m:t>
                      </m:r>
                      <m:r>
                        <a:rPr lang="it-IT" sz="1050" b="0" i="1" smtClean="0">
                          <a:latin typeface="Cambria Math" charset="0"/>
                        </a:rPr>
                        <m:t>.3</m:t>
                      </m:r>
                      <m:r>
                        <a:rPr lang="it-IT" sz="1050" b="0" i="1" smtClean="0">
                          <a:latin typeface="Cambria Math" charset="0"/>
                        </a:rPr>
                        <m:t>𝑒</m:t>
                      </m:r>
                      <m:r>
                        <a:rPr lang="it-IT" sz="1050" b="0" i="1" smtClean="0">
                          <a:latin typeface="Cambria Math" charset="0"/>
                        </a:rPr>
                        <m:t>−10</m:t>
                      </m:r>
                    </m:oMath>
                  </m:oMathPara>
                </a14:m>
                <a:endParaRPr lang="en-GB" sz="1050" dirty="0"/>
              </a:p>
            </p:txBody>
          </p:sp>
        </mc:Choice>
        <mc:Fallback xmlns="">
          <p:sp>
            <p:nvSpPr>
              <p:cNvPr id="82" name="CasellaDiTesto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3708" y="2543777"/>
                <a:ext cx="743598" cy="25391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sellaDiTesto 82"/>
              <p:cNvSpPr txBox="1"/>
              <p:nvPr/>
            </p:nvSpPr>
            <p:spPr>
              <a:xfrm>
                <a:off x="5738047" y="2534613"/>
                <a:ext cx="76091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050" i="1" smtClean="0">
                          <a:latin typeface="Cambria Math" charset="0"/>
                        </a:rPr>
                        <m:t>1</m:t>
                      </m:r>
                      <m:r>
                        <a:rPr lang="it-IT" sz="1050" b="0" i="1" smtClean="0">
                          <a:latin typeface="Cambria Math" charset="0"/>
                        </a:rPr>
                        <m:t>.4</m:t>
                      </m:r>
                      <m:r>
                        <a:rPr lang="it-IT" sz="1050" b="0" i="1" smtClean="0">
                          <a:latin typeface="Cambria Math" charset="0"/>
                        </a:rPr>
                        <m:t>𝑒</m:t>
                      </m:r>
                      <m:r>
                        <a:rPr lang="it-IT" sz="1050" b="0" i="1" smtClean="0">
                          <a:latin typeface="Cambria Math" charset="0"/>
                        </a:rPr>
                        <m:t>−17</m:t>
                      </m:r>
                    </m:oMath>
                  </m:oMathPara>
                </a14:m>
                <a:endParaRPr lang="en-GB" sz="1050" dirty="0"/>
              </a:p>
            </p:txBody>
          </p:sp>
        </mc:Choice>
        <mc:Fallback xmlns="">
          <p:sp>
            <p:nvSpPr>
              <p:cNvPr id="83" name="CasellaDiTes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8047" y="2534613"/>
                <a:ext cx="760911" cy="253916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sellaDiTesto 83"/>
              <p:cNvSpPr txBox="1"/>
              <p:nvPr/>
            </p:nvSpPr>
            <p:spPr>
              <a:xfrm>
                <a:off x="5738047" y="3189232"/>
                <a:ext cx="76091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050" i="1" smtClean="0">
                          <a:latin typeface="Cambria Math" charset="0"/>
                        </a:rPr>
                        <m:t>1</m:t>
                      </m:r>
                      <m:r>
                        <a:rPr lang="it-IT" sz="1050" b="0" i="1" smtClean="0">
                          <a:latin typeface="Cambria Math" charset="0"/>
                        </a:rPr>
                        <m:t>.7</m:t>
                      </m:r>
                      <m:r>
                        <a:rPr lang="it-IT" sz="1050" b="0" i="1" smtClean="0">
                          <a:latin typeface="Cambria Math" charset="0"/>
                        </a:rPr>
                        <m:t>𝑒</m:t>
                      </m:r>
                      <m:r>
                        <a:rPr lang="it-IT" sz="1050" b="0" i="1" smtClean="0">
                          <a:latin typeface="Cambria Math" charset="0"/>
                        </a:rPr>
                        <m:t>−13</m:t>
                      </m:r>
                    </m:oMath>
                  </m:oMathPara>
                </a14:m>
                <a:endParaRPr lang="en-GB" sz="1050" dirty="0"/>
              </a:p>
            </p:txBody>
          </p:sp>
        </mc:Choice>
        <mc:Fallback xmlns="">
          <p:sp>
            <p:nvSpPr>
              <p:cNvPr id="84" name="CasellaDiTes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8047" y="3189232"/>
                <a:ext cx="760911" cy="253916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asellaDiTesto 84"/>
              <p:cNvSpPr txBox="1"/>
              <p:nvPr/>
            </p:nvSpPr>
            <p:spPr>
              <a:xfrm>
                <a:off x="6845960" y="2530654"/>
                <a:ext cx="74715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050" i="1" smtClean="0">
                          <a:latin typeface="Cambria Math" charset="0"/>
                        </a:rPr>
                        <m:t>1</m:t>
                      </m:r>
                      <m:r>
                        <a:rPr lang="it-IT" sz="1050" b="0" i="1" smtClean="0">
                          <a:latin typeface="Cambria Math" charset="0"/>
                        </a:rPr>
                        <m:t>.3</m:t>
                      </m:r>
                      <m:r>
                        <a:rPr lang="it-IT" sz="1050" b="0" i="1" smtClean="0">
                          <a:latin typeface="Cambria Math" charset="0"/>
                        </a:rPr>
                        <m:t>𝑒</m:t>
                      </m:r>
                      <m:r>
                        <a:rPr lang="it-IT" sz="1050" b="0" i="1" smtClean="0">
                          <a:latin typeface="Cambria Math" charset="0"/>
                        </a:rPr>
                        <m:t>−17</m:t>
                      </m:r>
                    </m:oMath>
                  </m:oMathPara>
                </a14:m>
                <a:endParaRPr lang="en-GB" sz="1050" dirty="0"/>
              </a:p>
            </p:txBody>
          </p:sp>
        </mc:Choice>
        <mc:Fallback xmlns="">
          <p:sp>
            <p:nvSpPr>
              <p:cNvPr id="85" name="CasellaDiTesto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960" y="2530654"/>
                <a:ext cx="747159" cy="253916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sellaDiTesto 85"/>
              <p:cNvSpPr txBox="1"/>
              <p:nvPr/>
            </p:nvSpPr>
            <p:spPr>
              <a:xfrm>
                <a:off x="7940121" y="2552311"/>
                <a:ext cx="74716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050" i="1" smtClean="0">
                          <a:latin typeface="Cambria Math" charset="0"/>
                        </a:rPr>
                        <m:t>4</m:t>
                      </m:r>
                      <m:r>
                        <a:rPr lang="it-IT" sz="1050" b="0" i="1" smtClean="0">
                          <a:latin typeface="Cambria Math" charset="0"/>
                        </a:rPr>
                        <m:t>.2</m:t>
                      </m:r>
                      <m:r>
                        <a:rPr lang="it-IT" sz="1050" b="0" i="1" smtClean="0">
                          <a:latin typeface="Cambria Math" charset="0"/>
                        </a:rPr>
                        <m:t>𝑒</m:t>
                      </m:r>
                      <m:r>
                        <a:rPr lang="it-IT" sz="1050" b="0" i="1" smtClean="0">
                          <a:latin typeface="Cambria Math" charset="0"/>
                        </a:rPr>
                        <m:t>−19</m:t>
                      </m:r>
                    </m:oMath>
                  </m:oMathPara>
                </a14:m>
                <a:endParaRPr lang="en-GB" sz="1050" dirty="0"/>
              </a:p>
            </p:txBody>
          </p:sp>
        </mc:Choice>
        <mc:Fallback xmlns="">
          <p:sp>
            <p:nvSpPr>
              <p:cNvPr id="86" name="CasellaDiTes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0121" y="2552311"/>
                <a:ext cx="747160" cy="253916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43B3B680-D018-48A5-81EC-145D4FC9981D}"/>
              </a:ext>
            </a:extLst>
          </p:cNvPr>
          <p:cNvSpPr txBox="1"/>
          <p:nvPr/>
        </p:nvSpPr>
        <p:spPr>
          <a:xfrm>
            <a:off x="6651010" y="4899521"/>
            <a:ext cx="2582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Cognitive </a:t>
            </a:r>
            <a:r>
              <a:rPr lang="it-IT" sz="1100" dirty="0" err="1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Robotics</a:t>
            </a:r>
            <a:r>
              <a:rPr lang="it-IT" sz="1100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– D’ Amicis &amp; Romeo</a:t>
            </a:r>
          </a:p>
        </p:txBody>
      </p:sp>
    </p:spTree>
    <p:extLst>
      <p:ext uri="{BB962C8B-B14F-4D97-AF65-F5344CB8AC3E}">
        <p14:creationId xmlns:p14="http://schemas.microsoft.com/office/powerpoint/2010/main" val="2002139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D00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D00"/>
                                      </p:to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D00"/>
                                      </p:to>
                                    </p:animClr>
                                    <p:set>
                                      <p:cBhvr>
                                        <p:cTn id="11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D00"/>
                                      </p:to>
                                    </p:animClr>
                                    <p:set>
                                      <p:cBhvr>
                                        <p:cTn id="13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D00"/>
                                      </p:to>
                                    </p:animClr>
                                    <p:set>
                                      <p:cBhvr>
                                        <p:cTn id="16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D00"/>
                                      </p:to>
                                    </p:animClr>
                                    <p:set>
                                      <p:cBhvr>
                                        <p:cTn id="18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D00"/>
                                      </p:to>
                                    </p:animClr>
                                    <p:set>
                                      <p:cBhvr>
                                        <p:cTn id="19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0" grpId="0" animBg="1"/>
      <p:bldP spid="31" grpId="0" animBg="1"/>
      <p:bldP spid="32" grpId="0" animBg="1"/>
      <p:bldP spid="40" grpId="0" animBg="1"/>
      <p:bldP spid="41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67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</p:bldLst>
  </p:timing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</TotalTime>
  <Words>918</Words>
  <Application>Microsoft Office PowerPoint</Application>
  <PresentationFormat>Presentazione su schermo (16:9)</PresentationFormat>
  <Paragraphs>198</Paragraphs>
  <Slides>22</Slides>
  <Notes>22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31" baseType="lpstr">
      <vt:lpstr>Arial</vt:lpstr>
      <vt:lpstr>Calibri</vt:lpstr>
      <vt:lpstr>Cambria Math</vt:lpstr>
      <vt:lpstr>Courier New</vt:lpstr>
      <vt:lpstr>Lora</vt:lpstr>
      <vt:lpstr>Quattrocento Sans</vt:lpstr>
      <vt:lpstr>Symbol</vt:lpstr>
      <vt:lpstr>Times New Roman</vt:lpstr>
      <vt:lpstr>Viola template</vt:lpstr>
      <vt:lpstr>Pos tagging with HMM &amp; SVM</vt:lpstr>
      <vt:lpstr>Dataset</vt:lpstr>
      <vt:lpstr>Brown Corpus</vt:lpstr>
      <vt:lpstr>Brown Corpus</vt:lpstr>
      <vt:lpstr>HMM Pos Tagger</vt:lpstr>
      <vt:lpstr>HMM</vt:lpstr>
      <vt:lpstr>How does it work?</vt:lpstr>
      <vt:lpstr>Learning Markov Models</vt:lpstr>
      <vt:lpstr>Viterbi decoding</vt:lpstr>
      <vt:lpstr>Unknown words</vt:lpstr>
      <vt:lpstr>Accuracy</vt:lpstr>
      <vt:lpstr>Results</vt:lpstr>
      <vt:lpstr>Accuracy</vt:lpstr>
      <vt:lpstr>SVM Pos Tagger</vt:lpstr>
      <vt:lpstr>How does it work?</vt:lpstr>
      <vt:lpstr>Problem SVM features</vt:lpstr>
      <vt:lpstr>Features Vector</vt:lpstr>
      <vt:lpstr>Accuracy</vt:lpstr>
      <vt:lpstr>Results</vt:lpstr>
      <vt:lpstr>Comparison</vt:lpstr>
      <vt:lpstr>Comparison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 tagging with HMM &amp; SVM</dc:title>
  <cp:lastModifiedBy>Matteo Romeo</cp:lastModifiedBy>
  <cp:revision>74</cp:revision>
  <cp:lastPrinted>2017-10-11T21:05:05Z</cp:lastPrinted>
  <dcterms:modified xsi:type="dcterms:W3CDTF">2017-10-13T08:57:30Z</dcterms:modified>
</cp:coreProperties>
</file>