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0abdf401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0abdf401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0abdf4018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0abdf4018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0e42b66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0e42b66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0abdf4018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0abdf4018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0abdf4018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0abdf4018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c52c79cc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c52c79cc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0e42b66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0e42b66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abdf4018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0abdf4018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abdf4018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0abdf4018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087af21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087af21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097d819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097d819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097d819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097d819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0abdf401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0abdf401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c52c79cc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c52c79cc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0abdf401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0abdf401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097d819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097d819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0abdf4018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0abdf4018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arjunprasadsarkhel/2021-olympics-in-tokyo" TargetMode="External"/><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0" y="1001400"/>
            <a:ext cx="8520600" cy="1103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zh-TW" u="sng"/>
              <a:t>Olympic Data Analytics</a:t>
            </a:r>
            <a:endParaRPr b="1" u="sng"/>
          </a:p>
        </p:txBody>
      </p:sp>
      <p:sp>
        <p:nvSpPr>
          <p:cNvPr id="59" name="Google Shape;59;p13"/>
          <p:cNvSpPr txBox="1"/>
          <p:nvPr>
            <p:ph idx="1" type="subTitle"/>
          </p:nvPr>
        </p:nvSpPr>
        <p:spPr>
          <a:xfrm>
            <a:off x="311700" y="2634675"/>
            <a:ext cx="85206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a:t>Group 10</a:t>
            </a:r>
            <a:endParaRPr/>
          </a:p>
          <a:p>
            <a:pPr indent="0" lvl="0" marL="0" rtl="0" algn="l">
              <a:spcBef>
                <a:spcPts val="0"/>
              </a:spcBef>
              <a:spcAft>
                <a:spcPts val="0"/>
              </a:spcAft>
              <a:buNone/>
            </a:pPr>
            <a:r>
              <a:rPr lang="zh-TW"/>
              <a:t>Prerak Panwar(30), Yi Hsiang Hung(17)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Databricks - </a:t>
            </a:r>
            <a:r>
              <a:rPr lang="zh-TW" u="sng"/>
              <a:t>Transformation</a:t>
            </a:r>
            <a:r>
              <a:rPr lang="zh-TW" u="sng"/>
              <a:t>:</a:t>
            </a:r>
            <a:endParaRPr u="sng"/>
          </a:p>
        </p:txBody>
      </p:sp>
      <p:pic>
        <p:nvPicPr>
          <p:cNvPr id="123" name="Google Shape;123;p22"/>
          <p:cNvPicPr preferRelativeResize="0"/>
          <p:nvPr/>
        </p:nvPicPr>
        <p:blipFill>
          <a:blip r:embed="rId3">
            <a:alphaModFix/>
          </a:blip>
          <a:stretch>
            <a:fillRect/>
          </a:stretch>
        </p:blipFill>
        <p:spPr>
          <a:xfrm>
            <a:off x="417150" y="788400"/>
            <a:ext cx="8097974" cy="4050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2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Databricks - Transformation:</a:t>
            </a:r>
            <a:endParaRPr u="sng"/>
          </a:p>
        </p:txBody>
      </p:sp>
      <p:pic>
        <p:nvPicPr>
          <p:cNvPr id="129" name="Google Shape;129;p23"/>
          <p:cNvPicPr preferRelativeResize="0"/>
          <p:nvPr/>
        </p:nvPicPr>
        <p:blipFill>
          <a:blip r:embed="rId3">
            <a:alphaModFix/>
          </a:blip>
          <a:stretch>
            <a:fillRect/>
          </a:stretch>
        </p:blipFill>
        <p:spPr>
          <a:xfrm>
            <a:off x="411475" y="788400"/>
            <a:ext cx="8240099" cy="396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406650" y="319100"/>
            <a:ext cx="8330700" cy="3065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852"/>
              <a:buFont typeface="Arial"/>
              <a:buNone/>
            </a:pPr>
            <a:r>
              <a:rPr b="1" lang="zh-TW" sz="2280" u="sng">
                <a:solidFill>
                  <a:schemeClr val="dk1"/>
                </a:solidFill>
                <a:latin typeface="Times New Roman"/>
                <a:ea typeface="Times New Roman"/>
                <a:cs typeface="Times New Roman"/>
                <a:sym typeface="Times New Roman"/>
              </a:rPr>
              <a:t>Azure Synapse Analytics</a:t>
            </a:r>
            <a:r>
              <a:rPr lang="zh-TW" sz="2280">
                <a:solidFill>
                  <a:schemeClr val="dk1"/>
                </a:solidFill>
                <a:latin typeface="Times New Roman"/>
                <a:ea typeface="Times New Roman"/>
                <a:cs typeface="Times New Roman"/>
                <a:sym typeface="Times New Roman"/>
              </a:rPr>
              <a:t> (for Data Analysis)</a:t>
            </a:r>
            <a:endParaRPr sz="228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Clr>
                <a:schemeClr val="dk1"/>
              </a:buClr>
              <a:buSzPts val="852"/>
              <a:buFont typeface="Arial"/>
              <a:buNone/>
            </a:pPr>
            <a:r>
              <a:rPr lang="zh-TW" sz="2280">
                <a:solidFill>
                  <a:schemeClr val="dk1"/>
                </a:solidFill>
                <a:latin typeface="Times New Roman"/>
                <a:ea typeface="Times New Roman"/>
                <a:cs typeface="Times New Roman"/>
                <a:sym typeface="Times New Roman"/>
              </a:rPr>
              <a:t>SQL Data Warehouse is a cloud-based analytics service provided by Microsoft Azure. It combines big data and data warehousing into a single integrated platform, allowing organizations to analyze and process large volumes of data for business intelligence and data analytics purposes.</a:t>
            </a:r>
            <a:endParaRPr sz="1195"/>
          </a:p>
        </p:txBody>
      </p:sp>
      <p:pic>
        <p:nvPicPr>
          <p:cNvPr id="135" name="Google Shape;135;p24"/>
          <p:cNvPicPr preferRelativeResize="0"/>
          <p:nvPr/>
        </p:nvPicPr>
        <p:blipFill>
          <a:blip r:embed="rId3">
            <a:alphaModFix/>
          </a:blip>
          <a:stretch>
            <a:fillRect/>
          </a:stretch>
        </p:blipFill>
        <p:spPr>
          <a:xfrm>
            <a:off x="472175" y="3170075"/>
            <a:ext cx="1912725" cy="1494775"/>
          </a:xfrm>
          <a:prstGeom prst="rect">
            <a:avLst/>
          </a:prstGeom>
          <a:noFill/>
          <a:ln>
            <a:noFill/>
          </a:ln>
        </p:spPr>
      </p:pic>
      <p:sp>
        <p:nvSpPr>
          <p:cNvPr id="136" name="Google Shape;136;p24"/>
          <p:cNvSpPr txBox="1"/>
          <p:nvPr/>
        </p:nvSpPr>
        <p:spPr>
          <a:xfrm>
            <a:off x="2080525" y="3550113"/>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Synapse Analytics</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668600" y="23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Synapse Analytics:</a:t>
            </a:r>
            <a:endParaRPr u="sng"/>
          </a:p>
        </p:txBody>
      </p:sp>
      <p:pic>
        <p:nvPicPr>
          <p:cNvPr id="142" name="Google Shape;142;p25"/>
          <p:cNvPicPr preferRelativeResize="0"/>
          <p:nvPr/>
        </p:nvPicPr>
        <p:blipFill>
          <a:blip r:embed="rId3">
            <a:alphaModFix/>
          </a:blip>
          <a:stretch>
            <a:fillRect/>
          </a:stretch>
        </p:blipFill>
        <p:spPr>
          <a:xfrm>
            <a:off x="777350" y="897125"/>
            <a:ext cx="7853225" cy="405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92325" y="2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Synapse Analytics:</a:t>
            </a:r>
            <a:endParaRPr u="sng"/>
          </a:p>
        </p:txBody>
      </p:sp>
      <p:pic>
        <p:nvPicPr>
          <p:cNvPr id="148" name="Google Shape;148;p26"/>
          <p:cNvPicPr preferRelativeResize="0"/>
          <p:nvPr/>
        </p:nvPicPr>
        <p:blipFill>
          <a:blip r:embed="rId3">
            <a:alphaModFix/>
          </a:blip>
          <a:stretch>
            <a:fillRect/>
          </a:stretch>
        </p:blipFill>
        <p:spPr>
          <a:xfrm>
            <a:off x="492313" y="788400"/>
            <a:ext cx="8159363" cy="4050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13" y="235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Synapse Analytics - </a:t>
            </a:r>
            <a:r>
              <a:rPr lang="zh-TW" u="sng"/>
              <a:t>Visualizations:</a:t>
            </a:r>
            <a:endParaRPr u="sng"/>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7"/>
          <p:cNvPicPr preferRelativeResize="0"/>
          <p:nvPr/>
        </p:nvPicPr>
        <p:blipFill>
          <a:blip r:embed="rId3">
            <a:alphaModFix/>
          </a:blip>
          <a:stretch>
            <a:fillRect/>
          </a:stretch>
        </p:blipFill>
        <p:spPr>
          <a:xfrm>
            <a:off x="311725" y="807775"/>
            <a:ext cx="8520599" cy="4035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 type="body"/>
          </p:nvPr>
        </p:nvSpPr>
        <p:spPr>
          <a:xfrm>
            <a:off x="406650" y="319100"/>
            <a:ext cx="8330700" cy="3693300"/>
          </a:xfrm>
          <a:prstGeom prst="rect">
            <a:avLst/>
          </a:prstGeom>
        </p:spPr>
        <p:txBody>
          <a:bodyPr anchorCtr="0" anchor="t" bIns="91425" lIns="91425" spcFirstLastPara="1" rIns="91425" wrap="square" tIns="91425">
            <a:normAutofit/>
          </a:bodyPr>
          <a:lstStyle/>
          <a:p>
            <a:pPr indent="0" lvl="0" marL="0" rtl="0" algn="just">
              <a:lnSpc>
                <a:spcPct val="105000"/>
              </a:lnSpc>
              <a:spcBef>
                <a:spcPts val="1200"/>
              </a:spcBef>
              <a:spcAft>
                <a:spcPts val="0"/>
              </a:spcAft>
              <a:buClr>
                <a:schemeClr val="dk1"/>
              </a:buClr>
              <a:buSzPts val="1018"/>
              <a:buFont typeface="Arial"/>
              <a:buNone/>
            </a:pPr>
            <a:r>
              <a:rPr b="1" lang="zh-TW" sz="2260" u="sng">
                <a:solidFill>
                  <a:schemeClr val="dk1"/>
                </a:solidFill>
                <a:latin typeface="Times New Roman"/>
                <a:ea typeface="Times New Roman"/>
                <a:cs typeface="Times New Roman"/>
                <a:sym typeface="Times New Roman"/>
              </a:rPr>
              <a:t>Power BI</a:t>
            </a:r>
            <a:r>
              <a:rPr lang="zh-TW" sz="2260">
                <a:solidFill>
                  <a:schemeClr val="dk1"/>
                </a:solidFill>
                <a:latin typeface="Times New Roman"/>
                <a:ea typeface="Times New Roman"/>
                <a:cs typeface="Times New Roman"/>
                <a:sym typeface="Times New Roman"/>
              </a:rPr>
              <a:t> (for Data Visualization)</a:t>
            </a:r>
            <a:endParaRPr sz="226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1200"/>
              </a:spcAft>
              <a:buClr>
                <a:schemeClr val="dk1"/>
              </a:buClr>
              <a:buSzPts val="1018"/>
              <a:buFont typeface="Arial"/>
              <a:buNone/>
            </a:pPr>
            <a:r>
              <a:rPr lang="zh-TW" sz="2260">
                <a:solidFill>
                  <a:schemeClr val="dk1"/>
                </a:solidFill>
                <a:latin typeface="Times New Roman"/>
                <a:ea typeface="Times New Roman"/>
                <a:cs typeface="Times New Roman"/>
                <a:sym typeface="Times New Roman"/>
              </a:rPr>
              <a:t>Power BI is made up of three main components: the Power BI Desktop, the Power BI service, and the Power BI mobile app. It allows you to connect to a wide variety of data sources, including Excel, SQL databases, and cloud-based services, and create interactive charts, maps, and visualization.</a:t>
            </a:r>
            <a:endParaRPr sz="964"/>
          </a:p>
        </p:txBody>
      </p:sp>
      <p:pic>
        <p:nvPicPr>
          <p:cNvPr id="161" name="Google Shape;161;p28"/>
          <p:cNvPicPr preferRelativeResize="0"/>
          <p:nvPr/>
        </p:nvPicPr>
        <p:blipFill>
          <a:blip r:embed="rId3">
            <a:alphaModFix/>
          </a:blip>
          <a:stretch>
            <a:fillRect/>
          </a:stretch>
        </p:blipFill>
        <p:spPr>
          <a:xfrm>
            <a:off x="545625" y="2943350"/>
            <a:ext cx="1388375" cy="1643827"/>
          </a:xfrm>
          <a:prstGeom prst="rect">
            <a:avLst/>
          </a:prstGeom>
          <a:noFill/>
          <a:ln>
            <a:noFill/>
          </a:ln>
        </p:spPr>
      </p:pic>
      <p:sp>
        <p:nvSpPr>
          <p:cNvPr id="162" name="Google Shape;162;p28"/>
          <p:cNvSpPr txBox="1"/>
          <p:nvPr/>
        </p:nvSpPr>
        <p:spPr>
          <a:xfrm>
            <a:off x="2112000" y="3397913"/>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Power BI</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1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Microsoft Power BI - Visualization:</a:t>
            </a:r>
            <a:endParaRPr u="sng"/>
          </a:p>
        </p:txBody>
      </p:sp>
      <p:pic>
        <p:nvPicPr>
          <p:cNvPr id="168" name="Google Shape;168;p29"/>
          <p:cNvPicPr preferRelativeResize="0"/>
          <p:nvPr/>
        </p:nvPicPr>
        <p:blipFill>
          <a:blip r:embed="rId3">
            <a:alphaModFix/>
          </a:blip>
          <a:stretch>
            <a:fillRect/>
          </a:stretch>
        </p:blipFill>
        <p:spPr>
          <a:xfrm>
            <a:off x="759950" y="788400"/>
            <a:ext cx="7624094" cy="405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269700" y="1133625"/>
            <a:ext cx="8520600" cy="253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TW" sz="8000"/>
              <a:t>Thank you</a:t>
            </a:r>
            <a:endParaRPr b="1" sz="8000"/>
          </a:p>
          <a:p>
            <a:pPr indent="0" lvl="0" marL="0" rtl="0" algn="ctr">
              <a:spcBef>
                <a:spcPts val="0"/>
              </a:spcBef>
              <a:spcAft>
                <a:spcPts val="0"/>
              </a:spcAft>
              <a:buNone/>
            </a:pPr>
            <a:r>
              <a:rPr b="1" lang="zh-TW" sz="8000"/>
              <a:t>Q&amp;A</a:t>
            </a:r>
            <a:endParaRPr b="1"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72588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0000"/>
              <a:buFont typeface="Arial"/>
              <a:buNone/>
            </a:pPr>
            <a:r>
              <a:rPr b="1" lang="zh-TW" sz="2750" u="sng">
                <a:highlight>
                  <a:schemeClr val="lt1"/>
                </a:highlight>
              </a:rPr>
              <a:t>Architecture of the Project work:</a:t>
            </a:r>
            <a:endParaRPr b="1" sz="2750" u="sng">
              <a:highlight>
                <a:schemeClr val="lt1"/>
              </a:highlight>
            </a:endParaRPr>
          </a:p>
          <a:p>
            <a:pPr indent="0" lvl="0" marL="0" rtl="0" algn="l">
              <a:spcBef>
                <a:spcPts val="1200"/>
              </a:spcBef>
              <a:spcAft>
                <a:spcPts val="0"/>
              </a:spcAft>
              <a:buNone/>
            </a:pPr>
            <a:r>
              <a:t/>
            </a:r>
            <a:endParaRPr/>
          </a:p>
        </p:txBody>
      </p:sp>
      <p:pic>
        <p:nvPicPr>
          <p:cNvPr id="65" name="Google Shape;65;p14"/>
          <p:cNvPicPr preferRelativeResize="0"/>
          <p:nvPr/>
        </p:nvPicPr>
        <p:blipFill>
          <a:blip r:embed="rId3">
            <a:alphaModFix/>
          </a:blip>
          <a:stretch>
            <a:fillRect/>
          </a:stretch>
        </p:blipFill>
        <p:spPr>
          <a:xfrm>
            <a:off x="311700" y="1127400"/>
            <a:ext cx="8476325" cy="343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00650" y="424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zh-TW" sz="2520" u="sng">
                <a:highlight>
                  <a:schemeClr val="lt1"/>
                </a:highlight>
              </a:rPr>
              <a:t>About Dataset:</a:t>
            </a:r>
            <a:endParaRPr b="1" sz="2520" u="sng">
              <a:highlight>
                <a:schemeClr val="lt1"/>
              </a:highligh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lang="zh-TW"/>
              <a:t>Source of data : </a:t>
            </a:r>
            <a:r>
              <a:rPr lang="zh-TW" u="sng">
                <a:solidFill>
                  <a:schemeClr val="hlink"/>
                </a:solidFill>
                <a:hlinkClick r:id="rId3"/>
              </a:rPr>
              <a:t>https://www.kaggle.com/datasets/arjunprasadsarkhel/2021-olympics-in-tokyo</a:t>
            </a:r>
            <a:endParaRPr/>
          </a:p>
          <a:p>
            <a:pPr indent="0" lvl="0" marL="2286000" rtl="0" algn="l">
              <a:spcBef>
                <a:spcPts val="1200"/>
              </a:spcBef>
              <a:spcAft>
                <a:spcPts val="0"/>
              </a:spcAft>
              <a:buNone/>
            </a:pPr>
            <a:r>
              <a:t/>
            </a:r>
            <a:endParaRPr sz="1400"/>
          </a:p>
          <a:p>
            <a:pPr indent="0" lvl="0" marL="2286000" rtl="0" algn="l">
              <a:spcBef>
                <a:spcPts val="1200"/>
              </a:spcBef>
              <a:spcAft>
                <a:spcPts val="0"/>
              </a:spcAft>
              <a:buNone/>
            </a:pPr>
            <a:r>
              <a:t/>
            </a:r>
            <a:endParaRPr/>
          </a:p>
          <a:p>
            <a:pPr indent="0" lvl="0" marL="2286000" rtl="0" algn="l">
              <a:spcBef>
                <a:spcPts val="1200"/>
              </a:spcBef>
              <a:spcAft>
                <a:spcPts val="0"/>
              </a:spcAft>
              <a:buNone/>
            </a:pPr>
            <a:r>
              <a:t/>
            </a:r>
            <a:endParaRPr/>
          </a:p>
          <a:p>
            <a:pPr indent="0" lvl="0" marL="2286000" rtl="0" algn="l">
              <a:spcBef>
                <a:spcPts val="1200"/>
              </a:spcBef>
              <a:spcAft>
                <a:spcPts val="1200"/>
              </a:spcAft>
              <a:buNone/>
            </a:pPr>
            <a:r>
              <a:rPr lang="zh-TW"/>
              <a:t>Extracted data from Github Repository. Where the data is in CSV format.</a:t>
            </a:r>
            <a:endParaRPr/>
          </a:p>
        </p:txBody>
      </p:sp>
      <p:pic>
        <p:nvPicPr>
          <p:cNvPr id="72" name="Google Shape;72;p15"/>
          <p:cNvPicPr preferRelativeResize="0"/>
          <p:nvPr/>
        </p:nvPicPr>
        <p:blipFill>
          <a:blip r:embed="rId4">
            <a:alphaModFix/>
          </a:blip>
          <a:stretch>
            <a:fillRect/>
          </a:stretch>
        </p:blipFill>
        <p:spPr>
          <a:xfrm>
            <a:off x="575400" y="1152475"/>
            <a:ext cx="1820000" cy="1213525"/>
          </a:xfrm>
          <a:prstGeom prst="rect">
            <a:avLst/>
          </a:prstGeom>
          <a:noFill/>
          <a:ln>
            <a:noFill/>
          </a:ln>
        </p:spPr>
      </p:pic>
      <p:pic>
        <p:nvPicPr>
          <p:cNvPr id="73" name="Google Shape;73;p15"/>
          <p:cNvPicPr preferRelativeResize="0"/>
          <p:nvPr/>
        </p:nvPicPr>
        <p:blipFill>
          <a:blip r:embed="rId5">
            <a:alphaModFix/>
          </a:blip>
          <a:stretch>
            <a:fillRect/>
          </a:stretch>
        </p:blipFill>
        <p:spPr>
          <a:xfrm>
            <a:off x="4783025" y="1893625"/>
            <a:ext cx="1694495" cy="1213525"/>
          </a:xfrm>
          <a:prstGeom prst="rect">
            <a:avLst/>
          </a:prstGeom>
          <a:noFill/>
          <a:ln>
            <a:noFill/>
          </a:ln>
        </p:spPr>
      </p:pic>
      <p:pic>
        <p:nvPicPr>
          <p:cNvPr id="74" name="Google Shape;74;p15"/>
          <p:cNvPicPr preferRelativeResize="0"/>
          <p:nvPr/>
        </p:nvPicPr>
        <p:blipFill>
          <a:blip r:embed="rId6">
            <a:alphaModFix/>
          </a:blip>
          <a:stretch>
            <a:fillRect/>
          </a:stretch>
        </p:blipFill>
        <p:spPr>
          <a:xfrm>
            <a:off x="575400" y="3058800"/>
            <a:ext cx="1741123" cy="1391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416700" y="350600"/>
            <a:ext cx="8256000" cy="2645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200"/>
              </a:spcBef>
              <a:spcAft>
                <a:spcPts val="0"/>
              </a:spcAft>
              <a:buClr>
                <a:schemeClr val="dk1"/>
              </a:buClr>
              <a:buSzPct val="91666"/>
              <a:buFont typeface="Arial"/>
              <a:buNone/>
            </a:pPr>
            <a:r>
              <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b="1" lang="zh-TW" sz="9000" u="sng">
                <a:solidFill>
                  <a:schemeClr val="dk1"/>
                </a:solidFill>
                <a:latin typeface="Times New Roman"/>
                <a:ea typeface="Times New Roman"/>
                <a:cs typeface="Times New Roman"/>
                <a:sym typeface="Times New Roman"/>
              </a:rPr>
              <a:t>Data Lake Storage Gen 2</a:t>
            </a:r>
            <a:r>
              <a:rPr lang="zh-TW" sz="9000">
                <a:solidFill>
                  <a:schemeClr val="dk1"/>
                </a:solidFill>
                <a:latin typeface="Times New Roman"/>
                <a:ea typeface="Times New Roman"/>
                <a:cs typeface="Times New Roman"/>
                <a:sym typeface="Times New Roman"/>
              </a:rPr>
              <a:t> (for Data Storage):</a:t>
            </a:r>
            <a:endParaRPr sz="9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275"/>
              <a:buFont typeface="Arial"/>
              <a:buNone/>
            </a:pPr>
            <a:r>
              <a:rPr lang="zh-TW" sz="9000">
                <a:solidFill>
                  <a:schemeClr val="dk1"/>
                </a:solidFill>
                <a:latin typeface="Times New Roman"/>
                <a:ea typeface="Times New Roman"/>
                <a:cs typeface="Times New Roman"/>
                <a:sym typeface="Times New Roman"/>
              </a:rPr>
              <a:t>Data lake solution that combines the capabilities of a data lake with the   power of Azure Blob Storage, allowing you to store and analyze large volumes of structured and unstructured data with enhanced performance, security, and analytics capabilities.</a:t>
            </a:r>
            <a:endParaRPr b="1" sz="9000" u="sng">
              <a:solidFill>
                <a:schemeClr val="dk1"/>
              </a:solidFill>
              <a:highlight>
                <a:srgbClr val="00FF00"/>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34374"/>
              <a:buFont typeface="Arial"/>
              <a:buNone/>
            </a:pPr>
            <a:r>
              <a:rPr b="1" lang="zh-TW" sz="3200" u="sng">
                <a:solidFill>
                  <a:schemeClr val="dk1"/>
                </a:solidFill>
                <a:latin typeface="Times New Roman"/>
                <a:ea typeface="Times New Roman"/>
                <a:cs typeface="Times New Roman"/>
                <a:sym typeface="Times New Roman"/>
              </a:rPr>
              <a:t> </a:t>
            </a:r>
            <a:endParaRPr b="1" sz="3200" u="sng">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275"/>
              <a:buFont typeface="Arial"/>
              <a:buNone/>
            </a:pPr>
            <a:r>
              <a:t/>
            </a:r>
            <a:endParaRPr sz="495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34374"/>
              <a:buFont typeface="Arial"/>
              <a:buNone/>
            </a:pPr>
            <a:r>
              <a:rPr lang="zh-TW"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34374"/>
              <a:buFont typeface="Arial"/>
              <a:buNone/>
            </a:pPr>
            <a:r>
              <a:t/>
            </a:r>
            <a:endParaRPr sz="3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
          </a:p>
        </p:txBody>
      </p:sp>
      <p:pic>
        <p:nvPicPr>
          <p:cNvPr id="80" name="Google Shape;80;p16"/>
          <p:cNvPicPr preferRelativeResize="0"/>
          <p:nvPr/>
        </p:nvPicPr>
        <p:blipFill>
          <a:blip r:embed="rId3">
            <a:alphaModFix/>
          </a:blip>
          <a:stretch>
            <a:fillRect/>
          </a:stretch>
        </p:blipFill>
        <p:spPr>
          <a:xfrm>
            <a:off x="416700" y="2571748"/>
            <a:ext cx="2031100" cy="1502600"/>
          </a:xfrm>
          <a:prstGeom prst="rect">
            <a:avLst/>
          </a:prstGeom>
          <a:noFill/>
          <a:ln>
            <a:noFill/>
          </a:ln>
        </p:spPr>
      </p:pic>
      <p:pic>
        <p:nvPicPr>
          <p:cNvPr id="81" name="Google Shape;81;p16"/>
          <p:cNvPicPr preferRelativeResize="0"/>
          <p:nvPr/>
        </p:nvPicPr>
        <p:blipFill>
          <a:blip r:embed="rId4">
            <a:alphaModFix/>
          </a:blip>
          <a:stretch>
            <a:fillRect/>
          </a:stretch>
        </p:blipFill>
        <p:spPr>
          <a:xfrm>
            <a:off x="6586700" y="2571752"/>
            <a:ext cx="1771024" cy="1502601"/>
          </a:xfrm>
          <a:prstGeom prst="rect">
            <a:avLst/>
          </a:prstGeom>
          <a:noFill/>
          <a:ln>
            <a:noFill/>
          </a:ln>
        </p:spPr>
      </p:pic>
      <p:sp>
        <p:nvSpPr>
          <p:cNvPr id="82" name="Google Shape;82;p16"/>
          <p:cNvSpPr txBox="1"/>
          <p:nvPr/>
        </p:nvSpPr>
        <p:spPr>
          <a:xfrm>
            <a:off x="6847600" y="4074350"/>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Storage Account</a:t>
            </a:r>
            <a:endParaRPr sz="1800">
              <a:solidFill>
                <a:schemeClr val="dk1"/>
              </a:solidFill>
            </a:endParaRPr>
          </a:p>
        </p:txBody>
      </p:sp>
      <p:sp>
        <p:nvSpPr>
          <p:cNvPr id="83" name="Google Shape;83;p16"/>
          <p:cNvSpPr txBox="1"/>
          <p:nvPr/>
        </p:nvSpPr>
        <p:spPr>
          <a:xfrm>
            <a:off x="655750" y="3998325"/>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Data Lake</a:t>
            </a:r>
            <a:endParaRPr sz="1800">
              <a:solidFill>
                <a:schemeClr val="dk1"/>
              </a:solidFill>
            </a:endParaRPr>
          </a:p>
          <a:p>
            <a:pPr indent="0" lvl="0" marL="0" rtl="0" algn="l">
              <a:spcBef>
                <a:spcPts val="0"/>
              </a:spcBef>
              <a:spcAft>
                <a:spcPts val="0"/>
              </a:spcAft>
              <a:buNone/>
            </a:pPr>
            <a:r>
              <a:rPr lang="zh-TW" sz="1800">
                <a:solidFill>
                  <a:schemeClr val="dk1"/>
                </a:solidFill>
              </a:rPr>
              <a:t>Gen 2</a:t>
            </a:r>
            <a:endParaRPr sz="1800">
              <a:solidFill>
                <a:schemeClr val="dk1"/>
              </a:solidFill>
            </a:endParaRPr>
          </a:p>
        </p:txBody>
      </p:sp>
      <p:pic>
        <p:nvPicPr>
          <p:cNvPr id="84" name="Google Shape;84;p16"/>
          <p:cNvPicPr preferRelativeResize="0"/>
          <p:nvPr/>
        </p:nvPicPr>
        <p:blipFill>
          <a:blip r:embed="rId5">
            <a:alphaModFix/>
          </a:blip>
          <a:stretch>
            <a:fillRect/>
          </a:stretch>
        </p:blipFill>
        <p:spPr>
          <a:xfrm>
            <a:off x="3517289" y="2571750"/>
            <a:ext cx="1717975" cy="1502600"/>
          </a:xfrm>
          <a:prstGeom prst="rect">
            <a:avLst/>
          </a:prstGeom>
          <a:noFill/>
          <a:ln>
            <a:noFill/>
          </a:ln>
        </p:spPr>
      </p:pic>
      <p:sp>
        <p:nvSpPr>
          <p:cNvPr id="85" name="Google Shape;85;p16"/>
          <p:cNvSpPr txBox="1"/>
          <p:nvPr/>
        </p:nvSpPr>
        <p:spPr>
          <a:xfrm>
            <a:off x="3751675" y="3998325"/>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Data Lake</a:t>
            </a:r>
            <a:endParaRPr sz="1800">
              <a:solidFill>
                <a:schemeClr val="dk1"/>
              </a:solidFill>
            </a:endParaRPr>
          </a:p>
          <a:p>
            <a:pPr indent="0" lvl="0" marL="0" rtl="0" algn="l">
              <a:spcBef>
                <a:spcPts val="0"/>
              </a:spcBef>
              <a:spcAft>
                <a:spcPts val="0"/>
              </a:spcAft>
              <a:buNone/>
            </a:pPr>
            <a:r>
              <a:rPr lang="zh-TW" sz="1800">
                <a:solidFill>
                  <a:schemeClr val="dk1"/>
                </a:solidFill>
              </a:rPr>
              <a:t>Gen 1</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Data Lake Storage Gen 2:</a:t>
            </a:r>
            <a:endParaRPr u="sng"/>
          </a:p>
        </p:txBody>
      </p:sp>
      <p:pic>
        <p:nvPicPr>
          <p:cNvPr id="91" name="Google Shape;91;p17"/>
          <p:cNvPicPr preferRelativeResize="0"/>
          <p:nvPr/>
        </p:nvPicPr>
        <p:blipFill>
          <a:blip r:embed="rId3">
            <a:alphaModFix/>
          </a:blip>
          <a:stretch>
            <a:fillRect/>
          </a:stretch>
        </p:blipFill>
        <p:spPr>
          <a:xfrm>
            <a:off x="460325" y="799025"/>
            <a:ext cx="8159749" cy="389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11700" y="445075"/>
            <a:ext cx="8520600" cy="2393400"/>
          </a:xfrm>
          <a:prstGeom prst="rect">
            <a:avLst/>
          </a:prstGeom>
        </p:spPr>
        <p:txBody>
          <a:bodyPr anchorCtr="0" anchor="t" bIns="91425" lIns="91425" spcFirstLastPara="1" rIns="91425" wrap="square" tIns="91425">
            <a:normAutofit fontScale="32500" lnSpcReduction="20000"/>
          </a:bodyPr>
          <a:lstStyle/>
          <a:p>
            <a:pPr indent="0" lvl="0" marL="0" rtl="0" algn="just">
              <a:spcBef>
                <a:spcPts val="1200"/>
              </a:spcBef>
              <a:spcAft>
                <a:spcPts val="0"/>
              </a:spcAft>
              <a:buNone/>
            </a:pPr>
            <a:r>
              <a:rPr b="1" lang="zh-TW" sz="7000" u="sng">
                <a:solidFill>
                  <a:schemeClr val="dk1"/>
                </a:solidFill>
                <a:latin typeface="Times New Roman"/>
                <a:ea typeface="Times New Roman"/>
                <a:cs typeface="Times New Roman"/>
                <a:sym typeface="Times New Roman"/>
              </a:rPr>
              <a:t>Azure Data Factory</a:t>
            </a:r>
            <a:r>
              <a:rPr lang="zh-TW" sz="7000">
                <a:solidFill>
                  <a:schemeClr val="dk1"/>
                </a:solidFill>
                <a:latin typeface="Times New Roman"/>
                <a:ea typeface="Times New Roman"/>
                <a:cs typeface="Times New Roman"/>
                <a:sym typeface="Times New Roman"/>
              </a:rPr>
              <a:t> (for Data Ingestion):</a:t>
            </a:r>
            <a:endParaRPr sz="70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zh-TW" sz="7000">
                <a:solidFill>
                  <a:schemeClr val="dk1"/>
                </a:solidFill>
                <a:latin typeface="Times New Roman"/>
                <a:ea typeface="Times New Roman"/>
                <a:cs typeface="Times New Roman"/>
                <a:sym typeface="Times New Roman"/>
              </a:rPr>
              <a:t>Data integration service that enables you to create, schedule, and manage data 	pipelines for efficient data movement and transformation between various sources and destinations in Azure and beyond. It simplifies ETL (Extract, Transform, Load) and data integration tasks.</a:t>
            </a:r>
            <a:endParaRPr/>
          </a:p>
        </p:txBody>
      </p:sp>
      <p:pic>
        <p:nvPicPr>
          <p:cNvPr id="97" name="Google Shape;97;p18"/>
          <p:cNvPicPr preferRelativeResize="0"/>
          <p:nvPr/>
        </p:nvPicPr>
        <p:blipFill>
          <a:blip r:embed="rId3">
            <a:alphaModFix/>
          </a:blip>
          <a:stretch>
            <a:fillRect/>
          </a:stretch>
        </p:blipFill>
        <p:spPr>
          <a:xfrm>
            <a:off x="437700" y="2838474"/>
            <a:ext cx="2136149" cy="1802775"/>
          </a:xfrm>
          <a:prstGeom prst="rect">
            <a:avLst/>
          </a:prstGeom>
          <a:noFill/>
          <a:ln>
            <a:noFill/>
          </a:ln>
        </p:spPr>
      </p:pic>
      <p:sp>
        <p:nvSpPr>
          <p:cNvPr id="98" name="Google Shape;98;p18"/>
          <p:cNvSpPr txBox="1"/>
          <p:nvPr/>
        </p:nvSpPr>
        <p:spPr>
          <a:xfrm>
            <a:off x="2815325" y="3372513"/>
            <a:ext cx="1249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Data Factory</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50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Data Factory:</a:t>
            </a:r>
            <a:endParaRPr u="sng"/>
          </a:p>
        </p:txBody>
      </p:sp>
      <p:pic>
        <p:nvPicPr>
          <p:cNvPr id="104" name="Google Shape;104;p19"/>
          <p:cNvPicPr preferRelativeResize="0"/>
          <p:nvPr/>
        </p:nvPicPr>
        <p:blipFill>
          <a:blip r:embed="rId3">
            <a:alphaModFix/>
          </a:blip>
          <a:stretch>
            <a:fillRect/>
          </a:stretch>
        </p:blipFill>
        <p:spPr>
          <a:xfrm>
            <a:off x="1102475" y="777475"/>
            <a:ext cx="6691029"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406650" y="476550"/>
            <a:ext cx="8330700" cy="32436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1200"/>
              </a:spcBef>
              <a:spcAft>
                <a:spcPts val="0"/>
              </a:spcAft>
              <a:buClr>
                <a:schemeClr val="dk1"/>
              </a:buClr>
              <a:buSzPct val="34375"/>
              <a:buFont typeface="Arial"/>
              <a:buNone/>
            </a:pPr>
            <a:r>
              <a:rPr b="1" lang="zh-TW" sz="3200" u="sng">
                <a:solidFill>
                  <a:schemeClr val="dk1"/>
                </a:solidFill>
                <a:latin typeface="Times New Roman"/>
                <a:ea typeface="Times New Roman"/>
                <a:cs typeface="Times New Roman"/>
                <a:sym typeface="Times New Roman"/>
              </a:rPr>
              <a:t>Azure Databricks</a:t>
            </a:r>
            <a:r>
              <a:rPr lang="zh-TW" sz="3200">
                <a:solidFill>
                  <a:schemeClr val="dk1"/>
                </a:solidFill>
                <a:latin typeface="Times New Roman"/>
                <a:ea typeface="Times New Roman"/>
                <a:cs typeface="Times New Roman"/>
                <a:sym typeface="Times New Roman"/>
              </a:rPr>
              <a:t> (for Data Transformation)</a:t>
            </a:r>
            <a:endParaRPr sz="3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34375"/>
              <a:buFont typeface="Arial"/>
              <a:buNone/>
            </a:pPr>
            <a:r>
              <a:rPr lang="zh-TW" sz="3200">
                <a:solidFill>
                  <a:schemeClr val="dk1"/>
                </a:solidFill>
                <a:latin typeface="Times New Roman"/>
                <a:ea typeface="Times New Roman"/>
                <a:cs typeface="Times New Roman"/>
                <a:sym typeface="Times New Roman"/>
              </a:rPr>
              <a:t>Databricks is a unified analytics platform built on top of Apache Spark, designed to help data engineers and data scientists collaborate on big data processing and machine learning tasks. It provides tools for data exploration, data processing, and building machine learning models in a collaborative and scalable environment.</a:t>
            </a:r>
            <a:endParaRPr sz="3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ct val="34374"/>
              <a:buFont typeface="Arial"/>
              <a:buNone/>
            </a:pPr>
            <a:r>
              <a:rPr lang="zh-TW"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indent="0" lvl="0" marL="1828800" rtl="0" algn="just">
              <a:spcBef>
                <a:spcPts val="1200"/>
              </a:spcBef>
              <a:spcAft>
                <a:spcPts val="1200"/>
              </a:spcAft>
              <a:buClr>
                <a:schemeClr val="dk1"/>
              </a:buClr>
              <a:buSzPct val="61111"/>
              <a:buFont typeface="Arial"/>
              <a:buNone/>
            </a:pPr>
            <a:r>
              <a:t/>
            </a:r>
            <a:endParaRPr/>
          </a:p>
        </p:txBody>
      </p:sp>
      <p:pic>
        <p:nvPicPr>
          <p:cNvPr id="110" name="Google Shape;110;p20"/>
          <p:cNvPicPr preferRelativeResize="0"/>
          <p:nvPr/>
        </p:nvPicPr>
        <p:blipFill>
          <a:blip r:embed="rId3">
            <a:alphaModFix/>
          </a:blip>
          <a:stretch>
            <a:fillRect/>
          </a:stretch>
        </p:blipFill>
        <p:spPr>
          <a:xfrm>
            <a:off x="522075" y="2972500"/>
            <a:ext cx="1633799" cy="1633799"/>
          </a:xfrm>
          <a:prstGeom prst="rect">
            <a:avLst/>
          </a:prstGeom>
          <a:noFill/>
          <a:ln>
            <a:noFill/>
          </a:ln>
        </p:spPr>
      </p:pic>
      <p:sp>
        <p:nvSpPr>
          <p:cNvPr id="111" name="Google Shape;111;p20"/>
          <p:cNvSpPr txBox="1"/>
          <p:nvPr/>
        </p:nvSpPr>
        <p:spPr>
          <a:xfrm>
            <a:off x="2300975" y="3422050"/>
            <a:ext cx="14277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rPr>
              <a:t>Databricks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69700" y="23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u="sng"/>
              <a:t>Azure Databricks - Authentication:</a:t>
            </a:r>
            <a:endParaRPr u="sng"/>
          </a:p>
        </p:txBody>
      </p:sp>
      <p:pic>
        <p:nvPicPr>
          <p:cNvPr id="117" name="Google Shape;117;p21"/>
          <p:cNvPicPr preferRelativeResize="0"/>
          <p:nvPr/>
        </p:nvPicPr>
        <p:blipFill>
          <a:blip r:embed="rId3">
            <a:alphaModFix/>
          </a:blip>
          <a:stretch>
            <a:fillRect/>
          </a:stretch>
        </p:blipFill>
        <p:spPr>
          <a:xfrm>
            <a:off x="311700" y="951725"/>
            <a:ext cx="8266401" cy="3772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