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9" d="100"/>
          <a:sy n="119" d="100"/>
        </p:scale>
        <p:origin x="418" y="9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0abdf4018_2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0abdf4018_2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a0abdf4018_2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a0abdf4018_2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a0e42b66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a0e42b66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a0abdf4018_2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a0abdf4018_2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ec52c79cc8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ec52c79cc8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a0e42b6617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a0e42b661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a0abdf4018_2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a0abdf4018_2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2a0abdf4018_2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2a0abdf4018_2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087af210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087af210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097d819d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097d819d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a097d819d4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2a097d819d4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a0abdf4018_2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a0abdf4018_2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c52c79cc8_0_1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c52c79cc8_0_1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a0abdf4018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a0abdf401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097d819d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097d819d4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0abdf4018_2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0abdf4018_2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kaggle.com/datasets/arjunprasadsarkhel/2021-olympics-in-tokyo"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814138"/>
            <a:ext cx="8520600" cy="11031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zh-TW" b="1" u="sng" dirty="0"/>
              <a:t>Olympic Data Analytics</a:t>
            </a:r>
            <a:endParaRPr b="1" u="sng"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311700" y="21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Databricks - Transformation:</a:t>
            </a:r>
            <a:endParaRPr u="sng"/>
          </a:p>
        </p:txBody>
      </p:sp>
      <p:pic>
        <p:nvPicPr>
          <p:cNvPr id="122" name="Google Shape;122;p22"/>
          <p:cNvPicPr preferRelativeResize="0"/>
          <p:nvPr/>
        </p:nvPicPr>
        <p:blipFill>
          <a:blip r:embed="rId3">
            <a:alphaModFix/>
          </a:blip>
          <a:stretch>
            <a:fillRect/>
          </a:stretch>
        </p:blipFill>
        <p:spPr>
          <a:xfrm>
            <a:off x="311700" y="725425"/>
            <a:ext cx="8350374" cy="3603501"/>
          </a:xfrm>
          <a:prstGeom prst="rect">
            <a:avLst/>
          </a:prstGeom>
          <a:noFill/>
          <a:ln>
            <a:noFill/>
          </a:ln>
        </p:spPr>
      </p:pic>
      <p:sp>
        <p:nvSpPr>
          <p:cNvPr id="123" name="Google Shape;123;p22"/>
          <p:cNvSpPr txBox="1"/>
          <p:nvPr/>
        </p:nvSpPr>
        <p:spPr>
          <a:xfrm>
            <a:off x="311700" y="4402450"/>
            <a:ext cx="80718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Here the data types are showing ‘string’ type instead it should be of ‘integer’ type.</a:t>
            </a:r>
            <a:endParaRPr sz="16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258075" y="1947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Databricks - Transformation:</a:t>
            </a:r>
            <a:endParaRPr u="sng"/>
          </a:p>
        </p:txBody>
      </p:sp>
      <p:pic>
        <p:nvPicPr>
          <p:cNvPr id="129" name="Google Shape;129;p23"/>
          <p:cNvPicPr preferRelativeResize="0"/>
          <p:nvPr/>
        </p:nvPicPr>
        <p:blipFill>
          <a:blip r:embed="rId3">
            <a:alphaModFix/>
          </a:blip>
          <a:stretch>
            <a:fillRect/>
          </a:stretch>
        </p:blipFill>
        <p:spPr>
          <a:xfrm>
            <a:off x="311700" y="725426"/>
            <a:ext cx="8413350" cy="3635000"/>
          </a:xfrm>
          <a:prstGeom prst="rect">
            <a:avLst/>
          </a:prstGeom>
          <a:noFill/>
          <a:ln>
            <a:noFill/>
          </a:ln>
        </p:spPr>
      </p:pic>
      <p:sp>
        <p:nvSpPr>
          <p:cNvPr id="130" name="Google Shape;130;p23"/>
          <p:cNvSpPr txBox="1"/>
          <p:nvPr/>
        </p:nvSpPr>
        <p:spPr>
          <a:xfrm>
            <a:off x="311700" y="4360425"/>
            <a:ext cx="80718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Here we have corrected the data types to ‘integer’ type.</a:t>
            </a:r>
            <a:endParaRPr sz="1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4"/>
          <p:cNvSpPr txBox="1">
            <a:spLocks noGrp="1"/>
          </p:cNvSpPr>
          <p:nvPr>
            <p:ph type="body" idx="1"/>
          </p:nvPr>
        </p:nvSpPr>
        <p:spPr>
          <a:xfrm>
            <a:off x="406650" y="319100"/>
            <a:ext cx="8330700" cy="3065100"/>
          </a:xfrm>
          <a:prstGeom prst="rect">
            <a:avLst/>
          </a:prstGeom>
        </p:spPr>
        <p:txBody>
          <a:bodyPr spcFirstLastPara="1" wrap="square" lIns="91425" tIns="91425" rIns="91425" bIns="91425" anchor="t" anchorCtr="0">
            <a:normAutofit/>
          </a:bodyPr>
          <a:lstStyle/>
          <a:p>
            <a:pPr marL="0" lvl="0" indent="0" algn="just" rtl="0">
              <a:spcBef>
                <a:spcPts val="1200"/>
              </a:spcBef>
              <a:spcAft>
                <a:spcPts val="0"/>
              </a:spcAft>
              <a:buClr>
                <a:schemeClr val="dk1"/>
              </a:buClr>
              <a:buSzPts val="852"/>
              <a:buFont typeface="Arial"/>
              <a:buNone/>
            </a:pPr>
            <a:r>
              <a:rPr lang="zh-TW" sz="2280" b="1" u="sng">
                <a:solidFill>
                  <a:schemeClr val="dk1"/>
                </a:solidFill>
                <a:latin typeface="Times New Roman"/>
                <a:ea typeface="Times New Roman"/>
                <a:cs typeface="Times New Roman"/>
                <a:sym typeface="Times New Roman"/>
              </a:rPr>
              <a:t>Azure Synapse Analytics</a:t>
            </a:r>
            <a:r>
              <a:rPr lang="zh-TW" sz="2280">
                <a:solidFill>
                  <a:schemeClr val="dk1"/>
                </a:solidFill>
                <a:latin typeface="Times New Roman"/>
                <a:ea typeface="Times New Roman"/>
                <a:cs typeface="Times New Roman"/>
                <a:sym typeface="Times New Roman"/>
              </a:rPr>
              <a:t> (for Data Analysis)</a:t>
            </a:r>
            <a:endParaRPr sz="228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Clr>
                <a:schemeClr val="dk1"/>
              </a:buClr>
              <a:buSzPts val="852"/>
              <a:buFont typeface="Arial"/>
              <a:buNone/>
            </a:pPr>
            <a:r>
              <a:rPr lang="zh-TW" sz="2280">
                <a:solidFill>
                  <a:schemeClr val="dk1"/>
                </a:solidFill>
                <a:latin typeface="Times New Roman"/>
                <a:ea typeface="Times New Roman"/>
                <a:cs typeface="Times New Roman"/>
                <a:sym typeface="Times New Roman"/>
              </a:rPr>
              <a:t>SQL Data Warehouse is a cloud-based analytics service provided by Microsoft Azure. It combines big data and data warehousing into a single integrated platform, allowing organizations to analyze and process large volumes of data for business intelligence and data analytics purposes.</a:t>
            </a:r>
            <a:endParaRPr sz="1195"/>
          </a:p>
        </p:txBody>
      </p:sp>
      <p:pic>
        <p:nvPicPr>
          <p:cNvPr id="136" name="Google Shape;136;p24"/>
          <p:cNvPicPr preferRelativeResize="0"/>
          <p:nvPr/>
        </p:nvPicPr>
        <p:blipFill>
          <a:blip r:embed="rId3">
            <a:alphaModFix/>
          </a:blip>
          <a:stretch>
            <a:fillRect/>
          </a:stretch>
        </p:blipFill>
        <p:spPr>
          <a:xfrm>
            <a:off x="472175" y="3170075"/>
            <a:ext cx="1912725" cy="1494775"/>
          </a:xfrm>
          <a:prstGeom prst="rect">
            <a:avLst/>
          </a:prstGeom>
          <a:noFill/>
          <a:ln>
            <a:noFill/>
          </a:ln>
        </p:spPr>
      </p:pic>
      <p:sp>
        <p:nvSpPr>
          <p:cNvPr id="137" name="Google Shape;137;p24"/>
          <p:cNvSpPr txBox="1"/>
          <p:nvPr/>
        </p:nvSpPr>
        <p:spPr>
          <a:xfrm>
            <a:off x="2080525" y="3550113"/>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Synapse Analytics</a:t>
            </a:r>
            <a:endParaRPr sz="18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355850" y="21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Synapse Analytics:</a:t>
            </a:r>
            <a:endParaRPr u="sng"/>
          </a:p>
        </p:txBody>
      </p:sp>
      <p:pic>
        <p:nvPicPr>
          <p:cNvPr id="143" name="Google Shape;143;p25"/>
          <p:cNvPicPr preferRelativeResize="0"/>
          <p:nvPr/>
        </p:nvPicPr>
        <p:blipFill>
          <a:blip r:embed="rId3">
            <a:alphaModFix/>
          </a:blip>
          <a:stretch>
            <a:fillRect/>
          </a:stretch>
        </p:blipFill>
        <p:spPr>
          <a:xfrm>
            <a:off x="355850" y="725400"/>
            <a:ext cx="8390200" cy="3603526"/>
          </a:xfrm>
          <a:prstGeom prst="rect">
            <a:avLst/>
          </a:prstGeom>
          <a:noFill/>
          <a:ln>
            <a:noFill/>
          </a:ln>
        </p:spPr>
      </p:pic>
      <p:sp>
        <p:nvSpPr>
          <p:cNvPr id="144" name="Google Shape;144;p25"/>
          <p:cNvSpPr txBox="1"/>
          <p:nvPr/>
        </p:nvSpPr>
        <p:spPr>
          <a:xfrm>
            <a:off x="311700" y="4402450"/>
            <a:ext cx="8071800" cy="39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500">
                <a:solidFill>
                  <a:schemeClr val="dk1"/>
                </a:solidFill>
                <a:highlight>
                  <a:schemeClr val="lt1"/>
                </a:highlight>
              </a:rPr>
              <a:t>After creating database, tables, loading transformed data. We performed some SQL queries.</a:t>
            </a:r>
            <a:endParaRPr sz="1500">
              <a:solidFill>
                <a:schemeClr val="dk1"/>
              </a:solidFill>
              <a:highlight>
                <a:schemeClr val="lt1"/>
              </a:high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311688" y="151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Synapse Analytics - Visualizations:</a:t>
            </a:r>
            <a:endParaRPr u="sng"/>
          </a:p>
        </p:txBody>
      </p:sp>
      <p:sp>
        <p:nvSpPr>
          <p:cNvPr id="150" name="Google Shape;150;p26"/>
          <p:cNvSpPr txBox="1">
            <a:spLocks noGrp="1"/>
          </p:cNvSpPr>
          <p:nvPr>
            <p:ph type="body" idx="1"/>
          </p:nvPr>
        </p:nvSpPr>
        <p:spPr>
          <a:xfrm>
            <a:off x="311700" y="1152475"/>
            <a:ext cx="8520600" cy="3260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1" name="Google Shape;151;p26"/>
          <p:cNvPicPr preferRelativeResize="0"/>
          <p:nvPr/>
        </p:nvPicPr>
        <p:blipFill>
          <a:blip r:embed="rId3">
            <a:alphaModFix/>
          </a:blip>
          <a:stretch>
            <a:fillRect/>
          </a:stretch>
        </p:blipFill>
        <p:spPr>
          <a:xfrm>
            <a:off x="311700" y="671300"/>
            <a:ext cx="8520599" cy="3741625"/>
          </a:xfrm>
          <a:prstGeom prst="rect">
            <a:avLst/>
          </a:prstGeom>
          <a:noFill/>
          <a:ln>
            <a:noFill/>
          </a:ln>
        </p:spPr>
      </p:pic>
      <p:sp>
        <p:nvSpPr>
          <p:cNvPr id="152" name="Google Shape;152;p26"/>
          <p:cNvSpPr txBox="1"/>
          <p:nvPr/>
        </p:nvSpPr>
        <p:spPr>
          <a:xfrm>
            <a:off x="311700" y="4412925"/>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600">
                <a:solidFill>
                  <a:schemeClr val="dk1"/>
                </a:solidFill>
              </a:rPr>
              <a:t>We are simply visualizing the chart for understanding the result.</a:t>
            </a:r>
            <a:endParaRPr sz="16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body" idx="1"/>
          </p:nvPr>
        </p:nvSpPr>
        <p:spPr>
          <a:xfrm>
            <a:off x="406650" y="319100"/>
            <a:ext cx="8330700" cy="3693300"/>
          </a:xfrm>
          <a:prstGeom prst="rect">
            <a:avLst/>
          </a:prstGeom>
        </p:spPr>
        <p:txBody>
          <a:bodyPr spcFirstLastPara="1" wrap="square" lIns="91425" tIns="91425" rIns="91425" bIns="91425" anchor="t" anchorCtr="0">
            <a:normAutofit/>
          </a:bodyPr>
          <a:lstStyle/>
          <a:p>
            <a:pPr marL="0" lvl="0" indent="0" algn="just" rtl="0">
              <a:lnSpc>
                <a:spcPct val="105000"/>
              </a:lnSpc>
              <a:spcBef>
                <a:spcPts val="1200"/>
              </a:spcBef>
              <a:spcAft>
                <a:spcPts val="0"/>
              </a:spcAft>
              <a:buClr>
                <a:schemeClr val="dk1"/>
              </a:buClr>
              <a:buSzPts val="1018"/>
              <a:buFont typeface="Arial"/>
              <a:buNone/>
            </a:pPr>
            <a:r>
              <a:rPr lang="zh-TW" sz="2260" b="1" u="sng">
                <a:solidFill>
                  <a:schemeClr val="dk1"/>
                </a:solidFill>
                <a:latin typeface="Times New Roman"/>
                <a:ea typeface="Times New Roman"/>
                <a:cs typeface="Times New Roman"/>
                <a:sym typeface="Times New Roman"/>
              </a:rPr>
              <a:t>Power BI</a:t>
            </a:r>
            <a:r>
              <a:rPr lang="zh-TW" sz="2260">
                <a:solidFill>
                  <a:schemeClr val="dk1"/>
                </a:solidFill>
                <a:latin typeface="Times New Roman"/>
                <a:ea typeface="Times New Roman"/>
                <a:cs typeface="Times New Roman"/>
                <a:sym typeface="Times New Roman"/>
              </a:rPr>
              <a:t> (for Data Visualization)</a:t>
            </a:r>
            <a:endParaRPr sz="2260">
              <a:solidFill>
                <a:schemeClr val="dk1"/>
              </a:solidFill>
              <a:latin typeface="Times New Roman"/>
              <a:ea typeface="Times New Roman"/>
              <a:cs typeface="Times New Roman"/>
              <a:sym typeface="Times New Roman"/>
            </a:endParaRPr>
          </a:p>
          <a:p>
            <a:pPr marL="0" lvl="0" indent="0" algn="just" rtl="0">
              <a:lnSpc>
                <a:spcPct val="105000"/>
              </a:lnSpc>
              <a:spcBef>
                <a:spcPts val="1200"/>
              </a:spcBef>
              <a:spcAft>
                <a:spcPts val="1200"/>
              </a:spcAft>
              <a:buClr>
                <a:schemeClr val="dk1"/>
              </a:buClr>
              <a:buSzPts val="1018"/>
              <a:buFont typeface="Arial"/>
              <a:buNone/>
            </a:pPr>
            <a:r>
              <a:rPr lang="zh-TW" sz="2260">
                <a:solidFill>
                  <a:schemeClr val="dk1"/>
                </a:solidFill>
                <a:latin typeface="Times New Roman"/>
                <a:ea typeface="Times New Roman"/>
                <a:cs typeface="Times New Roman"/>
                <a:sym typeface="Times New Roman"/>
              </a:rPr>
              <a:t>Power BI is made up of three main components: the Power BI Desktop, the Power BI service, and the Power BI mobile app. It allows you to connect to a wide variety of data sources, including Excel, SQL databases, and cloud-based services, and create interactive charts, maps, and visualization.</a:t>
            </a:r>
            <a:endParaRPr sz="964"/>
          </a:p>
        </p:txBody>
      </p:sp>
      <p:pic>
        <p:nvPicPr>
          <p:cNvPr id="158" name="Google Shape;158;p27"/>
          <p:cNvPicPr preferRelativeResize="0"/>
          <p:nvPr/>
        </p:nvPicPr>
        <p:blipFill>
          <a:blip r:embed="rId3">
            <a:alphaModFix/>
          </a:blip>
          <a:stretch>
            <a:fillRect/>
          </a:stretch>
        </p:blipFill>
        <p:spPr>
          <a:xfrm>
            <a:off x="545625" y="2943350"/>
            <a:ext cx="1388375" cy="1643827"/>
          </a:xfrm>
          <a:prstGeom prst="rect">
            <a:avLst/>
          </a:prstGeom>
          <a:noFill/>
          <a:ln>
            <a:noFill/>
          </a:ln>
        </p:spPr>
      </p:pic>
      <p:sp>
        <p:nvSpPr>
          <p:cNvPr id="159" name="Google Shape;159;p27"/>
          <p:cNvSpPr txBox="1"/>
          <p:nvPr/>
        </p:nvSpPr>
        <p:spPr>
          <a:xfrm>
            <a:off x="2112000" y="3397913"/>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Power BI</a:t>
            </a:r>
            <a:endParaRPr sz="18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215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Microsoft Power BI - Visualization:</a:t>
            </a:r>
            <a:endParaRPr u="sng"/>
          </a:p>
        </p:txBody>
      </p:sp>
      <p:pic>
        <p:nvPicPr>
          <p:cNvPr id="165" name="Google Shape;165;p28"/>
          <p:cNvPicPr preferRelativeResize="0"/>
          <p:nvPr/>
        </p:nvPicPr>
        <p:blipFill>
          <a:blip r:embed="rId3">
            <a:alphaModFix/>
          </a:blip>
          <a:stretch>
            <a:fillRect/>
          </a:stretch>
        </p:blipFill>
        <p:spPr>
          <a:xfrm>
            <a:off x="392575" y="749000"/>
            <a:ext cx="8080550" cy="3645500"/>
          </a:xfrm>
          <a:prstGeom prst="rect">
            <a:avLst/>
          </a:prstGeom>
          <a:noFill/>
          <a:ln>
            <a:noFill/>
          </a:ln>
        </p:spPr>
      </p:pic>
      <p:sp>
        <p:nvSpPr>
          <p:cNvPr id="166" name="Google Shape;166;p28"/>
          <p:cNvSpPr txBox="1"/>
          <p:nvPr/>
        </p:nvSpPr>
        <p:spPr>
          <a:xfrm>
            <a:off x="311700" y="4412925"/>
            <a:ext cx="8520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TW" sz="1600">
                <a:solidFill>
                  <a:schemeClr val="dk1"/>
                </a:solidFill>
              </a:rPr>
              <a:t>We also used Power BI for better visualization using different chart types.</a:t>
            </a:r>
            <a:endParaRPr sz="16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269700" y="1133625"/>
            <a:ext cx="8520600" cy="2534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zh-TW" sz="8000" b="1"/>
              <a:t>Thank you</a:t>
            </a:r>
            <a:endParaRPr sz="8000" b="1"/>
          </a:p>
          <a:p>
            <a:pPr marL="0" lvl="0" indent="0" algn="ctr" rtl="0">
              <a:spcBef>
                <a:spcPts val="0"/>
              </a:spcBef>
              <a:spcAft>
                <a:spcPts val="0"/>
              </a:spcAft>
              <a:buNone/>
            </a:pPr>
            <a:r>
              <a:rPr lang="zh-TW" sz="8000" b="1"/>
              <a:t>Q&amp;A</a:t>
            </a:r>
            <a:endParaRPr sz="80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7258800" cy="5727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0"/>
              </a:spcAft>
              <a:buClr>
                <a:schemeClr val="dk1"/>
              </a:buClr>
              <a:buSzPct val="40000"/>
              <a:buFont typeface="Arial"/>
              <a:buNone/>
            </a:pPr>
            <a:r>
              <a:rPr lang="zh-TW" sz="2750" b="1" u="sng">
                <a:highlight>
                  <a:schemeClr val="lt1"/>
                </a:highlight>
              </a:rPr>
              <a:t>Architecture of the Project work:</a:t>
            </a:r>
            <a:endParaRPr sz="2750" b="1" u="sng">
              <a:highlight>
                <a:schemeClr val="lt1"/>
              </a:highlight>
            </a:endParaRPr>
          </a:p>
          <a:p>
            <a:pPr marL="0" lvl="0" indent="0" algn="l" rtl="0">
              <a:spcBef>
                <a:spcPts val="1200"/>
              </a:spcBef>
              <a:spcAft>
                <a:spcPts val="0"/>
              </a:spcAft>
              <a:buNone/>
            </a:pPr>
            <a:endParaRPr/>
          </a:p>
        </p:txBody>
      </p:sp>
      <p:pic>
        <p:nvPicPr>
          <p:cNvPr id="61" name="Google Shape;61;p14"/>
          <p:cNvPicPr preferRelativeResize="0"/>
          <p:nvPr/>
        </p:nvPicPr>
        <p:blipFill>
          <a:blip r:embed="rId3">
            <a:alphaModFix/>
          </a:blip>
          <a:stretch>
            <a:fillRect/>
          </a:stretch>
        </p:blipFill>
        <p:spPr>
          <a:xfrm>
            <a:off x="311700" y="1127400"/>
            <a:ext cx="8476325" cy="343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500650" y="424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zh-TW" sz="2520" b="1" u="sng">
                <a:highlight>
                  <a:schemeClr val="lt1"/>
                </a:highlight>
              </a:rPr>
              <a:t>About Dataset:</a:t>
            </a:r>
            <a:endParaRPr sz="2520" b="1" u="sng">
              <a:highlight>
                <a:schemeClr val="lt1"/>
              </a:highlight>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286000" lvl="0" indent="0" algn="l" rtl="0">
              <a:spcBef>
                <a:spcPts val="0"/>
              </a:spcBef>
              <a:spcAft>
                <a:spcPts val="0"/>
              </a:spcAft>
              <a:buNone/>
            </a:pPr>
            <a:r>
              <a:rPr lang="zh-TW"/>
              <a:t>Source of data : </a:t>
            </a:r>
            <a:r>
              <a:rPr lang="zh-TW" u="sng">
                <a:solidFill>
                  <a:schemeClr val="hlink"/>
                </a:solidFill>
                <a:hlinkClick r:id="rId3"/>
              </a:rPr>
              <a:t>https://www.kaggle.com/datasets/arjunprasadsarkhel/2021-olympics-in-tokyo</a:t>
            </a:r>
            <a:endParaRPr/>
          </a:p>
          <a:p>
            <a:pPr marL="2286000" lvl="0" indent="0" algn="l" rtl="0">
              <a:spcBef>
                <a:spcPts val="1200"/>
              </a:spcBef>
              <a:spcAft>
                <a:spcPts val="0"/>
              </a:spcAft>
              <a:buNone/>
            </a:pPr>
            <a:endParaRPr sz="1400"/>
          </a:p>
          <a:p>
            <a:pPr marL="2286000" lvl="0" indent="0" algn="l" rtl="0">
              <a:spcBef>
                <a:spcPts val="1200"/>
              </a:spcBef>
              <a:spcAft>
                <a:spcPts val="0"/>
              </a:spcAft>
              <a:buNone/>
            </a:pPr>
            <a:endParaRPr/>
          </a:p>
          <a:p>
            <a:pPr marL="2286000" lvl="0" indent="0" algn="l" rtl="0">
              <a:spcBef>
                <a:spcPts val="1200"/>
              </a:spcBef>
              <a:spcAft>
                <a:spcPts val="0"/>
              </a:spcAft>
              <a:buNone/>
            </a:pPr>
            <a:endParaRPr/>
          </a:p>
          <a:p>
            <a:pPr marL="2286000" lvl="0" indent="0" algn="l" rtl="0">
              <a:spcBef>
                <a:spcPts val="1200"/>
              </a:spcBef>
              <a:spcAft>
                <a:spcPts val="1200"/>
              </a:spcAft>
              <a:buNone/>
            </a:pPr>
            <a:r>
              <a:rPr lang="zh-TW"/>
              <a:t>Extracted data from Github Repository. Where the data is in CSV format.</a:t>
            </a:r>
            <a:endParaRPr/>
          </a:p>
        </p:txBody>
      </p:sp>
      <p:pic>
        <p:nvPicPr>
          <p:cNvPr id="68" name="Google Shape;68;p15"/>
          <p:cNvPicPr preferRelativeResize="0"/>
          <p:nvPr/>
        </p:nvPicPr>
        <p:blipFill>
          <a:blip r:embed="rId4">
            <a:alphaModFix/>
          </a:blip>
          <a:stretch>
            <a:fillRect/>
          </a:stretch>
        </p:blipFill>
        <p:spPr>
          <a:xfrm>
            <a:off x="575400" y="1152475"/>
            <a:ext cx="1820000" cy="1213525"/>
          </a:xfrm>
          <a:prstGeom prst="rect">
            <a:avLst/>
          </a:prstGeom>
          <a:noFill/>
          <a:ln>
            <a:noFill/>
          </a:ln>
        </p:spPr>
      </p:pic>
      <p:pic>
        <p:nvPicPr>
          <p:cNvPr id="69" name="Google Shape;69;p15"/>
          <p:cNvPicPr preferRelativeResize="0"/>
          <p:nvPr/>
        </p:nvPicPr>
        <p:blipFill>
          <a:blip r:embed="rId5">
            <a:alphaModFix/>
          </a:blip>
          <a:stretch>
            <a:fillRect/>
          </a:stretch>
        </p:blipFill>
        <p:spPr>
          <a:xfrm>
            <a:off x="4783025" y="1893625"/>
            <a:ext cx="1694495" cy="1213525"/>
          </a:xfrm>
          <a:prstGeom prst="rect">
            <a:avLst/>
          </a:prstGeom>
          <a:noFill/>
          <a:ln>
            <a:noFill/>
          </a:ln>
        </p:spPr>
      </p:pic>
      <p:pic>
        <p:nvPicPr>
          <p:cNvPr id="70" name="Google Shape;70;p15"/>
          <p:cNvPicPr preferRelativeResize="0"/>
          <p:nvPr/>
        </p:nvPicPr>
        <p:blipFill>
          <a:blip r:embed="rId6">
            <a:alphaModFix/>
          </a:blip>
          <a:stretch>
            <a:fillRect/>
          </a:stretch>
        </p:blipFill>
        <p:spPr>
          <a:xfrm>
            <a:off x="575400" y="3058800"/>
            <a:ext cx="1741123" cy="139189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body" idx="1"/>
          </p:nvPr>
        </p:nvSpPr>
        <p:spPr>
          <a:xfrm>
            <a:off x="416700" y="350600"/>
            <a:ext cx="8256000" cy="2645100"/>
          </a:xfrm>
          <a:prstGeom prst="rect">
            <a:avLst/>
          </a:prstGeom>
        </p:spPr>
        <p:txBody>
          <a:bodyPr spcFirstLastPara="1" wrap="square" lIns="91425" tIns="91425" rIns="91425" bIns="91425" anchor="t" anchorCtr="0">
            <a:normAutofit fontScale="25000" lnSpcReduction="20000"/>
          </a:bodyPr>
          <a:lstStyle/>
          <a:p>
            <a:pPr marL="0" lvl="0" indent="0" algn="just" rtl="0">
              <a:spcBef>
                <a:spcPts val="1200"/>
              </a:spcBef>
              <a:spcAft>
                <a:spcPts val="0"/>
              </a:spcAft>
              <a:buClr>
                <a:schemeClr val="dk1"/>
              </a:buClr>
              <a:buSzPct val="91666"/>
              <a:buFont typeface="Arial"/>
              <a:buNone/>
            </a:pPr>
            <a:endParaRPr sz="1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None/>
            </a:pPr>
            <a:r>
              <a:rPr lang="zh-TW" sz="9000" b="1" u="sng">
                <a:solidFill>
                  <a:schemeClr val="dk1"/>
                </a:solidFill>
                <a:latin typeface="Times New Roman"/>
                <a:ea typeface="Times New Roman"/>
                <a:cs typeface="Times New Roman"/>
                <a:sym typeface="Times New Roman"/>
              </a:rPr>
              <a:t>Data Lake Storage Gen 2</a:t>
            </a:r>
            <a:r>
              <a:rPr lang="zh-TW" sz="9000">
                <a:solidFill>
                  <a:schemeClr val="dk1"/>
                </a:solidFill>
                <a:latin typeface="Times New Roman"/>
                <a:ea typeface="Times New Roman"/>
                <a:cs typeface="Times New Roman"/>
                <a:sym typeface="Times New Roman"/>
              </a:rPr>
              <a:t> (for Data Storage):</a:t>
            </a:r>
            <a:endParaRPr sz="90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275"/>
              <a:buFont typeface="Arial"/>
              <a:buNone/>
            </a:pPr>
            <a:r>
              <a:rPr lang="zh-TW" sz="9000">
                <a:solidFill>
                  <a:schemeClr val="dk1"/>
                </a:solidFill>
                <a:latin typeface="Times New Roman"/>
                <a:ea typeface="Times New Roman"/>
                <a:cs typeface="Times New Roman"/>
                <a:sym typeface="Times New Roman"/>
              </a:rPr>
              <a:t>Data lake solution that combines the capabilities of a data lake with the   power of Azure Blob Storage, allowing you to store and analyze large volumes of structured and unstructured data with enhanced performance, security, and analytics capabilities.</a:t>
            </a:r>
            <a:endParaRPr sz="9000" b="1" u="sng">
              <a:solidFill>
                <a:schemeClr val="dk1"/>
              </a:solidFill>
              <a:highlight>
                <a:srgbClr val="00FF00"/>
              </a:highlight>
              <a:latin typeface="Times New Roman"/>
              <a:ea typeface="Times New Roman"/>
              <a:cs typeface="Times New Roman"/>
              <a:sym typeface="Times New Roman"/>
            </a:endParaRPr>
          </a:p>
          <a:p>
            <a:pPr marL="0" lvl="0" indent="0" algn="l" rtl="0">
              <a:spcBef>
                <a:spcPts val="1200"/>
              </a:spcBef>
              <a:spcAft>
                <a:spcPts val="0"/>
              </a:spcAft>
              <a:buClr>
                <a:schemeClr val="dk1"/>
              </a:buClr>
              <a:buSzPct val="34374"/>
              <a:buFont typeface="Arial"/>
              <a:buNone/>
            </a:pPr>
            <a:r>
              <a:rPr lang="zh-TW" sz="3200" b="1" u="sng">
                <a:solidFill>
                  <a:schemeClr val="dk1"/>
                </a:solidFill>
                <a:latin typeface="Times New Roman"/>
                <a:ea typeface="Times New Roman"/>
                <a:cs typeface="Times New Roman"/>
                <a:sym typeface="Times New Roman"/>
              </a:rPr>
              <a:t> </a:t>
            </a:r>
            <a:endParaRPr sz="3200" b="1" u="sng">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ts val="275"/>
              <a:buFont typeface="Arial"/>
              <a:buNone/>
            </a:pPr>
            <a:endParaRPr sz="495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4"/>
              <a:buFont typeface="Arial"/>
              <a:buNone/>
            </a:pPr>
            <a:endParaRPr sz="3200">
              <a:solidFill>
                <a:schemeClr val="dk1"/>
              </a:solidFill>
              <a:latin typeface="Times New Roman"/>
              <a:ea typeface="Times New Roman"/>
              <a:cs typeface="Times New Roman"/>
              <a:sym typeface="Times New Roman"/>
            </a:endParaRPr>
          </a:p>
          <a:p>
            <a:pPr marL="0" lvl="0" indent="0" algn="l" rtl="0">
              <a:spcBef>
                <a:spcPts val="1200"/>
              </a:spcBef>
              <a:spcAft>
                <a:spcPts val="1200"/>
              </a:spcAft>
              <a:buNone/>
            </a:pPr>
            <a:endParaRPr sz="200"/>
          </a:p>
        </p:txBody>
      </p:sp>
      <p:pic>
        <p:nvPicPr>
          <p:cNvPr id="76" name="Google Shape;76;p16"/>
          <p:cNvPicPr preferRelativeResize="0"/>
          <p:nvPr/>
        </p:nvPicPr>
        <p:blipFill>
          <a:blip r:embed="rId3">
            <a:alphaModFix/>
          </a:blip>
          <a:stretch>
            <a:fillRect/>
          </a:stretch>
        </p:blipFill>
        <p:spPr>
          <a:xfrm>
            <a:off x="416700" y="2571748"/>
            <a:ext cx="2031100" cy="1502600"/>
          </a:xfrm>
          <a:prstGeom prst="rect">
            <a:avLst/>
          </a:prstGeom>
          <a:noFill/>
          <a:ln>
            <a:noFill/>
          </a:ln>
        </p:spPr>
      </p:pic>
      <p:pic>
        <p:nvPicPr>
          <p:cNvPr id="77" name="Google Shape;77;p16"/>
          <p:cNvPicPr preferRelativeResize="0"/>
          <p:nvPr/>
        </p:nvPicPr>
        <p:blipFill>
          <a:blip r:embed="rId4">
            <a:alphaModFix/>
          </a:blip>
          <a:stretch>
            <a:fillRect/>
          </a:stretch>
        </p:blipFill>
        <p:spPr>
          <a:xfrm>
            <a:off x="6586700" y="2571752"/>
            <a:ext cx="1771024" cy="1502601"/>
          </a:xfrm>
          <a:prstGeom prst="rect">
            <a:avLst/>
          </a:prstGeom>
          <a:noFill/>
          <a:ln>
            <a:noFill/>
          </a:ln>
        </p:spPr>
      </p:pic>
      <p:sp>
        <p:nvSpPr>
          <p:cNvPr id="78" name="Google Shape;78;p16"/>
          <p:cNvSpPr txBox="1"/>
          <p:nvPr/>
        </p:nvSpPr>
        <p:spPr>
          <a:xfrm>
            <a:off x="6847600" y="4074350"/>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Storage Account</a:t>
            </a:r>
            <a:endParaRPr sz="1800">
              <a:solidFill>
                <a:schemeClr val="dk1"/>
              </a:solidFill>
            </a:endParaRPr>
          </a:p>
        </p:txBody>
      </p:sp>
      <p:sp>
        <p:nvSpPr>
          <p:cNvPr id="79" name="Google Shape;79;p16"/>
          <p:cNvSpPr txBox="1"/>
          <p:nvPr/>
        </p:nvSpPr>
        <p:spPr>
          <a:xfrm>
            <a:off x="655750" y="3998325"/>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 Lake</a:t>
            </a:r>
            <a:endParaRPr sz="1800">
              <a:solidFill>
                <a:schemeClr val="dk1"/>
              </a:solidFill>
            </a:endParaRPr>
          </a:p>
          <a:p>
            <a:pPr marL="0" lvl="0" indent="0" algn="l" rtl="0">
              <a:spcBef>
                <a:spcPts val="0"/>
              </a:spcBef>
              <a:spcAft>
                <a:spcPts val="0"/>
              </a:spcAft>
              <a:buNone/>
            </a:pPr>
            <a:r>
              <a:rPr lang="zh-TW" sz="1800">
                <a:solidFill>
                  <a:schemeClr val="dk1"/>
                </a:solidFill>
              </a:rPr>
              <a:t>Gen 2</a:t>
            </a:r>
            <a:endParaRPr sz="1800">
              <a:solidFill>
                <a:schemeClr val="dk1"/>
              </a:solidFill>
            </a:endParaRPr>
          </a:p>
        </p:txBody>
      </p:sp>
      <p:pic>
        <p:nvPicPr>
          <p:cNvPr id="80" name="Google Shape;80;p16"/>
          <p:cNvPicPr preferRelativeResize="0"/>
          <p:nvPr/>
        </p:nvPicPr>
        <p:blipFill>
          <a:blip r:embed="rId5">
            <a:alphaModFix/>
          </a:blip>
          <a:stretch>
            <a:fillRect/>
          </a:stretch>
        </p:blipFill>
        <p:spPr>
          <a:xfrm>
            <a:off x="3517289" y="2571750"/>
            <a:ext cx="1717975" cy="1502600"/>
          </a:xfrm>
          <a:prstGeom prst="rect">
            <a:avLst/>
          </a:prstGeom>
          <a:noFill/>
          <a:ln>
            <a:noFill/>
          </a:ln>
        </p:spPr>
      </p:pic>
      <p:sp>
        <p:nvSpPr>
          <p:cNvPr id="81" name="Google Shape;81;p16"/>
          <p:cNvSpPr txBox="1"/>
          <p:nvPr/>
        </p:nvSpPr>
        <p:spPr>
          <a:xfrm>
            <a:off x="3751675" y="3998325"/>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 Lake</a:t>
            </a:r>
            <a:endParaRPr sz="1800">
              <a:solidFill>
                <a:schemeClr val="dk1"/>
              </a:solidFill>
            </a:endParaRPr>
          </a:p>
          <a:p>
            <a:pPr marL="0" lvl="0" indent="0" algn="l" rtl="0">
              <a:spcBef>
                <a:spcPts val="0"/>
              </a:spcBef>
              <a:spcAft>
                <a:spcPts val="0"/>
              </a:spcAft>
              <a:buNone/>
            </a:pPr>
            <a:r>
              <a:rPr lang="zh-TW" sz="1800">
                <a:solidFill>
                  <a:schemeClr val="dk1"/>
                </a:solidFill>
              </a:rPr>
              <a:t>Gen 1</a:t>
            </a:r>
            <a:endParaRPr sz="18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7"/>
          <p:cNvSpPr txBox="1">
            <a:spLocks noGrp="1"/>
          </p:cNvSpPr>
          <p:nvPr>
            <p:ph type="title"/>
          </p:nvPr>
        </p:nvSpPr>
        <p:spPr>
          <a:xfrm>
            <a:off x="210838" y="1610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Data Lake Storage Gen 2:</a:t>
            </a:r>
            <a:endParaRPr u="sng"/>
          </a:p>
        </p:txBody>
      </p:sp>
      <p:pic>
        <p:nvPicPr>
          <p:cNvPr id="87" name="Google Shape;87;p17"/>
          <p:cNvPicPr preferRelativeResize="0"/>
          <p:nvPr/>
        </p:nvPicPr>
        <p:blipFill>
          <a:blip r:embed="rId3">
            <a:alphaModFix/>
          </a:blip>
          <a:stretch>
            <a:fillRect/>
          </a:stretch>
        </p:blipFill>
        <p:spPr>
          <a:xfrm>
            <a:off x="311700" y="733775"/>
            <a:ext cx="8171925" cy="3469200"/>
          </a:xfrm>
          <a:prstGeom prst="rect">
            <a:avLst/>
          </a:prstGeom>
          <a:noFill/>
          <a:ln>
            <a:noFill/>
          </a:ln>
        </p:spPr>
      </p:pic>
      <p:sp>
        <p:nvSpPr>
          <p:cNvPr id="88" name="Google Shape;88;p17"/>
          <p:cNvSpPr txBox="1"/>
          <p:nvPr/>
        </p:nvSpPr>
        <p:spPr>
          <a:xfrm>
            <a:off x="210850" y="4297450"/>
            <a:ext cx="7515900" cy="451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Here we have created two folders for data storage using Azure Storage accounts.</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a:spLocks noGrp="1"/>
          </p:cNvSpPr>
          <p:nvPr>
            <p:ph type="body" idx="1"/>
          </p:nvPr>
        </p:nvSpPr>
        <p:spPr>
          <a:xfrm>
            <a:off x="311700" y="445075"/>
            <a:ext cx="8520600" cy="2393400"/>
          </a:xfrm>
          <a:prstGeom prst="rect">
            <a:avLst/>
          </a:prstGeom>
        </p:spPr>
        <p:txBody>
          <a:bodyPr spcFirstLastPara="1" wrap="square" lIns="91425" tIns="91425" rIns="91425" bIns="91425" anchor="t" anchorCtr="0">
            <a:normAutofit fontScale="32500" lnSpcReduction="20000"/>
          </a:bodyPr>
          <a:lstStyle/>
          <a:p>
            <a:pPr marL="0" lvl="0" indent="0" algn="just" rtl="0">
              <a:spcBef>
                <a:spcPts val="1200"/>
              </a:spcBef>
              <a:spcAft>
                <a:spcPts val="0"/>
              </a:spcAft>
              <a:buNone/>
            </a:pPr>
            <a:r>
              <a:rPr lang="zh-TW" sz="7000" b="1" u="sng">
                <a:solidFill>
                  <a:schemeClr val="dk1"/>
                </a:solidFill>
                <a:latin typeface="Times New Roman"/>
                <a:ea typeface="Times New Roman"/>
                <a:cs typeface="Times New Roman"/>
                <a:sym typeface="Times New Roman"/>
              </a:rPr>
              <a:t>Azure Data Factory</a:t>
            </a:r>
            <a:r>
              <a:rPr lang="zh-TW" sz="7000">
                <a:solidFill>
                  <a:schemeClr val="dk1"/>
                </a:solidFill>
                <a:latin typeface="Times New Roman"/>
                <a:ea typeface="Times New Roman"/>
                <a:cs typeface="Times New Roman"/>
                <a:sym typeface="Times New Roman"/>
              </a:rPr>
              <a:t> (for Data Ingestion):</a:t>
            </a:r>
            <a:endParaRPr sz="7000">
              <a:solidFill>
                <a:schemeClr val="dk1"/>
              </a:solidFill>
              <a:latin typeface="Times New Roman"/>
              <a:ea typeface="Times New Roman"/>
              <a:cs typeface="Times New Roman"/>
              <a:sym typeface="Times New Roman"/>
            </a:endParaRPr>
          </a:p>
          <a:p>
            <a:pPr marL="0" lvl="0" indent="0" algn="just" rtl="0">
              <a:spcBef>
                <a:spcPts val="1200"/>
              </a:spcBef>
              <a:spcAft>
                <a:spcPts val="1200"/>
              </a:spcAft>
              <a:buNone/>
            </a:pPr>
            <a:r>
              <a:rPr lang="zh-TW" sz="7000">
                <a:solidFill>
                  <a:schemeClr val="dk1"/>
                </a:solidFill>
                <a:latin typeface="Times New Roman"/>
                <a:ea typeface="Times New Roman"/>
                <a:cs typeface="Times New Roman"/>
                <a:sym typeface="Times New Roman"/>
              </a:rPr>
              <a:t>Data integration service that enables you to create, schedule, and manage data 	pipelines for efficient data movement and transformation between various sources and destinations in Azure and beyond. It simplifies ETL (Extract, Transform, Load) and data integration tasks.</a:t>
            </a:r>
            <a:endParaRPr/>
          </a:p>
        </p:txBody>
      </p:sp>
      <p:pic>
        <p:nvPicPr>
          <p:cNvPr id="94" name="Google Shape;94;p18"/>
          <p:cNvPicPr preferRelativeResize="0"/>
          <p:nvPr/>
        </p:nvPicPr>
        <p:blipFill>
          <a:blip r:embed="rId3">
            <a:alphaModFix/>
          </a:blip>
          <a:stretch>
            <a:fillRect/>
          </a:stretch>
        </p:blipFill>
        <p:spPr>
          <a:xfrm>
            <a:off x="437700" y="2838474"/>
            <a:ext cx="2136149" cy="1802775"/>
          </a:xfrm>
          <a:prstGeom prst="rect">
            <a:avLst/>
          </a:prstGeom>
          <a:noFill/>
          <a:ln>
            <a:noFill/>
          </a:ln>
        </p:spPr>
      </p:pic>
      <p:sp>
        <p:nvSpPr>
          <p:cNvPr id="95" name="Google Shape;95;p18"/>
          <p:cNvSpPr txBox="1"/>
          <p:nvPr/>
        </p:nvSpPr>
        <p:spPr>
          <a:xfrm>
            <a:off x="2815325" y="3372513"/>
            <a:ext cx="12492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 Factory</a:t>
            </a:r>
            <a:endParaRPr sz="18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9"/>
          <p:cNvSpPr txBox="1">
            <a:spLocks noGrp="1"/>
          </p:cNvSpPr>
          <p:nvPr>
            <p:ph type="title"/>
          </p:nvPr>
        </p:nvSpPr>
        <p:spPr>
          <a:xfrm>
            <a:off x="206725" y="1396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 Factory:</a:t>
            </a:r>
            <a:endParaRPr u="sng"/>
          </a:p>
        </p:txBody>
      </p:sp>
      <p:pic>
        <p:nvPicPr>
          <p:cNvPr id="101" name="Google Shape;101;p19"/>
          <p:cNvPicPr preferRelativeResize="0"/>
          <p:nvPr/>
        </p:nvPicPr>
        <p:blipFill>
          <a:blip r:embed="rId3">
            <a:alphaModFix/>
          </a:blip>
          <a:stretch>
            <a:fillRect/>
          </a:stretch>
        </p:blipFill>
        <p:spPr>
          <a:xfrm>
            <a:off x="206725" y="654850"/>
            <a:ext cx="8620824" cy="3779050"/>
          </a:xfrm>
          <a:prstGeom prst="rect">
            <a:avLst/>
          </a:prstGeom>
          <a:noFill/>
          <a:ln>
            <a:noFill/>
          </a:ln>
        </p:spPr>
      </p:pic>
      <p:sp>
        <p:nvSpPr>
          <p:cNvPr id="102" name="Google Shape;102;p19"/>
          <p:cNvSpPr txBox="1"/>
          <p:nvPr/>
        </p:nvSpPr>
        <p:spPr>
          <a:xfrm>
            <a:off x="246175" y="4433900"/>
            <a:ext cx="84417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The pipeline is successfully validated and debugged for data ingestion.</a:t>
            </a:r>
            <a:endParaRPr sz="16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body" idx="1"/>
          </p:nvPr>
        </p:nvSpPr>
        <p:spPr>
          <a:xfrm>
            <a:off x="406650" y="476550"/>
            <a:ext cx="8330700" cy="3243600"/>
          </a:xfrm>
          <a:prstGeom prst="rect">
            <a:avLst/>
          </a:prstGeom>
        </p:spPr>
        <p:txBody>
          <a:bodyPr spcFirstLastPara="1" wrap="square" lIns="91425" tIns="91425" rIns="91425" bIns="91425" anchor="t" anchorCtr="0">
            <a:normAutofit fontScale="70000" lnSpcReduction="20000"/>
          </a:bodyPr>
          <a:lstStyle/>
          <a:p>
            <a:pPr marL="0" lvl="0" indent="0" algn="just" rtl="0">
              <a:spcBef>
                <a:spcPts val="1200"/>
              </a:spcBef>
              <a:spcAft>
                <a:spcPts val="0"/>
              </a:spcAft>
              <a:buClr>
                <a:schemeClr val="dk1"/>
              </a:buClr>
              <a:buSzPct val="34375"/>
              <a:buFont typeface="Arial"/>
              <a:buNone/>
            </a:pPr>
            <a:r>
              <a:rPr lang="zh-TW" sz="3200" b="1" u="sng">
                <a:solidFill>
                  <a:schemeClr val="dk1"/>
                </a:solidFill>
                <a:latin typeface="Times New Roman"/>
                <a:ea typeface="Times New Roman"/>
                <a:cs typeface="Times New Roman"/>
                <a:sym typeface="Times New Roman"/>
              </a:rPr>
              <a:t>Azure Databricks</a:t>
            </a:r>
            <a:r>
              <a:rPr lang="zh-TW" sz="3200">
                <a:solidFill>
                  <a:schemeClr val="dk1"/>
                </a:solidFill>
                <a:latin typeface="Times New Roman"/>
                <a:ea typeface="Times New Roman"/>
                <a:cs typeface="Times New Roman"/>
                <a:sym typeface="Times New Roman"/>
              </a:rPr>
              <a:t> (for Data Transformation)</a:t>
            </a:r>
            <a:endParaRPr sz="3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5"/>
              <a:buFont typeface="Arial"/>
              <a:buNone/>
            </a:pPr>
            <a:r>
              <a:rPr lang="zh-TW" sz="3200">
                <a:solidFill>
                  <a:schemeClr val="dk1"/>
                </a:solidFill>
                <a:latin typeface="Times New Roman"/>
                <a:ea typeface="Times New Roman"/>
                <a:cs typeface="Times New Roman"/>
                <a:sym typeface="Times New Roman"/>
              </a:rPr>
              <a:t>Databricks is a unified analytics platform built on top of Apache Spark, designed to help data engineers and data scientists collaborate on big data processing and machine learning tasks. It provides tools for data exploration, data processing, and building machine learning models in a collaborative and scalable environment.</a:t>
            </a:r>
            <a:endParaRPr sz="3200">
              <a:solidFill>
                <a:schemeClr val="dk1"/>
              </a:solidFill>
              <a:latin typeface="Times New Roman"/>
              <a:ea typeface="Times New Roman"/>
              <a:cs typeface="Times New Roman"/>
              <a:sym typeface="Times New Roman"/>
            </a:endParaRPr>
          </a:p>
          <a:p>
            <a:pPr marL="0" lvl="0" indent="0" algn="just" rtl="0">
              <a:spcBef>
                <a:spcPts val="1200"/>
              </a:spcBef>
              <a:spcAft>
                <a:spcPts val="0"/>
              </a:spcAft>
              <a:buClr>
                <a:schemeClr val="dk1"/>
              </a:buClr>
              <a:buSzPct val="34374"/>
              <a:buFont typeface="Arial"/>
              <a:buNone/>
            </a:pPr>
            <a:r>
              <a:rPr lang="zh-TW" sz="3200">
                <a:solidFill>
                  <a:schemeClr val="dk1"/>
                </a:solidFill>
                <a:latin typeface="Times New Roman"/>
                <a:ea typeface="Times New Roman"/>
                <a:cs typeface="Times New Roman"/>
                <a:sym typeface="Times New Roman"/>
              </a:rPr>
              <a:t> </a:t>
            </a:r>
            <a:endParaRPr sz="3200">
              <a:solidFill>
                <a:schemeClr val="dk1"/>
              </a:solidFill>
              <a:latin typeface="Times New Roman"/>
              <a:ea typeface="Times New Roman"/>
              <a:cs typeface="Times New Roman"/>
              <a:sym typeface="Times New Roman"/>
            </a:endParaRPr>
          </a:p>
          <a:p>
            <a:pPr marL="1828800" lvl="0" indent="0" algn="just" rtl="0">
              <a:spcBef>
                <a:spcPts val="1200"/>
              </a:spcBef>
              <a:spcAft>
                <a:spcPts val="1200"/>
              </a:spcAft>
              <a:buClr>
                <a:schemeClr val="dk1"/>
              </a:buClr>
              <a:buSzPct val="61111"/>
              <a:buFont typeface="Arial"/>
              <a:buNone/>
            </a:pPr>
            <a:endParaRPr/>
          </a:p>
        </p:txBody>
      </p:sp>
      <p:pic>
        <p:nvPicPr>
          <p:cNvPr id="108" name="Google Shape;108;p20"/>
          <p:cNvPicPr preferRelativeResize="0"/>
          <p:nvPr/>
        </p:nvPicPr>
        <p:blipFill>
          <a:blip r:embed="rId3">
            <a:alphaModFix/>
          </a:blip>
          <a:stretch>
            <a:fillRect/>
          </a:stretch>
        </p:blipFill>
        <p:spPr>
          <a:xfrm>
            <a:off x="522075" y="2972500"/>
            <a:ext cx="1633799" cy="1633799"/>
          </a:xfrm>
          <a:prstGeom prst="rect">
            <a:avLst/>
          </a:prstGeom>
          <a:noFill/>
          <a:ln>
            <a:noFill/>
          </a:ln>
        </p:spPr>
      </p:pic>
      <p:sp>
        <p:nvSpPr>
          <p:cNvPr id="109" name="Google Shape;109;p20"/>
          <p:cNvSpPr txBox="1"/>
          <p:nvPr/>
        </p:nvSpPr>
        <p:spPr>
          <a:xfrm>
            <a:off x="2300975" y="3422050"/>
            <a:ext cx="1427700" cy="73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800">
                <a:solidFill>
                  <a:schemeClr val="dk1"/>
                </a:solidFill>
              </a:rPr>
              <a:t>Databricks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1"/>
          <p:cNvSpPr txBox="1">
            <a:spLocks noGrp="1"/>
          </p:cNvSpPr>
          <p:nvPr>
            <p:ph type="title"/>
          </p:nvPr>
        </p:nvSpPr>
        <p:spPr>
          <a:xfrm>
            <a:off x="269700" y="236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TW" u="sng"/>
              <a:t>Azure Databricks - Authentication:</a:t>
            </a:r>
            <a:endParaRPr u="sng"/>
          </a:p>
        </p:txBody>
      </p:sp>
      <p:pic>
        <p:nvPicPr>
          <p:cNvPr id="115" name="Google Shape;115;p21"/>
          <p:cNvPicPr preferRelativeResize="0"/>
          <p:nvPr/>
        </p:nvPicPr>
        <p:blipFill>
          <a:blip r:embed="rId3">
            <a:alphaModFix/>
          </a:blip>
          <a:stretch>
            <a:fillRect/>
          </a:stretch>
        </p:blipFill>
        <p:spPr>
          <a:xfrm>
            <a:off x="311700" y="775238"/>
            <a:ext cx="8266401" cy="3593025"/>
          </a:xfrm>
          <a:prstGeom prst="rect">
            <a:avLst/>
          </a:prstGeom>
          <a:noFill/>
          <a:ln>
            <a:noFill/>
          </a:ln>
        </p:spPr>
      </p:pic>
      <p:sp>
        <p:nvSpPr>
          <p:cNvPr id="116" name="Google Shape;116;p21"/>
          <p:cNvSpPr txBox="1"/>
          <p:nvPr/>
        </p:nvSpPr>
        <p:spPr>
          <a:xfrm>
            <a:off x="269700" y="4433900"/>
            <a:ext cx="8093100" cy="367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zh-TW" sz="1600">
                <a:solidFill>
                  <a:schemeClr val="dk1"/>
                </a:solidFill>
              </a:rPr>
              <a:t>We have connected Databricks to Data lake using App registrations service.</a:t>
            </a:r>
            <a:endParaRPr sz="1600">
              <a:solidFill>
                <a:schemeClr val="dk1"/>
              </a:solidFill>
            </a:endParaRPr>
          </a:p>
        </p:txBody>
      </p:sp>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2422</Words>
  <Application>Microsoft Office PowerPoint</Application>
  <PresentationFormat>On-screen Show (16:9)</PresentationFormat>
  <Paragraphs>50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Times New Roman</vt:lpstr>
      <vt:lpstr>Simple Dark</vt:lpstr>
      <vt:lpstr>Olympic Data Analytics</vt:lpstr>
      <vt:lpstr>Architecture of the Project work: </vt:lpstr>
      <vt:lpstr>About Dataset:</vt:lpstr>
      <vt:lpstr>PowerPoint Presentation</vt:lpstr>
      <vt:lpstr>Data Lake Storage Gen 2:</vt:lpstr>
      <vt:lpstr>PowerPoint Presentation</vt:lpstr>
      <vt:lpstr>Azure Data Factory:</vt:lpstr>
      <vt:lpstr>PowerPoint Presentation</vt:lpstr>
      <vt:lpstr>Azure Databricks - Authentication:</vt:lpstr>
      <vt:lpstr>Azure Databricks - Transformation:</vt:lpstr>
      <vt:lpstr>Azure Databricks - Transformation:</vt:lpstr>
      <vt:lpstr>PowerPoint Presentation</vt:lpstr>
      <vt:lpstr>Azure Synapse Analytics:</vt:lpstr>
      <vt:lpstr>Azure Synapse Analytics - Visualizations:</vt:lpstr>
      <vt:lpstr>PowerPoint Presentation</vt:lpstr>
      <vt:lpstr>Microsoft Power BI - Visualization:</vt:lpstr>
      <vt:lpstr>Thank you 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PRERAK PANWAR</cp:lastModifiedBy>
  <cp:revision>2</cp:revision>
  <dcterms:modified xsi:type="dcterms:W3CDTF">2025-03-10T03:44:30Z</dcterms:modified>
</cp:coreProperties>
</file>