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94660"/>
  </p:normalViewPr>
  <p:slideViewPr>
    <p:cSldViewPr snapToGrid="0">
      <p:cViewPr>
        <p:scale>
          <a:sx n="45" d="100"/>
          <a:sy n="45" d="100"/>
        </p:scale>
        <p:origin x="1066" y="10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43D919-68C8-405A-83E8-FE5EE0B5C97F}"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4FE91484-6FCE-4D47-9E09-86FFE1C25218}">
      <dgm:prSet/>
      <dgm:spPr/>
      <dgm:t>
        <a:bodyPr/>
        <a:lstStyle/>
        <a:p>
          <a:r>
            <a:rPr lang="en-US"/>
            <a:t>1-Introduction to Real-Time Fraud Detection System</a:t>
          </a:r>
        </a:p>
      </dgm:t>
    </dgm:pt>
    <dgm:pt modelId="{4BB05240-1AF2-4B1F-838B-37DAD35F7ACD}" type="parTrans" cxnId="{4ADA1923-2CEA-4AE3-AEBE-76C003CDDDAE}">
      <dgm:prSet/>
      <dgm:spPr/>
      <dgm:t>
        <a:bodyPr/>
        <a:lstStyle/>
        <a:p>
          <a:endParaRPr lang="en-US"/>
        </a:p>
      </dgm:t>
    </dgm:pt>
    <dgm:pt modelId="{1DF3FD1E-CA91-4C0F-A2DF-A94740B39AE8}" type="sibTrans" cxnId="{4ADA1923-2CEA-4AE3-AEBE-76C003CDDDAE}">
      <dgm:prSet/>
      <dgm:spPr/>
      <dgm:t>
        <a:bodyPr/>
        <a:lstStyle/>
        <a:p>
          <a:endParaRPr lang="en-US"/>
        </a:p>
      </dgm:t>
    </dgm:pt>
    <dgm:pt modelId="{B8A48FAD-4C69-4796-A486-187E7998D925}">
      <dgm:prSet/>
      <dgm:spPr/>
      <dgm:t>
        <a:bodyPr/>
        <a:lstStyle/>
        <a:p>
          <a:r>
            <a:rPr lang="en-US"/>
            <a:t>2-Phase 1 Overview: Testing Kafka Integration</a:t>
          </a:r>
        </a:p>
      </dgm:t>
    </dgm:pt>
    <dgm:pt modelId="{017B4FFC-1295-4C4A-8C18-46393409A283}" type="parTrans" cxnId="{0356CCAE-9E23-4A00-9B14-E433C9D53429}">
      <dgm:prSet/>
      <dgm:spPr/>
      <dgm:t>
        <a:bodyPr/>
        <a:lstStyle/>
        <a:p>
          <a:endParaRPr lang="en-US"/>
        </a:p>
      </dgm:t>
    </dgm:pt>
    <dgm:pt modelId="{F16A40BB-C131-45C1-8CAD-A62F39AD32D7}" type="sibTrans" cxnId="{0356CCAE-9E23-4A00-9B14-E433C9D53429}">
      <dgm:prSet/>
      <dgm:spPr/>
      <dgm:t>
        <a:bodyPr/>
        <a:lstStyle/>
        <a:p>
          <a:endParaRPr lang="en-US"/>
        </a:p>
      </dgm:t>
    </dgm:pt>
    <dgm:pt modelId="{87341DA1-F0CB-4EC4-82CA-E7FB3F2EB0D5}">
      <dgm:prSet/>
      <dgm:spPr/>
      <dgm:t>
        <a:bodyPr/>
        <a:lstStyle/>
        <a:p>
          <a:r>
            <a:rPr lang="en-US"/>
            <a:t>3-Kafka Setup: Infrastructure and Configuration</a:t>
          </a:r>
        </a:p>
      </dgm:t>
    </dgm:pt>
    <dgm:pt modelId="{89D2ED8E-F8D0-4158-B3FA-B799F54A466D}" type="parTrans" cxnId="{20B42F1F-074B-455B-B805-1D3D58367BA9}">
      <dgm:prSet/>
      <dgm:spPr/>
      <dgm:t>
        <a:bodyPr/>
        <a:lstStyle/>
        <a:p>
          <a:endParaRPr lang="en-US"/>
        </a:p>
      </dgm:t>
    </dgm:pt>
    <dgm:pt modelId="{D2F4DEEF-4EA3-411C-B587-316D7AB3F52A}" type="sibTrans" cxnId="{20B42F1F-074B-455B-B805-1D3D58367BA9}">
      <dgm:prSet/>
      <dgm:spPr/>
      <dgm:t>
        <a:bodyPr/>
        <a:lstStyle/>
        <a:p>
          <a:endParaRPr lang="en-US"/>
        </a:p>
      </dgm:t>
    </dgm:pt>
    <dgm:pt modelId="{90186167-1237-4165-B839-39F83B1EBB75}">
      <dgm:prSet/>
      <dgm:spPr/>
      <dgm:t>
        <a:bodyPr/>
        <a:lstStyle/>
        <a:p>
          <a:r>
            <a:rPr lang="en-US"/>
            <a:t>4-Kafka Producer Development</a:t>
          </a:r>
        </a:p>
      </dgm:t>
    </dgm:pt>
    <dgm:pt modelId="{ED391C36-A1C5-4022-A546-FACFDF8378CA}" type="parTrans" cxnId="{412A52AD-460A-45E6-B370-92B141CE7827}">
      <dgm:prSet/>
      <dgm:spPr/>
      <dgm:t>
        <a:bodyPr/>
        <a:lstStyle/>
        <a:p>
          <a:endParaRPr lang="en-US"/>
        </a:p>
      </dgm:t>
    </dgm:pt>
    <dgm:pt modelId="{81589923-9CC2-49E9-9A3D-8396BA1F5A89}" type="sibTrans" cxnId="{412A52AD-460A-45E6-B370-92B141CE7827}">
      <dgm:prSet/>
      <dgm:spPr/>
      <dgm:t>
        <a:bodyPr/>
        <a:lstStyle/>
        <a:p>
          <a:endParaRPr lang="en-US"/>
        </a:p>
      </dgm:t>
    </dgm:pt>
    <dgm:pt modelId="{1C79F46C-CCD4-4A15-9B01-6E749ABFB9C7}">
      <dgm:prSet/>
      <dgm:spPr/>
      <dgm:t>
        <a:bodyPr/>
        <a:lstStyle/>
        <a:p>
          <a:r>
            <a:rPr lang="en-US"/>
            <a:t>5-Kafka Consumer Development</a:t>
          </a:r>
        </a:p>
      </dgm:t>
    </dgm:pt>
    <dgm:pt modelId="{1B70882A-24BC-4E45-B54A-FA4D5834479C}" type="parTrans" cxnId="{C25E599F-DEEF-4B78-A6E3-80E943A23EB5}">
      <dgm:prSet/>
      <dgm:spPr/>
      <dgm:t>
        <a:bodyPr/>
        <a:lstStyle/>
        <a:p>
          <a:endParaRPr lang="en-US"/>
        </a:p>
      </dgm:t>
    </dgm:pt>
    <dgm:pt modelId="{4BEB8D23-DAD4-4930-8EE4-607821EE243A}" type="sibTrans" cxnId="{C25E599F-DEEF-4B78-A6E3-80E943A23EB5}">
      <dgm:prSet/>
      <dgm:spPr/>
      <dgm:t>
        <a:bodyPr/>
        <a:lstStyle/>
        <a:p>
          <a:endParaRPr lang="en-US"/>
        </a:p>
      </dgm:t>
    </dgm:pt>
    <dgm:pt modelId="{D4877C35-6E95-4D37-9DC0-4063B777EFF0}">
      <dgm:prSet/>
      <dgm:spPr/>
      <dgm:t>
        <a:bodyPr/>
        <a:lstStyle/>
        <a:p>
          <a:r>
            <a:rPr lang="en-US"/>
            <a:t>6-End-to-End Testing and Validation</a:t>
          </a:r>
        </a:p>
      </dgm:t>
    </dgm:pt>
    <dgm:pt modelId="{6010E748-75F4-4600-BCCF-91BAB8089ED1}" type="parTrans" cxnId="{252643F5-8F4C-4124-A261-46DC57C20041}">
      <dgm:prSet/>
      <dgm:spPr/>
      <dgm:t>
        <a:bodyPr/>
        <a:lstStyle/>
        <a:p>
          <a:endParaRPr lang="en-US"/>
        </a:p>
      </dgm:t>
    </dgm:pt>
    <dgm:pt modelId="{DF78734F-BC89-4D63-88CB-E22836461C7C}" type="sibTrans" cxnId="{252643F5-8F4C-4124-A261-46DC57C20041}">
      <dgm:prSet/>
      <dgm:spPr/>
      <dgm:t>
        <a:bodyPr/>
        <a:lstStyle/>
        <a:p>
          <a:endParaRPr lang="en-US"/>
        </a:p>
      </dgm:t>
    </dgm:pt>
    <dgm:pt modelId="{4D51202B-3B31-4F51-AB87-0731431F9EA7}">
      <dgm:prSet/>
      <dgm:spPr/>
      <dgm:t>
        <a:bodyPr/>
        <a:lstStyle/>
        <a:p>
          <a:r>
            <a:rPr lang="en-US"/>
            <a:t>7-Conclusion and Next Steps</a:t>
          </a:r>
        </a:p>
      </dgm:t>
    </dgm:pt>
    <dgm:pt modelId="{74B37C50-06FB-403B-A9C6-790CD3AF06F2}" type="parTrans" cxnId="{F3A6EB9D-B1A9-4AA8-A74B-76692B3E90A2}">
      <dgm:prSet/>
      <dgm:spPr/>
      <dgm:t>
        <a:bodyPr/>
        <a:lstStyle/>
        <a:p>
          <a:endParaRPr lang="en-US"/>
        </a:p>
      </dgm:t>
    </dgm:pt>
    <dgm:pt modelId="{1A7B5E14-E91D-4CC3-8CD7-CD7A08EF2737}" type="sibTrans" cxnId="{F3A6EB9D-B1A9-4AA8-A74B-76692B3E90A2}">
      <dgm:prSet/>
      <dgm:spPr/>
      <dgm:t>
        <a:bodyPr/>
        <a:lstStyle/>
        <a:p>
          <a:endParaRPr lang="en-US"/>
        </a:p>
      </dgm:t>
    </dgm:pt>
    <dgm:pt modelId="{AE4487AD-4A26-4BA8-B5DC-7C2773B4C76E}" type="pres">
      <dgm:prSet presAssocID="{CB43D919-68C8-405A-83E8-FE5EE0B5C97F}" presName="diagram" presStyleCnt="0">
        <dgm:presLayoutVars>
          <dgm:dir/>
          <dgm:resizeHandles val="exact"/>
        </dgm:presLayoutVars>
      </dgm:prSet>
      <dgm:spPr/>
    </dgm:pt>
    <dgm:pt modelId="{9EE3C02E-C64F-4493-8F7A-D0D23849532F}" type="pres">
      <dgm:prSet presAssocID="{4FE91484-6FCE-4D47-9E09-86FFE1C25218}" presName="node" presStyleLbl="node1" presStyleIdx="0" presStyleCnt="7">
        <dgm:presLayoutVars>
          <dgm:bulletEnabled val="1"/>
        </dgm:presLayoutVars>
      </dgm:prSet>
      <dgm:spPr/>
    </dgm:pt>
    <dgm:pt modelId="{47BEA48D-A87F-4F80-8892-DE62DC3304AF}" type="pres">
      <dgm:prSet presAssocID="{1DF3FD1E-CA91-4C0F-A2DF-A94740B39AE8}" presName="sibTrans" presStyleCnt="0"/>
      <dgm:spPr/>
    </dgm:pt>
    <dgm:pt modelId="{C83D20AA-4A6D-4DF5-ADDD-46BB6CEA21BA}" type="pres">
      <dgm:prSet presAssocID="{B8A48FAD-4C69-4796-A486-187E7998D925}" presName="node" presStyleLbl="node1" presStyleIdx="1" presStyleCnt="7">
        <dgm:presLayoutVars>
          <dgm:bulletEnabled val="1"/>
        </dgm:presLayoutVars>
      </dgm:prSet>
      <dgm:spPr/>
    </dgm:pt>
    <dgm:pt modelId="{0CF34BA0-4B4F-4F61-A0D8-1D9E851C5CCA}" type="pres">
      <dgm:prSet presAssocID="{F16A40BB-C131-45C1-8CAD-A62F39AD32D7}" presName="sibTrans" presStyleCnt="0"/>
      <dgm:spPr/>
    </dgm:pt>
    <dgm:pt modelId="{C6ABE5F8-E44B-429D-AC85-F58C7FB5DC71}" type="pres">
      <dgm:prSet presAssocID="{87341DA1-F0CB-4EC4-82CA-E7FB3F2EB0D5}" presName="node" presStyleLbl="node1" presStyleIdx="2" presStyleCnt="7">
        <dgm:presLayoutVars>
          <dgm:bulletEnabled val="1"/>
        </dgm:presLayoutVars>
      </dgm:prSet>
      <dgm:spPr/>
    </dgm:pt>
    <dgm:pt modelId="{523BC6D9-DF5A-4C29-A381-42C2B61FE847}" type="pres">
      <dgm:prSet presAssocID="{D2F4DEEF-4EA3-411C-B587-316D7AB3F52A}" presName="sibTrans" presStyleCnt="0"/>
      <dgm:spPr/>
    </dgm:pt>
    <dgm:pt modelId="{A43055CB-78B5-45D2-83F5-449BDDDF7F91}" type="pres">
      <dgm:prSet presAssocID="{90186167-1237-4165-B839-39F83B1EBB75}" presName="node" presStyleLbl="node1" presStyleIdx="3" presStyleCnt="7">
        <dgm:presLayoutVars>
          <dgm:bulletEnabled val="1"/>
        </dgm:presLayoutVars>
      </dgm:prSet>
      <dgm:spPr/>
    </dgm:pt>
    <dgm:pt modelId="{BBD8BFF6-9A8A-4F80-B96E-67A2F7C878E0}" type="pres">
      <dgm:prSet presAssocID="{81589923-9CC2-49E9-9A3D-8396BA1F5A89}" presName="sibTrans" presStyleCnt="0"/>
      <dgm:spPr/>
    </dgm:pt>
    <dgm:pt modelId="{C231D3C5-33CC-4994-A841-5D86221BAC9F}" type="pres">
      <dgm:prSet presAssocID="{1C79F46C-CCD4-4A15-9B01-6E749ABFB9C7}" presName="node" presStyleLbl="node1" presStyleIdx="4" presStyleCnt="7">
        <dgm:presLayoutVars>
          <dgm:bulletEnabled val="1"/>
        </dgm:presLayoutVars>
      </dgm:prSet>
      <dgm:spPr/>
    </dgm:pt>
    <dgm:pt modelId="{9DF1A7C6-2EB5-4D7D-B5BA-3A1A81FC413D}" type="pres">
      <dgm:prSet presAssocID="{4BEB8D23-DAD4-4930-8EE4-607821EE243A}" presName="sibTrans" presStyleCnt="0"/>
      <dgm:spPr/>
    </dgm:pt>
    <dgm:pt modelId="{E965CEBB-A505-4C18-BEDD-E4B89A5DFEAC}" type="pres">
      <dgm:prSet presAssocID="{D4877C35-6E95-4D37-9DC0-4063B777EFF0}" presName="node" presStyleLbl="node1" presStyleIdx="5" presStyleCnt="7">
        <dgm:presLayoutVars>
          <dgm:bulletEnabled val="1"/>
        </dgm:presLayoutVars>
      </dgm:prSet>
      <dgm:spPr/>
    </dgm:pt>
    <dgm:pt modelId="{E7B1E5C6-863C-4ADB-9E1D-AB85A0E09DC7}" type="pres">
      <dgm:prSet presAssocID="{DF78734F-BC89-4D63-88CB-E22836461C7C}" presName="sibTrans" presStyleCnt="0"/>
      <dgm:spPr/>
    </dgm:pt>
    <dgm:pt modelId="{CB19F2EC-7116-4663-A610-8126D4D5ED90}" type="pres">
      <dgm:prSet presAssocID="{4D51202B-3B31-4F51-AB87-0731431F9EA7}" presName="node" presStyleLbl="node1" presStyleIdx="6" presStyleCnt="7">
        <dgm:presLayoutVars>
          <dgm:bulletEnabled val="1"/>
        </dgm:presLayoutVars>
      </dgm:prSet>
      <dgm:spPr/>
    </dgm:pt>
  </dgm:ptLst>
  <dgm:cxnLst>
    <dgm:cxn modelId="{20B42F1F-074B-455B-B805-1D3D58367BA9}" srcId="{CB43D919-68C8-405A-83E8-FE5EE0B5C97F}" destId="{87341DA1-F0CB-4EC4-82CA-E7FB3F2EB0D5}" srcOrd="2" destOrd="0" parTransId="{89D2ED8E-F8D0-4158-B3FA-B799F54A466D}" sibTransId="{D2F4DEEF-4EA3-411C-B587-316D7AB3F52A}"/>
    <dgm:cxn modelId="{4ADA1923-2CEA-4AE3-AEBE-76C003CDDDAE}" srcId="{CB43D919-68C8-405A-83E8-FE5EE0B5C97F}" destId="{4FE91484-6FCE-4D47-9E09-86FFE1C25218}" srcOrd="0" destOrd="0" parTransId="{4BB05240-1AF2-4B1F-838B-37DAD35F7ACD}" sibTransId="{1DF3FD1E-CA91-4C0F-A2DF-A94740B39AE8}"/>
    <dgm:cxn modelId="{9187CB23-18E8-4870-874B-A86084E3E188}" type="presOf" srcId="{87341DA1-F0CB-4EC4-82CA-E7FB3F2EB0D5}" destId="{C6ABE5F8-E44B-429D-AC85-F58C7FB5DC71}" srcOrd="0" destOrd="0" presId="urn:microsoft.com/office/officeart/2005/8/layout/default"/>
    <dgm:cxn modelId="{97111627-5A4B-415E-8F33-E7559F51DCD3}" type="presOf" srcId="{CB43D919-68C8-405A-83E8-FE5EE0B5C97F}" destId="{AE4487AD-4A26-4BA8-B5DC-7C2773B4C76E}" srcOrd="0" destOrd="0" presId="urn:microsoft.com/office/officeart/2005/8/layout/default"/>
    <dgm:cxn modelId="{E29B0D2A-7B91-4D6B-BA98-0635EE55DC7D}" type="presOf" srcId="{B8A48FAD-4C69-4796-A486-187E7998D925}" destId="{C83D20AA-4A6D-4DF5-ADDD-46BB6CEA21BA}" srcOrd="0" destOrd="0" presId="urn:microsoft.com/office/officeart/2005/8/layout/default"/>
    <dgm:cxn modelId="{A2D1CF62-BFF6-4893-991E-FD1F0F764521}" type="presOf" srcId="{D4877C35-6E95-4D37-9DC0-4063B777EFF0}" destId="{E965CEBB-A505-4C18-BEDD-E4B89A5DFEAC}" srcOrd="0" destOrd="0" presId="urn:microsoft.com/office/officeart/2005/8/layout/default"/>
    <dgm:cxn modelId="{06F18745-E9A2-472F-944B-CD4265192FE5}" type="presOf" srcId="{1C79F46C-CCD4-4A15-9B01-6E749ABFB9C7}" destId="{C231D3C5-33CC-4994-A841-5D86221BAC9F}" srcOrd="0" destOrd="0" presId="urn:microsoft.com/office/officeart/2005/8/layout/default"/>
    <dgm:cxn modelId="{5B020F8D-4D3D-4B5B-9237-0E5926B1A2E8}" type="presOf" srcId="{4FE91484-6FCE-4D47-9E09-86FFE1C25218}" destId="{9EE3C02E-C64F-4493-8F7A-D0D23849532F}" srcOrd="0" destOrd="0" presId="urn:microsoft.com/office/officeart/2005/8/layout/default"/>
    <dgm:cxn modelId="{B0E4E899-FEC7-406D-946D-DE987A035E2F}" type="presOf" srcId="{4D51202B-3B31-4F51-AB87-0731431F9EA7}" destId="{CB19F2EC-7116-4663-A610-8126D4D5ED90}" srcOrd="0" destOrd="0" presId="urn:microsoft.com/office/officeart/2005/8/layout/default"/>
    <dgm:cxn modelId="{F3A6EB9D-B1A9-4AA8-A74B-76692B3E90A2}" srcId="{CB43D919-68C8-405A-83E8-FE5EE0B5C97F}" destId="{4D51202B-3B31-4F51-AB87-0731431F9EA7}" srcOrd="6" destOrd="0" parTransId="{74B37C50-06FB-403B-A9C6-790CD3AF06F2}" sibTransId="{1A7B5E14-E91D-4CC3-8CD7-CD7A08EF2737}"/>
    <dgm:cxn modelId="{C25E599F-DEEF-4B78-A6E3-80E943A23EB5}" srcId="{CB43D919-68C8-405A-83E8-FE5EE0B5C97F}" destId="{1C79F46C-CCD4-4A15-9B01-6E749ABFB9C7}" srcOrd="4" destOrd="0" parTransId="{1B70882A-24BC-4E45-B54A-FA4D5834479C}" sibTransId="{4BEB8D23-DAD4-4930-8EE4-607821EE243A}"/>
    <dgm:cxn modelId="{412A52AD-460A-45E6-B370-92B141CE7827}" srcId="{CB43D919-68C8-405A-83E8-FE5EE0B5C97F}" destId="{90186167-1237-4165-B839-39F83B1EBB75}" srcOrd="3" destOrd="0" parTransId="{ED391C36-A1C5-4022-A546-FACFDF8378CA}" sibTransId="{81589923-9CC2-49E9-9A3D-8396BA1F5A89}"/>
    <dgm:cxn modelId="{0356CCAE-9E23-4A00-9B14-E433C9D53429}" srcId="{CB43D919-68C8-405A-83E8-FE5EE0B5C97F}" destId="{B8A48FAD-4C69-4796-A486-187E7998D925}" srcOrd="1" destOrd="0" parTransId="{017B4FFC-1295-4C4A-8C18-46393409A283}" sibTransId="{F16A40BB-C131-45C1-8CAD-A62F39AD32D7}"/>
    <dgm:cxn modelId="{252643F5-8F4C-4124-A261-46DC57C20041}" srcId="{CB43D919-68C8-405A-83E8-FE5EE0B5C97F}" destId="{D4877C35-6E95-4D37-9DC0-4063B777EFF0}" srcOrd="5" destOrd="0" parTransId="{6010E748-75F4-4600-BCCF-91BAB8089ED1}" sibTransId="{DF78734F-BC89-4D63-88CB-E22836461C7C}"/>
    <dgm:cxn modelId="{C63161FB-264C-4376-93C3-EF6D2011AAD3}" type="presOf" srcId="{90186167-1237-4165-B839-39F83B1EBB75}" destId="{A43055CB-78B5-45D2-83F5-449BDDDF7F91}" srcOrd="0" destOrd="0" presId="urn:microsoft.com/office/officeart/2005/8/layout/default"/>
    <dgm:cxn modelId="{B31C3658-89C5-4C10-81A8-62F971E93C33}" type="presParOf" srcId="{AE4487AD-4A26-4BA8-B5DC-7C2773B4C76E}" destId="{9EE3C02E-C64F-4493-8F7A-D0D23849532F}" srcOrd="0" destOrd="0" presId="urn:microsoft.com/office/officeart/2005/8/layout/default"/>
    <dgm:cxn modelId="{477801D9-E6AA-47FA-A9A4-B1E20B4EC4EE}" type="presParOf" srcId="{AE4487AD-4A26-4BA8-B5DC-7C2773B4C76E}" destId="{47BEA48D-A87F-4F80-8892-DE62DC3304AF}" srcOrd="1" destOrd="0" presId="urn:microsoft.com/office/officeart/2005/8/layout/default"/>
    <dgm:cxn modelId="{C4ACCE1F-A633-4E65-9508-5BA4B0DF6E98}" type="presParOf" srcId="{AE4487AD-4A26-4BA8-B5DC-7C2773B4C76E}" destId="{C83D20AA-4A6D-4DF5-ADDD-46BB6CEA21BA}" srcOrd="2" destOrd="0" presId="urn:microsoft.com/office/officeart/2005/8/layout/default"/>
    <dgm:cxn modelId="{9EAE71DD-ED17-4915-9D84-3492852F8001}" type="presParOf" srcId="{AE4487AD-4A26-4BA8-B5DC-7C2773B4C76E}" destId="{0CF34BA0-4B4F-4F61-A0D8-1D9E851C5CCA}" srcOrd="3" destOrd="0" presId="urn:microsoft.com/office/officeart/2005/8/layout/default"/>
    <dgm:cxn modelId="{EA22A50C-DECE-44B4-A313-BE763B301C0E}" type="presParOf" srcId="{AE4487AD-4A26-4BA8-B5DC-7C2773B4C76E}" destId="{C6ABE5F8-E44B-429D-AC85-F58C7FB5DC71}" srcOrd="4" destOrd="0" presId="urn:microsoft.com/office/officeart/2005/8/layout/default"/>
    <dgm:cxn modelId="{CF75C91C-90AD-4337-8972-1A612B7A8887}" type="presParOf" srcId="{AE4487AD-4A26-4BA8-B5DC-7C2773B4C76E}" destId="{523BC6D9-DF5A-4C29-A381-42C2B61FE847}" srcOrd="5" destOrd="0" presId="urn:microsoft.com/office/officeart/2005/8/layout/default"/>
    <dgm:cxn modelId="{63190F14-28F6-4DFB-ADFF-6589304813E8}" type="presParOf" srcId="{AE4487AD-4A26-4BA8-B5DC-7C2773B4C76E}" destId="{A43055CB-78B5-45D2-83F5-449BDDDF7F91}" srcOrd="6" destOrd="0" presId="urn:microsoft.com/office/officeart/2005/8/layout/default"/>
    <dgm:cxn modelId="{FB08366D-2B36-41EE-AAFE-2569990092A3}" type="presParOf" srcId="{AE4487AD-4A26-4BA8-B5DC-7C2773B4C76E}" destId="{BBD8BFF6-9A8A-4F80-B96E-67A2F7C878E0}" srcOrd="7" destOrd="0" presId="urn:microsoft.com/office/officeart/2005/8/layout/default"/>
    <dgm:cxn modelId="{AFE9C4FD-659B-4ADC-8A5A-401BA3B3ACF7}" type="presParOf" srcId="{AE4487AD-4A26-4BA8-B5DC-7C2773B4C76E}" destId="{C231D3C5-33CC-4994-A841-5D86221BAC9F}" srcOrd="8" destOrd="0" presId="urn:microsoft.com/office/officeart/2005/8/layout/default"/>
    <dgm:cxn modelId="{B7AEA39B-BBC5-4E1D-8599-3198D09580D4}" type="presParOf" srcId="{AE4487AD-4A26-4BA8-B5DC-7C2773B4C76E}" destId="{9DF1A7C6-2EB5-4D7D-B5BA-3A1A81FC413D}" srcOrd="9" destOrd="0" presId="urn:microsoft.com/office/officeart/2005/8/layout/default"/>
    <dgm:cxn modelId="{EB55DCF0-70A5-46D8-9BA5-EE35417B902B}" type="presParOf" srcId="{AE4487AD-4A26-4BA8-B5DC-7C2773B4C76E}" destId="{E965CEBB-A505-4C18-BEDD-E4B89A5DFEAC}" srcOrd="10" destOrd="0" presId="urn:microsoft.com/office/officeart/2005/8/layout/default"/>
    <dgm:cxn modelId="{DB43D2A4-EEB6-44E0-A6EB-53DFDD3E53FA}" type="presParOf" srcId="{AE4487AD-4A26-4BA8-B5DC-7C2773B4C76E}" destId="{E7B1E5C6-863C-4ADB-9E1D-AB85A0E09DC7}" srcOrd="11" destOrd="0" presId="urn:microsoft.com/office/officeart/2005/8/layout/default"/>
    <dgm:cxn modelId="{12512BAC-DC17-4D64-993B-E617C8D76C97}" type="presParOf" srcId="{AE4487AD-4A26-4BA8-B5DC-7C2773B4C76E}" destId="{CB19F2EC-7116-4663-A610-8126D4D5ED90}"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3CD257-9F22-4EA1-9802-44EE2EF6F3F1}"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231B08BC-DD81-4D3C-BAB8-5E0E7CCF5E8F}">
      <dgm:prSet/>
      <dgm:spPr/>
      <dgm:t>
        <a:bodyPr/>
        <a:lstStyle/>
        <a:p>
          <a:r>
            <a:rPr lang="en-US" b="1"/>
            <a:t>Objectives of Phase 1: </a:t>
          </a:r>
          <a:r>
            <a:rPr lang="en-US"/>
            <a:t>The primary goal of Phase 1 is to validate the Kafka integration as a reliable backbone for our real-time fraud detection system. This involves testing the communication between producers and consumers, ensuring data integrity and flow throughout the system.</a:t>
          </a:r>
        </a:p>
      </dgm:t>
    </dgm:pt>
    <dgm:pt modelId="{463F5D56-63CC-43ED-AF4D-D44CD4898372}" type="parTrans" cxnId="{50ACB845-5BDA-49B0-841D-13F500C13184}">
      <dgm:prSet/>
      <dgm:spPr/>
      <dgm:t>
        <a:bodyPr/>
        <a:lstStyle/>
        <a:p>
          <a:endParaRPr lang="en-US"/>
        </a:p>
      </dgm:t>
    </dgm:pt>
    <dgm:pt modelId="{9B499E16-949C-4524-8070-5DA63F8B1681}" type="sibTrans" cxnId="{50ACB845-5BDA-49B0-841D-13F500C13184}">
      <dgm:prSet/>
      <dgm:spPr/>
      <dgm:t>
        <a:bodyPr/>
        <a:lstStyle/>
        <a:p>
          <a:endParaRPr lang="en-US"/>
        </a:p>
      </dgm:t>
    </dgm:pt>
    <dgm:pt modelId="{A4B41C54-4224-420F-B076-7327116BA8CF}">
      <dgm:prSet/>
      <dgm:spPr/>
      <dgm:t>
        <a:bodyPr/>
        <a:lstStyle/>
        <a:p>
          <a:r>
            <a:rPr lang="en-US" b="1"/>
            <a:t>Flow of data: CSV to logs: </a:t>
          </a:r>
          <a:r>
            <a:rPr lang="en-US"/>
            <a:t>The data transformation process will begin with raw CSV files simulating transactions, which will be ingested into Kafka and subsequently logged. This flow is crucial for verifying the system's ability to handle real-time input and output effectively. </a:t>
          </a:r>
        </a:p>
      </dgm:t>
    </dgm:pt>
    <dgm:pt modelId="{E1D86E05-B551-4272-BDBC-C5EA4A0098F1}" type="parTrans" cxnId="{3560E932-A816-4557-B14B-D947F4774C55}">
      <dgm:prSet/>
      <dgm:spPr/>
      <dgm:t>
        <a:bodyPr/>
        <a:lstStyle/>
        <a:p>
          <a:endParaRPr lang="en-US"/>
        </a:p>
      </dgm:t>
    </dgm:pt>
    <dgm:pt modelId="{F5FBB847-FD12-4A2E-A1BD-6324D30F46B8}" type="sibTrans" cxnId="{3560E932-A816-4557-B14B-D947F4774C55}">
      <dgm:prSet/>
      <dgm:spPr/>
      <dgm:t>
        <a:bodyPr/>
        <a:lstStyle/>
        <a:p>
          <a:endParaRPr lang="en-US"/>
        </a:p>
      </dgm:t>
    </dgm:pt>
    <dgm:pt modelId="{01B8B1EB-BC84-4591-9EE3-74E2DB86745C}">
      <dgm:prSet/>
      <dgm:spPr/>
      <dgm:t>
        <a:bodyPr/>
        <a:lstStyle/>
        <a:p>
          <a:r>
            <a:rPr lang="en-US" b="1"/>
            <a:t>Significance of real-time data pipeline: </a:t>
          </a:r>
          <a:r>
            <a:rPr lang="en-US"/>
            <a:t>Establishing a robust data pipeline is paramount in a fraud detection framework, as it enables real-time alerting and decision-making capabilities. A seamless flow from data acquisition to processing allows for immediate analysis, minimizing reaction time to fraudulent events.</a:t>
          </a:r>
        </a:p>
      </dgm:t>
    </dgm:pt>
    <dgm:pt modelId="{C6FE1761-786E-4505-B465-70BBE7870C0B}" type="parTrans" cxnId="{D679BC05-C1BC-4674-98D0-4FDFC7A4DCDA}">
      <dgm:prSet/>
      <dgm:spPr/>
      <dgm:t>
        <a:bodyPr/>
        <a:lstStyle/>
        <a:p>
          <a:endParaRPr lang="en-US"/>
        </a:p>
      </dgm:t>
    </dgm:pt>
    <dgm:pt modelId="{1A64766B-9D79-4B44-8A4B-6CE0FB4686FC}" type="sibTrans" cxnId="{D679BC05-C1BC-4674-98D0-4FDFC7A4DCDA}">
      <dgm:prSet/>
      <dgm:spPr/>
      <dgm:t>
        <a:bodyPr/>
        <a:lstStyle/>
        <a:p>
          <a:endParaRPr lang="en-US"/>
        </a:p>
      </dgm:t>
    </dgm:pt>
    <dgm:pt modelId="{EEB4C922-91A8-4B97-AECF-B3FBCCCF332D}" type="pres">
      <dgm:prSet presAssocID="{4E3CD257-9F22-4EA1-9802-44EE2EF6F3F1}" presName="root" presStyleCnt="0">
        <dgm:presLayoutVars>
          <dgm:dir/>
          <dgm:resizeHandles val="exact"/>
        </dgm:presLayoutVars>
      </dgm:prSet>
      <dgm:spPr/>
    </dgm:pt>
    <dgm:pt modelId="{8C69219E-6B49-43AD-A4A9-E5A40743ADA4}" type="pres">
      <dgm:prSet presAssocID="{231B08BC-DD81-4D3C-BAB8-5E0E7CCF5E8F}" presName="compNode" presStyleCnt="0"/>
      <dgm:spPr/>
    </dgm:pt>
    <dgm:pt modelId="{B5716C4A-30B3-4CC8-9855-CD29F8BF1646}" type="pres">
      <dgm:prSet presAssocID="{231B08BC-DD81-4D3C-BAB8-5E0E7CCF5E8F}" presName="bgRect" presStyleLbl="bgShp" presStyleIdx="0" presStyleCnt="3"/>
      <dgm:spPr/>
    </dgm:pt>
    <dgm:pt modelId="{8CDC89E7-B6B3-45A5-AAB0-9A62020453ED}" type="pres">
      <dgm:prSet presAssocID="{231B08BC-DD81-4D3C-BAB8-5E0E7CCF5E8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08FC25B2-8BDD-446D-9711-E8588CD01CAD}" type="pres">
      <dgm:prSet presAssocID="{231B08BC-DD81-4D3C-BAB8-5E0E7CCF5E8F}" presName="spaceRect" presStyleCnt="0"/>
      <dgm:spPr/>
    </dgm:pt>
    <dgm:pt modelId="{1A25504C-FC8F-4CC9-B8E7-C658F8919438}" type="pres">
      <dgm:prSet presAssocID="{231B08BC-DD81-4D3C-BAB8-5E0E7CCF5E8F}" presName="parTx" presStyleLbl="revTx" presStyleIdx="0" presStyleCnt="3">
        <dgm:presLayoutVars>
          <dgm:chMax val="0"/>
          <dgm:chPref val="0"/>
        </dgm:presLayoutVars>
      </dgm:prSet>
      <dgm:spPr/>
    </dgm:pt>
    <dgm:pt modelId="{4265D4A7-727E-4C73-BD07-D70C2F287957}" type="pres">
      <dgm:prSet presAssocID="{9B499E16-949C-4524-8070-5DA63F8B1681}" presName="sibTrans" presStyleCnt="0"/>
      <dgm:spPr/>
    </dgm:pt>
    <dgm:pt modelId="{2B4679BA-967D-493B-9E54-9B9DFDB235A6}" type="pres">
      <dgm:prSet presAssocID="{A4B41C54-4224-420F-B076-7327116BA8CF}" presName="compNode" presStyleCnt="0"/>
      <dgm:spPr/>
    </dgm:pt>
    <dgm:pt modelId="{FC6C38DF-85FB-479E-AD80-9BC0C1B0D1B3}" type="pres">
      <dgm:prSet presAssocID="{A4B41C54-4224-420F-B076-7327116BA8CF}" presName="bgRect" presStyleLbl="bgShp" presStyleIdx="1" presStyleCnt="3"/>
      <dgm:spPr/>
    </dgm:pt>
    <dgm:pt modelId="{BFC5FBA6-AF3E-4FF5-9A8B-62502EDC4426}" type="pres">
      <dgm:prSet presAssocID="{A4B41C54-4224-420F-B076-7327116BA8C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C942D0CC-37FB-42A1-BDCA-4E9D3005A9A9}" type="pres">
      <dgm:prSet presAssocID="{A4B41C54-4224-420F-B076-7327116BA8CF}" presName="spaceRect" presStyleCnt="0"/>
      <dgm:spPr/>
    </dgm:pt>
    <dgm:pt modelId="{C2C4290D-E1D5-419D-8DA6-E9617F6913B7}" type="pres">
      <dgm:prSet presAssocID="{A4B41C54-4224-420F-B076-7327116BA8CF}" presName="parTx" presStyleLbl="revTx" presStyleIdx="1" presStyleCnt="3">
        <dgm:presLayoutVars>
          <dgm:chMax val="0"/>
          <dgm:chPref val="0"/>
        </dgm:presLayoutVars>
      </dgm:prSet>
      <dgm:spPr/>
    </dgm:pt>
    <dgm:pt modelId="{44CE5020-A00C-41E9-86C7-F86B6AD3A6CF}" type="pres">
      <dgm:prSet presAssocID="{F5FBB847-FD12-4A2E-A1BD-6324D30F46B8}" presName="sibTrans" presStyleCnt="0"/>
      <dgm:spPr/>
    </dgm:pt>
    <dgm:pt modelId="{46A4BBDA-D51C-439B-8F18-E38F9B2CB773}" type="pres">
      <dgm:prSet presAssocID="{01B8B1EB-BC84-4591-9EE3-74E2DB86745C}" presName="compNode" presStyleCnt="0"/>
      <dgm:spPr/>
    </dgm:pt>
    <dgm:pt modelId="{B469E276-A2C8-41C7-829D-ABC2A44D8112}" type="pres">
      <dgm:prSet presAssocID="{01B8B1EB-BC84-4591-9EE3-74E2DB86745C}" presName="bgRect" presStyleLbl="bgShp" presStyleIdx="2" presStyleCnt="3"/>
      <dgm:spPr/>
    </dgm:pt>
    <dgm:pt modelId="{CBDAD41E-B87B-4D85-82CF-2B368F27E355}" type="pres">
      <dgm:prSet presAssocID="{01B8B1EB-BC84-4591-9EE3-74E2DB86745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ber"/>
        </a:ext>
      </dgm:extLst>
    </dgm:pt>
    <dgm:pt modelId="{6937E63F-7B34-4A53-BE87-496E91881A81}" type="pres">
      <dgm:prSet presAssocID="{01B8B1EB-BC84-4591-9EE3-74E2DB86745C}" presName="spaceRect" presStyleCnt="0"/>
      <dgm:spPr/>
    </dgm:pt>
    <dgm:pt modelId="{7DE24859-1264-4F6B-AD93-843E78405144}" type="pres">
      <dgm:prSet presAssocID="{01B8B1EB-BC84-4591-9EE3-74E2DB86745C}" presName="parTx" presStyleLbl="revTx" presStyleIdx="2" presStyleCnt="3">
        <dgm:presLayoutVars>
          <dgm:chMax val="0"/>
          <dgm:chPref val="0"/>
        </dgm:presLayoutVars>
      </dgm:prSet>
      <dgm:spPr/>
    </dgm:pt>
  </dgm:ptLst>
  <dgm:cxnLst>
    <dgm:cxn modelId="{D679BC05-C1BC-4674-98D0-4FDFC7A4DCDA}" srcId="{4E3CD257-9F22-4EA1-9802-44EE2EF6F3F1}" destId="{01B8B1EB-BC84-4591-9EE3-74E2DB86745C}" srcOrd="2" destOrd="0" parTransId="{C6FE1761-786E-4505-B465-70BBE7870C0B}" sibTransId="{1A64766B-9D79-4B44-8A4B-6CE0FB4686FC}"/>
    <dgm:cxn modelId="{3560E932-A816-4557-B14B-D947F4774C55}" srcId="{4E3CD257-9F22-4EA1-9802-44EE2EF6F3F1}" destId="{A4B41C54-4224-420F-B076-7327116BA8CF}" srcOrd="1" destOrd="0" parTransId="{E1D86E05-B551-4272-BDBC-C5EA4A0098F1}" sibTransId="{F5FBB847-FD12-4A2E-A1BD-6324D30F46B8}"/>
    <dgm:cxn modelId="{5B22D65E-C3DB-4558-9BF8-6CA0D908CC5E}" type="presOf" srcId="{231B08BC-DD81-4D3C-BAB8-5E0E7CCF5E8F}" destId="{1A25504C-FC8F-4CC9-B8E7-C658F8919438}" srcOrd="0" destOrd="0" presId="urn:microsoft.com/office/officeart/2018/2/layout/IconVerticalSolidList"/>
    <dgm:cxn modelId="{50ACB845-5BDA-49B0-841D-13F500C13184}" srcId="{4E3CD257-9F22-4EA1-9802-44EE2EF6F3F1}" destId="{231B08BC-DD81-4D3C-BAB8-5E0E7CCF5E8F}" srcOrd="0" destOrd="0" parTransId="{463F5D56-63CC-43ED-AF4D-D44CD4898372}" sibTransId="{9B499E16-949C-4524-8070-5DA63F8B1681}"/>
    <dgm:cxn modelId="{34624875-EC11-4FA1-8134-C09C7BA2E9E8}" type="presOf" srcId="{4E3CD257-9F22-4EA1-9802-44EE2EF6F3F1}" destId="{EEB4C922-91A8-4B97-AECF-B3FBCCCF332D}" srcOrd="0" destOrd="0" presId="urn:microsoft.com/office/officeart/2018/2/layout/IconVerticalSolidList"/>
    <dgm:cxn modelId="{4EB1E056-58D3-4125-9A03-5A92FE5B5A6E}" type="presOf" srcId="{01B8B1EB-BC84-4591-9EE3-74E2DB86745C}" destId="{7DE24859-1264-4F6B-AD93-843E78405144}" srcOrd="0" destOrd="0" presId="urn:microsoft.com/office/officeart/2018/2/layout/IconVerticalSolidList"/>
    <dgm:cxn modelId="{2B571ACB-3A94-48E2-B006-07974BB32BC8}" type="presOf" srcId="{A4B41C54-4224-420F-B076-7327116BA8CF}" destId="{C2C4290D-E1D5-419D-8DA6-E9617F6913B7}" srcOrd="0" destOrd="0" presId="urn:microsoft.com/office/officeart/2018/2/layout/IconVerticalSolidList"/>
    <dgm:cxn modelId="{6AB8424A-853B-42F9-82D6-D7B77D8E9786}" type="presParOf" srcId="{EEB4C922-91A8-4B97-AECF-B3FBCCCF332D}" destId="{8C69219E-6B49-43AD-A4A9-E5A40743ADA4}" srcOrd="0" destOrd="0" presId="urn:microsoft.com/office/officeart/2018/2/layout/IconVerticalSolidList"/>
    <dgm:cxn modelId="{7D6F80FB-615C-4A1E-B921-1453B9F6C271}" type="presParOf" srcId="{8C69219E-6B49-43AD-A4A9-E5A40743ADA4}" destId="{B5716C4A-30B3-4CC8-9855-CD29F8BF1646}" srcOrd="0" destOrd="0" presId="urn:microsoft.com/office/officeart/2018/2/layout/IconVerticalSolidList"/>
    <dgm:cxn modelId="{AB4174BE-EB92-4FFF-B569-700907ACCECF}" type="presParOf" srcId="{8C69219E-6B49-43AD-A4A9-E5A40743ADA4}" destId="{8CDC89E7-B6B3-45A5-AAB0-9A62020453ED}" srcOrd="1" destOrd="0" presId="urn:microsoft.com/office/officeart/2018/2/layout/IconVerticalSolidList"/>
    <dgm:cxn modelId="{BD45BD73-58AF-4D51-9BDC-9AD45E18E051}" type="presParOf" srcId="{8C69219E-6B49-43AD-A4A9-E5A40743ADA4}" destId="{08FC25B2-8BDD-446D-9711-E8588CD01CAD}" srcOrd="2" destOrd="0" presId="urn:microsoft.com/office/officeart/2018/2/layout/IconVerticalSolidList"/>
    <dgm:cxn modelId="{F131664F-D20B-4ECA-A6E0-F41C009CB019}" type="presParOf" srcId="{8C69219E-6B49-43AD-A4A9-E5A40743ADA4}" destId="{1A25504C-FC8F-4CC9-B8E7-C658F8919438}" srcOrd="3" destOrd="0" presId="urn:microsoft.com/office/officeart/2018/2/layout/IconVerticalSolidList"/>
    <dgm:cxn modelId="{F5992C9D-ECD0-4ECB-8FDF-2D68ECD137C0}" type="presParOf" srcId="{EEB4C922-91A8-4B97-AECF-B3FBCCCF332D}" destId="{4265D4A7-727E-4C73-BD07-D70C2F287957}" srcOrd="1" destOrd="0" presId="urn:microsoft.com/office/officeart/2018/2/layout/IconVerticalSolidList"/>
    <dgm:cxn modelId="{1D59ABE2-E528-48DB-A059-DDC99A3356B2}" type="presParOf" srcId="{EEB4C922-91A8-4B97-AECF-B3FBCCCF332D}" destId="{2B4679BA-967D-493B-9E54-9B9DFDB235A6}" srcOrd="2" destOrd="0" presId="urn:microsoft.com/office/officeart/2018/2/layout/IconVerticalSolidList"/>
    <dgm:cxn modelId="{00ABE9B5-4E2A-4DCA-8DD6-DBAE359F53AB}" type="presParOf" srcId="{2B4679BA-967D-493B-9E54-9B9DFDB235A6}" destId="{FC6C38DF-85FB-479E-AD80-9BC0C1B0D1B3}" srcOrd="0" destOrd="0" presId="urn:microsoft.com/office/officeart/2018/2/layout/IconVerticalSolidList"/>
    <dgm:cxn modelId="{97535528-4A37-4CBA-A479-6E81C70F37C8}" type="presParOf" srcId="{2B4679BA-967D-493B-9E54-9B9DFDB235A6}" destId="{BFC5FBA6-AF3E-4FF5-9A8B-62502EDC4426}" srcOrd="1" destOrd="0" presId="urn:microsoft.com/office/officeart/2018/2/layout/IconVerticalSolidList"/>
    <dgm:cxn modelId="{F1B2DBCE-CE84-4C0F-8B53-0324B6AADABF}" type="presParOf" srcId="{2B4679BA-967D-493B-9E54-9B9DFDB235A6}" destId="{C942D0CC-37FB-42A1-BDCA-4E9D3005A9A9}" srcOrd="2" destOrd="0" presId="urn:microsoft.com/office/officeart/2018/2/layout/IconVerticalSolidList"/>
    <dgm:cxn modelId="{723DFC74-595D-44C0-AA8D-E5B12D7994A2}" type="presParOf" srcId="{2B4679BA-967D-493B-9E54-9B9DFDB235A6}" destId="{C2C4290D-E1D5-419D-8DA6-E9617F6913B7}" srcOrd="3" destOrd="0" presId="urn:microsoft.com/office/officeart/2018/2/layout/IconVerticalSolidList"/>
    <dgm:cxn modelId="{5778FF62-D440-43BF-9134-FE9F3FF47F6D}" type="presParOf" srcId="{EEB4C922-91A8-4B97-AECF-B3FBCCCF332D}" destId="{44CE5020-A00C-41E9-86C7-F86B6AD3A6CF}" srcOrd="3" destOrd="0" presId="urn:microsoft.com/office/officeart/2018/2/layout/IconVerticalSolidList"/>
    <dgm:cxn modelId="{78F0DF16-E2C7-48F2-B671-EC45C9412BDA}" type="presParOf" srcId="{EEB4C922-91A8-4B97-AECF-B3FBCCCF332D}" destId="{46A4BBDA-D51C-439B-8F18-E38F9B2CB773}" srcOrd="4" destOrd="0" presId="urn:microsoft.com/office/officeart/2018/2/layout/IconVerticalSolidList"/>
    <dgm:cxn modelId="{618359F2-3D8D-4D53-B944-6BEEE6C4FC47}" type="presParOf" srcId="{46A4BBDA-D51C-439B-8F18-E38F9B2CB773}" destId="{B469E276-A2C8-41C7-829D-ABC2A44D8112}" srcOrd="0" destOrd="0" presId="urn:microsoft.com/office/officeart/2018/2/layout/IconVerticalSolidList"/>
    <dgm:cxn modelId="{4D3CA59E-6E79-47B9-A495-EC91C8E6A3FD}" type="presParOf" srcId="{46A4BBDA-D51C-439B-8F18-E38F9B2CB773}" destId="{CBDAD41E-B87B-4D85-82CF-2B368F27E355}" srcOrd="1" destOrd="0" presId="urn:microsoft.com/office/officeart/2018/2/layout/IconVerticalSolidList"/>
    <dgm:cxn modelId="{518F0D32-3314-4778-BD2C-9904F450F2E4}" type="presParOf" srcId="{46A4BBDA-D51C-439B-8F18-E38F9B2CB773}" destId="{6937E63F-7B34-4A53-BE87-496E91881A81}" srcOrd="2" destOrd="0" presId="urn:microsoft.com/office/officeart/2018/2/layout/IconVerticalSolidList"/>
    <dgm:cxn modelId="{A56A8F77-DB76-46BF-A426-FCEE30014EAA}" type="presParOf" srcId="{46A4BBDA-D51C-439B-8F18-E38F9B2CB773}" destId="{7DE24859-1264-4F6B-AD93-843E7840514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312E81-0A1F-43BB-86EF-476B74BFB4CD}"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8553DD9-707D-4DA0-85A5-7A9D006F7737}">
      <dgm:prSet/>
      <dgm:spPr/>
      <dgm:t>
        <a:bodyPr/>
        <a:lstStyle/>
        <a:p>
          <a:r>
            <a:rPr lang="en-US" b="1"/>
            <a:t>Setting up Kafka with Docker Compose: </a:t>
          </a:r>
          <a:r>
            <a:rPr lang="en-US"/>
            <a:t>It allows for streamlined setup and orchestration of Kafka and its dependencies, enabling developers to easily configure and deploy Kafka environments for local and production testing.</a:t>
          </a:r>
        </a:p>
      </dgm:t>
    </dgm:pt>
    <dgm:pt modelId="{765ABC87-ED6C-4B3C-8085-0A4C635BE704}" type="parTrans" cxnId="{9C62E291-039F-4F97-99FA-D98B1BA47308}">
      <dgm:prSet/>
      <dgm:spPr/>
      <dgm:t>
        <a:bodyPr/>
        <a:lstStyle/>
        <a:p>
          <a:endParaRPr lang="en-US"/>
        </a:p>
      </dgm:t>
    </dgm:pt>
    <dgm:pt modelId="{7708B98E-279A-45F0-8893-60A8B68FE057}" type="sibTrans" cxnId="{9C62E291-039F-4F97-99FA-D98B1BA47308}">
      <dgm:prSet/>
      <dgm:spPr/>
      <dgm:t>
        <a:bodyPr/>
        <a:lstStyle/>
        <a:p>
          <a:endParaRPr lang="en-US"/>
        </a:p>
      </dgm:t>
    </dgm:pt>
    <dgm:pt modelId="{0A638DFC-755C-47CB-8778-9FEEB7910FD3}">
      <dgm:prSet/>
      <dgm:spPr/>
      <dgm:t>
        <a:bodyPr/>
        <a:lstStyle/>
        <a:p>
          <a:r>
            <a:rPr lang="en-US" b="1"/>
            <a:t>Components: Zookeeper and Kafka broker: </a:t>
          </a:r>
          <a:r>
            <a:rPr lang="en-US"/>
            <a:t>Zookeeper coordinates Kafka's distributed components, managing configuration and maintaining consensus among Kafka brokers, which handle message storage and processing Understanding both components’ roles is critical for successful system operation.</a:t>
          </a:r>
        </a:p>
      </dgm:t>
    </dgm:pt>
    <dgm:pt modelId="{4EAD3660-5CB4-4838-9A3A-269DCD391187}" type="parTrans" cxnId="{CE1E524C-69B4-4D9A-BC36-9C600E3D483C}">
      <dgm:prSet/>
      <dgm:spPr/>
      <dgm:t>
        <a:bodyPr/>
        <a:lstStyle/>
        <a:p>
          <a:endParaRPr lang="en-US"/>
        </a:p>
      </dgm:t>
    </dgm:pt>
    <dgm:pt modelId="{7EFFBB1E-F4F8-4A51-A2C8-D7B7021985B1}" type="sibTrans" cxnId="{CE1E524C-69B4-4D9A-BC36-9C600E3D483C}">
      <dgm:prSet/>
      <dgm:spPr/>
      <dgm:t>
        <a:bodyPr/>
        <a:lstStyle/>
        <a:p>
          <a:endParaRPr lang="en-US"/>
        </a:p>
      </dgm:t>
    </dgm:pt>
    <dgm:pt modelId="{BB7A08CF-EDF5-4815-BEA6-890822015D7B}">
      <dgm:prSet/>
      <dgm:spPr/>
      <dgm:t>
        <a:bodyPr/>
        <a:lstStyle/>
        <a:p>
          <a:r>
            <a:rPr lang="en-US" b="1"/>
            <a:t>Verification of Kafka accessibility: </a:t>
          </a:r>
          <a:r>
            <a:rPr lang="en-US"/>
            <a:t>Post-setup, validating that Kafka can be accessed and utilized effectively is essential. Testing producer and consumer client commands ensures that communication pathways are correctly established and operational.</a:t>
          </a:r>
        </a:p>
      </dgm:t>
    </dgm:pt>
    <dgm:pt modelId="{95B589D9-F5ED-4CEE-9AFB-6DC41231D3EC}" type="parTrans" cxnId="{B4961E8A-329E-4E2C-9E5F-6F7153771EDC}">
      <dgm:prSet/>
      <dgm:spPr/>
      <dgm:t>
        <a:bodyPr/>
        <a:lstStyle/>
        <a:p>
          <a:endParaRPr lang="en-US"/>
        </a:p>
      </dgm:t>
    </dgm:pt>
    <dgm:pt modelId="{559CDC6A-0ADC-478F-AE9C-A61EE20ACC90}" type="sibTrans" cxnId="{B4961E8A-329E-4E2C-9E5F-6F7153771EDC}">
      <dgm:prSet/>
      <dgm:spPr/>
      <dgm:t>
        <a:bodyPr/>
        <a:lstStyle/>
        <a:p>
          <a:endParaRPr lang="en-US"/>
        </a:p>
      </dgm:t>
    </dgm:pt>
    <dgm:pt modelId="{52A8F676-F0FF-442E-BEA4-928343B2F8F3}" type="pres">
      <dgm:prSet presAssocID="{BE312E81-0A1F-43BB-86EF-476B74BFB4CD}" presName="root" presStyleCnt="0">
        <dgm:presLayoutVars>
          <dgm:dir/>
          <dgm:resizeHandles val="exact"/>
        </dgm:presLayoutVars>
      </dgm:prSet>
      <dgm:spPr/>
    </dgm:pt>
    <dgm:pt modelId="{468AF305-DD5A-4DB5-8BE4-14AE9021F88A}" type="pres">
      <dgm:prSet presAssocID="{F8553DD9-707D-4DA0-85A5-7A9D006F7737}" presName="compNode" presStyleCnt="0"/>
      <dgm:spPr/>
    </dgm:pt>
    <dgm:pt modelId="{A2201FBA-A0D3-424E-9C4C-D03A80F7E24D}" type="pres">
      <dgm:prSet presAssocID="{F8553DD9-707D-4DA0-85A5-7A9D006F7737}" presName="bgRect" presStyleLbl="bgShp" presStyleIdx="0" presStyleCnt="3"/>
      <dgm:spPr/>
    </dgm:pt>
    <dgm:pt modelId="{3307577B-2AD3-4122-A105-9107B4381753}" type="pres">
      <dgm:prSet presAssocID="{F8553DD9-707D-4DA0-85A5-7A9D006F773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ECE48F59-89BD-4F9F-87D7-71735803F386}" type="pres">
      <dgm:prSet presAssocID="{F8553DD9-707D-4DA0-85A5-7A9D006F7737}" presName="spaceRect" presStyleCnt="0"/>
      <dgm:spPr/>
    </dgm:pt>
    <dgm:pt modelId="{CDF935D5-2A38-4931-A8FE-F04B4752AF70}" type="pres">
      <dgm:prSet presAssocID="{F8553DD9-707D-4DA0-85A5-7A9D006F7737}" presName="parTx" presStyleLbl="revTx" presStyleIdx="0" presStyleCnt="3">
        <dgm:presLayoutVars>
          <dgm:chMax val="0"/>
          <dgm:chPref val="0"/>
        </dgm:presLayoutVars>
      </dgm:prSet>
      <dgm:spPr/>
    </dgm:pt>
    <dgm:pt modelId="{025CBBE5-4EEE-4D47-834E-52822A2C2B4A}" type="pres">
      <dgm:prSet presAssocID="{7708B98E-279A-45F0-8893-60A8B68FE057}" presName="sibTrans" presStyleCnt="0"/>
      <dgm:spPr/>
    </dgm:pt>
    <dgm:pt modelId="{02A79907-5D25-4FEB-9D23-94F81C7F8C3A}" type="pres">
      <dgm:prSet presAssocID="{0A638DFC-755C-47CB-8778-9FEEB7910FD3}" presName="compNode" presStyleCnt="0"/>
      <dgm:spPr/>
    </dgm:pt>
    <dgm:pt modelId="{5021F99B-87F3-422C-A582-86E1E1D9087F}" type="pres">
      <dgm:prSet presAssocID="{0A638DFC-755C-47CB-8778-9FEEB7910FD3}" presName="bgRect" presStyleLbl="bgShp" presStyleIdx="1" presStyleCnt="3"/>
      <dgm:spPr/>
    </dgm:pt>
    <dgm:pt modelId="{B32B51A1-98AE-4F4B-A635-A518A6E6F06D}" type="pres">
      <dgm:prSet presAssocID="{0A638DFC-755C-47CB-8778-9FEEB7910FD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3169CC47-2881-46EE-80C1-4C8AB3C6203A}" type="pres">
      <dgm:prSet presAssocID="{0A638DFC-755C-47CB-8778-9FEEB7910FD3}" presName="spaceRect" presStyleCnt="0"/>
      <dgm:spPr/>
    </dgm:pt>
    <dgm:pt modelId="{17D6A6C8-45D0-4D89-88E1-2FCA0D3A7AB2}" type="pres">
      <dgm:prSet presAssocID="{0A638DFC-755C-47CB-8778-9FEEB7910FD3}" presName="parTx" presStyleLbl="revTx" presStyleIdx="1" presStyleCnt="3">
        <dgm:presLayoutVars>
          <dgm:chMax val="0"/>
          <dgm:chPref val="0"/>
        </dgm:presLayoutVars>
      </dgm:prSet>
      <dgm:spPr/>
    </dgm:pt>
    <dgm:pt modelId="{F183B4EA-506E-4818-B4EF-37837AC31DD9}" type="pres">
      <dgm:prSet presAssocID="{7EFFBB1E-F4F8-4A51-A2C8-D7B7021985B1}" presName="sibTrans" presStyleCnt="0"/>
      <dgm:spPr/>
    </dgm:pt>
    <dgm:pt modelId="{353D3DA9-4B65-4DA5-BF59-947A045BD5F4}" type="pres">
      <dgm:prSet presAssocID="{BB7A08CF-EDF5-4815-BEA6-890822015D7B}" presName="compNode" presStyleCnt="0"/>
      <dgm:spPr/>
    </dgm:pt>
    <dgm:pt modelId="{28DB87A2-5AE9-481B-A616-9B6347045BA3}" type="pres">
      <dgm:prSet presAssocID="{BB7A08CF-EDF5-4815-BEA6-890822015D7B}" presName="bgRect" presStyleLbl="bgShp" presStyleIdx="2" presStyleCnt="3"/>
      <dgm:spPr/>
    </dgm:pt>
    <dgm:pt modelId="{F7D82911-BB85-4B98-9527-35FB8872677A}" type="pres">
      <dgm:prSet presAssocID="{BB7A08CF-EDF5-4815-BEA6-890822015D7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st tubes"/>
        </a:ext>
      </dgm:extLst>
    </dgm:pt>
    <dgm:pt modelId="{2863B030-BDA1-49BC-8F5F-4D85B71B7E77}" type="pres">
      <dgm:prSet presAssocID="{BB7A08CF-EDF5-4815-BEA6-890822015D7B}" presName="spaceRect" presStyleCnt="0"/>
      <dgm:spPr/>
    </dgm:pt>
    <dgm:pt modelId="{7080319D-C684-404F-9E67-E5B681D55031}" type="pres">
      <dgm:prSet presAssocID="{BB7A08CF-EDF5-4815-BEA6-890822015D7B}" presName="parTx" presStyleLbl="revTx" presStyleIdx="2" presStyleCnt="3">
        <dgm:presLayoutVars>
          <dgm:chMax val="0"/>
          <dgm:chPref val="0"/>
        </dgm:presLayoutVars>
      </dgm:prSet>
      <dgm:spPr/>
    </dgm:pt>
  </dgm:ptLst>
  <dgm:cxnLst>
    <dgm:cxn modelId="{CE1E524C-69B4-4D9A-BC36-9C600E3D483C}" srcId="{BE312E81-0A1F-43BB-86EF-476B74BFB4CD}" destId="{0A638DFC-755C-47CB-8778-9FEEB7910FD3}" srcOrd="1" destOrd="0" parTransId="{4EAD3660-5CB4-4838-9A3A-269DCD391187}" sibTransId="{7EFFBB1E-F4F8-4A51-A2C8-D7B7021985B1}"/>
    <dgm:cxn modelId="{B4961E8A-329E-4E2C-9E5F-6F7153771EDC}" srcId="{BE312E81-0A1F-43BB-86EF-476B74BFB4CD}" destId="{BB7A08CF-EDF5-4815-BEA6-890822015D7B}" srcOrd="2" destOrd="0" parTransId="{95B589D9-F5ED-4CEE-9AFB-6DC41231D3EC}" sibTransId="{559CDC6A-0ADC-478F-AE9C-A61EE20ACC90}"/>
    <dgm:cxn modelId="{9C62E291-039F-4F97-99FA-D98B1BA47308}" srcId="{BE312E81-0A1F-43BB-86EF-476B74BFB4CD}" destId="{F8553DD9-707D-4DA0-85A5-7A9D006F7737}" srcOrd="0" destOrd="0" parTransId="{765ABC87-ED6C-4B3C-8085-0A4C635BE704}" sibTransId="{7708B98E-279A-45F0-8893-60A8B68FE057}"/>
    <dgm:cxn modelId="{E39BDBC7-8383-444C-B013-ED7794FCC457}" type="presOf" srcId="{BE312E81-0A1F-43BB-86EF-476B74BFB4CD}" destId="{52A8F676-F0FF-442E-BEA4-928343B2F8F3}" srcOrd="0" destOrd="0" presId="urn:microsoft.com/office/officeart/2018/2/layout/IconVerticalSolidList"/>
    <dgm:cxn modelId="{B5F5F0D3-5A48-4D5E-817F-121BE4AA97BD}" type="presOf" srcId="{0A638DFC-755C-47CB-8778-9FEEB7910FD3}" destId="{17D6A6C8-45D0-4D89-88E1-2FCA0D3A7AB2}" srcOrd="0" destOrd="0" presId="urn:microsoft.com/office/officeart/2018/2/layout/IconVerticalSolidList"/>
    <dgm:cxn modelId="{1C6625DF-78E1-4DDD-BDCC-B07E434654D9}" type="presOf" srcId="{F8553DD9-707D-4DA0-85A5-7A9D006F7737}" destId="{CDF935D5-2A38-4931-A8FE-F04B4752AF70}" srcOrd="0" destOrd="0" presId="urn:microsoft.com/office/officeart/2018/2/layout/IconVerticalSolidList"/>
    <dgm:cxn modelId="{B238CCE3-101C-4FBA-9969-45C558E257AA}" type="presOf" srcId="{BB7A08CF-EDF5-4815-BEA6-890822015D7B}" destId="{7080319D-C684-404F-9E67-E5B681D55031}" srcOrd="0" destOrd="0" presId="urn:microsoft.com/office/officeart/2018/2/layout/IconVerticalSolidList"/>
    <dgm:cxn modelId="{6338F452-1532-47BE-B672-88F0A91A5C91}" type="presParOf" srcId="{52A8F676-F0FF-442E-BEA4-928343B2F8F3}" destId="{468AF305-DD5A-4DB5-8BE4-14AE9021F88A}" srcOrd="0" destOrd="0" presId="urn:microsoft.com/office/officeart/2018/2/layout/IconVerticalSolidList"/>
    <dgm:cxn modelId="{CD8626C7-DE34-4D21-897B-2CED2B6215E2}" type="presParOf" srcId="{468AF305-DD5A-4DB5-8BE4-14AE9021F88A}" destId="{A2201FBA-A0D3-424E-9C4C-D03A80F7E24D}" srcOrd="0" destOrd="0" presId="urn:microsoft.com/office/officeart/2018/2/layout/IconVerticalSolidList"/>
    <dgm:cxn modelId="{69B0EC9F-4835-406D-BB59-DA5FA9D9D4F4}" type="presParOf" srcId="{468AF305-DD5A-4DB5-8BE4-14AE9021F88A}" destId="{3307577B-2AD3-4122-A105-9107B4381753}" srcOrd="1" destOrd="0" presId="urn:microsoft.com/office/officeart/2018/2/layout/IconVerticalSolidList"/>
    <dgm:cxn modelId="{5897ADDC-227C-476A-A66A-A95A9405744F}" type="presParOf" srcId="{468AF305-DD5A-4DB5-8BE4-14AE9021F88A}" destId="{ECE48F59-89BD-4F9F-87D7-71735803F386}" srcOrd="2" destOrd="0" presId="urn:microsoft.com/office/officeart/2018/2/layout/IconVerticalSolidList"/>
    <dgm:cxn modelId="{5DFBEC21-B4C9-4E16-97B7-F2A9356CC80D}" type="presParOf" srcId="{468AF305-DD5A-4DB5-8BE4-14AE9021F88A}" destId="{CDF935D5-2A38-4931-A8FE-F04B4752AF70}" srcOrd="3" destOrd="0" presId="urn:microsoft.com/office/officeart/2018/2/layout/IconVerticalSolidList"/>
    <dgm:cxn modelId="{0687D20C-33B0-4053-9173-59CB56CF768D}" type="presParOf" srcId="{52A8F676-F0FF-442E-BEA4-928343B2F8F3}" destId="{025CBBE5-4EEE-4D47-834E-52822A2C2B4A}" srcOrd="1" destOrd="0" presId="urn:microsoft.com/office/officeart/2018/2/layout/IconVerticalSolidList"/>
    <dgm:cxn modelId="{6BE244BF-6CCE-4781-882F-C6347DA331BF}" type="presParOf" srcId="{52A8F676-F0FF-442E-BEA4-928343B2F8F3}" destId="{02A79907-5D25-4FEB-9D23-94F81C7F8C3A}" srcOrd="2" destOrd="0" presId="urn:microsoft.com/office/officeart/2018/2/layout/IconVerticalSolidList"/>
    <dgm:cxn modelId="{FABF78D2-A25F-4B08-9F21-ACB052E33411}" type="presParOf" srcId="{02A79907-5D25-4FEB-9D23-94F81C7F8C3A}" destId="{5021F99B-87F3-422C-A582-86E1E1D9087F}" srcOrd="0" destOrd="0" presId="urn:microsoft.com/office/officeart/2018/2/layout/IconVerticalSolidList"/>
    <dgm:cxn modelId="{191EDF8B-4C39-4EFC-93C2-A8609A7C3A0D}" type="presParOf" srcId="{02A79907-5D25-4FEB-9D23-94F81C7F8C3A}" destId="{B32B51A1-98AE-4F4B-A635-A518A6E6F06D}" srcOrd="1" destOrd="0" presId="urn:microsoft.com/office/officeart/2018/2/layout/IconVerticalSolidList"/>
    <dgm:cxn modelId="{26D4C182-794B-431D-A6F2-ABCA16B807A9}" type="presParOf" srcId="{02A79907-5D25-4FEB-9D23-94F81C7F8C3A}" destId="{3169CC47-2881-46EE-80C1-4C8AB3C6203A}" srcOrd="2" destOrd="0" presId="urn:microsoft.com/office/officeart/2018/2/layout/IconVerticalSolidList"/>
    <dgm:cxn modelId="{B42BEAFB-B395-4E07-AC01-65BE2F043F37}" type="presParOf" srcId="{02A79907-5D25-4FEB-9D23-94F81C7F8C3A}" destId="{17D6A6C8-45D0-4D89-88E1-2FCA0D3A7AB2}" srcOrd="3" destOrd="0" presId="urn:microsoft.com/office/officeart/2018/2/layout/IconVerticalSolidList"/>
    <dgm:cxn modelId="{3BD9ED8A-A74B-4D2E-B07A-6945D36CD280}" type="presParOf" srcId="{52A8F676-F0FF-442E-BEA4-928343B2F8F3}" destId="{F183B4EA-506E-4818-B4EF-37837AC31DD9}" srcOrd="3" destOrd="0" presId="urn:microsoft.com/office/officeart/2018/2/layout/IconVerticalSolidList"/>
    <dgm:cxn modelId="{8454DFB4-072A-4816-9338-6890F28002AA}" type="presParOf" srcId="{52A8F676-F0FF-442E-BEA4-928343B2F8F3}" destId="{353D3DA9-4B65-4DA5-BF59-947A045BD5F4}" srcOrd="4" destOrd="0" presId="urn:microsoft.com/office/officeart/2018/2/layout/IconVerticalSolidList"/>
    <dgm:cxn modelId="{508C6CF2-B148-4780-81D4-C0A73F05769E}" type="presParOf" srcId="{353D3DA9-4B65-4DA5-BF59-947A045BD5F4}" destId="{28DB87A2-5AE9-481B-A616-9B6347045BA3}" srcOrd="0" destOrd="0" presId="urn:microsoft.com/office/officeart/2018/2/layout/IconVerticalSolidList"/>
    <dgm:cxn modelId="{47422C87-E9FF-4B71-A661-88893F13420D}" type="presParOf" srcId="{353D3DA9-4B65-4DA5-BF59-947A045BD5F4}" destId="{F7D82911-BB85-4B98-9527-35FB8872677A}" srcOrd="1" destOrd="0" presId="urn:microsoft.com/office/officeart/2018/2/layout/IconVerticalSolidList"/>
    <dgm:cxn modelId="{188A58E0-2175-4FD1-854A-6056469BC05D}" type="presParOf" srcId="{353D3DA9-4B65-4DA5-BF59-947A045BD5F4}" destId="{2863B030-BDA1-49BC-8F5F-4D85B71B7E77}" srcOrd="2" destOrd="0" presId="urn:microsoft.com/office/officeart/2018/2/layout/IconVerticalSolidList"/>
    <dgm:cxn modelId="{54408031-BD13-4F81-B801-C1203C897916}" type="presParOf" srcId="{353D3DA9-4B65-4DA5-BF59-947A045BD5F4}" destId="{7080319D-C684-404F-9E67-E5B681D5503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54FA2E-850F-4EA9-9041-B2E79F65AEED}" type="doc">
      <dgm:prSet loTypeId="urn:microsoft.com/office/officeart/2005/8/layout/hierarchy1" loCatId="hierarchy" qsTypeId="urn:microsoft.com/office/officeart/2005/8/quickstyle/simple5" qsCatId="simple" csTypeId="urn:microsoft.com/office/officeart/2005/8/colors/accent1_2" csCatId="accent1"/>
      <dgm:spPr/>
      <dgm:t>
        <a:bodyPr/>
        <a:lstStyle/>
        <a:p>
          <a:endParaRPr lang="en-US"/>
        </a:p>
      </dgm:t>
    </dgm:pt>
    <dgm:pt modelId="{0D224383-7B31-45F3-98EF-37137B1868FC}">
      <dgm:prSet/>
      <dgm:spPr/>
      <dgm:t>
        <a:bodyPr/>
        <a:lstStyle/>
        <a:p>
          <a:r>
            <a:rPr lang="en-US" b="1"/>
            <a:t>Kafka Producer:</a:t>
          </a:r>
          <a:r>
            <a:rPr lang="en-US"/>
            <a:t>The kafkaproducer.py script generates and sends simulated real-time transaction data, including normal and suspicious activities, to a designated Kafka topic. It ensures efficient message flow for downstream processing and anomaly detection.</a:t>
          </a:r>
        </a:p>
      </dgm:t>
    </dgm:pt>
    <dgm:pt modelId="{9BD87062-E99F-44BE-8173-80C50B3C8711}" type="parTrans" cxnId="{BE8629F7-8B71-4F02-B339-82E0C0C0437F}">
      <dgm:prSet/>
      <dgm:spPr/>
      <dgm:t>
        <a:bodyPr/>
        <a:lstStyle/>
        <a:p>
          <a:endParaRPr lang="en-US"/>
        </a:p>
      </dgm:t>
    </dgm:pt>
    <dgm:pt modelId="{889F8DE7-E949-451C-B606-A7CE6C8B40A1}" type="sibTrans" cxnId="{BE8629F7-8B71-4F02-B339-82E0C0C0437F}">
      <dgm:prSet/>
      <dgm:spPr/>
      <dgm:t>
        <a:bodyPr/>
        <a:lstStyle/>
        <a:p>
          <a:endParaRPr lang="en-US"/>
        </a:p>
      </dgm:t>
    </dgm:pt>
    <dgm:pt modelId="{14A30574-3EE2-4039-93EB-426EA678B961}">
      <dgm:prSet/>
      <dgm:spPr/>
      <dgm:t>
        <a:bodyPr/>
        <a:lstStyle/>
        <a:p>
          <a:r>
            <a:rPr lang="en-US" b="1"/>
            <a:t>Kafka Consumer: </a:t>
          </a:r>
          <a:r>
            <a:rPr lang="en-US"/>
            <a:t>The kafkaconsumer.py script consumes and processes messages from Kafka topics, applies business logic to detect potential fraud, logs transaction details, and verifies accurate message consumption by monitoring offsets and lag.</a:t>
          </a:r>
        </a:p>
      </dgm:t>
    </dgm:pt>
    <dgm:pt modelId="{FC7748EE-BDDE-4012-B05C-3E267884F324}" type="parTrans" cxnId="{C30DC07D-D07F-4959-A6EC-81A29C87752B}">
      <dgm:prSet/>
      <dgm:spPr/>
      <dgm:t>
        <a:bodyPr/>
        <a:lstStyle/>
        <a:p>
          <a:endParaRPr lang="en-US"/>
        </a:p>
      </dgm:t>
    </dgm:pt>
    <dgm:pt modelId="{F1B5F500-3754-4E77-A766-B852C2551DF9}" type="sibTrans" cxnId="{C30DC07D-D07F-4959-A6EC-81A29C87752B}">
      <dgm:prSet/>
      <dgm:spPr/>
      <dgm:t>
        <a:bodyPr/>
        <a:lstStyle/>
        <a:p>
          <a:endParaRPr lang="en-US"/>
        </a:p>
      </dgm:t>
    </dgm:pt>
    <dgm:pt modelId="{80B31BA0-DB12-4FA3-9307-9BF7E324DC30}" type="pres">
      <dgm:prSet presAssocID="{8A54FA2E-850F-4EA9-9041-B2E79F65AEED}" presName="hierChild1" presStyleCnt="0">
        <dgm:presLayoutVars>
          <dgm:chPref val="1"/>
          <dgm:dir/>
          <dgm:animOne val="branch"/>
          <dgm:animLvl val="lvl"/>
          <dgm:resizeHandles/>
        </dgm:presLayoutVars>
      </dgm:prSet>
      <dgm:spPr/>
    </dgm:pt>
    <dgm:pt modelId="{0DD9AC30-8329-40E1-953A-58351B2D958A}" type="pres">
      <dgm:prSet presAssocID="{0D224383-7B31-45F3-98EF-37137B1868FC}" presName="hierRoot1" presStyleCnt="0"/>
      <dgm:spPr/>
    </dgm:pt>
    <dgm:pt modelId="{213AB2CD-2642-45D9-B0ED-89A49B94D659}" type="pres">
      <dgm:prSet presAssocID="{0D224383-7B31-45F3-98EF-37137B1868FC}" presName="composite" presStyleCnt="0"/>
      <dgm:spPr/>
    </dgm:pt>
    <dgm:pt modelId="{60D79654-A96B-4783-9478-A206AB86FFDB}" type="pres">
      <dgm:prSet presAssocID="{0D224383-7B31-45F3-98EF-37137B1868FC}" presName="background" presStyleLbl="node0" presStyleIdx="0" presStyleCnt="2"/>
      <dgm:spPr/>
    </dgm:pt>
    <dgm:pt modelId="{6BFA372D-EB9D-490A-80C7-010DD07E087F}" type="pres">
      <dgm:prSet presAssocID="{0D224383-7B31-45F3-98EF-37137B1868FC}" presName="text" presStyleLbl="fgAcc0" presStyleIdx="0" presStyleCnt="2">
        <dgm:presLayoutVars>
          <dgm:chPref val="3"/>
        </dgm:presLayoutVars>
      </dgm:prSet>
      <dgm:spPr/>
    </dgm:pt>
    <dgm:pt modelId="{13B5A3BB-6E99-40B5-907E-BDA15AA087A5}" type="pres">
      <dgm:prSet presAssocID="{0D224383-7B31-45F3-98EF-37137B1868FC}" presName="hierChild2" presStyleCnt="0"/>
      <dgm:spPr/>
    </dgm:pt>
    <dgm:pt modelId="{9D38B590-13A3-42E0-BD0D-1D2FBBFCF317}" type="pres">
      <dgm:prSet presAssocID="{14A30574-3EE2-4039-93EB-426EA678B961}" presName="hierRoot1" presStyleCnt="0"/>
      <dgm:spPr/>
    </dgm:pt>
    <dgm:pt modelId="{00870B14-DB51-45AD-860D-B1082D3EC1BC}" type="pres">
      <dgm:prSet presAssocID="{14A30574-3EE2-4039-93EB-426EA678B961}" presName="composite" presStyleCnt="0"/>
      <dgm:spPr/>
    </dgm:pt>
    <dgm:pt modelId="{B9845529-3A63-4236-BA43-5A066BBBAAD1}" type="pres">
      <dgm:prSet presAssocID="{14A30574-3EE2-4039-93EB-426EA678B961}" presName="background" presStyleLbl="node0" presStyleIdx="1" presStyleCnt="2"/>
      <dgm:spPr/>
    </dgm:pt>
    <dgm:pt modelId="{6DDEE39E-9CE5-48FD-9849-950F4E95ED24}" type="pres">
      <dgm:prSet presAssocID="{14A30574-3EE2-4039-93EB-426EA678B961}" presName="text" presStyleLbl="fgAcc0" presStyleIdx="1" presStyleCnt="2">
        <dgm:presLayoutVars>
          <dgm:chPref val="3"/>
        </dgm:presLayoutVars>
      </dgm:prSet>
      <dgm:spPr/>
    </dgm:pt>
    <dgm:pt modelId="{40323EB2-48AD-4781-BCF2-F0A33993FD44}" type="pres">
      <dgm:prSet presAssocID="{14A30574-3EE2-4039-93EB-426EA678B961}" presName="hierChild2" presStyleCnt="0"/>
      <dgm:spPr/>
    </dgm:pt>
  </dgm:ptLst>
  <dgm:cxnLst>
    <dgm:cxn modelId="{165E5937-F6D9-4EB5-8607-DBD080D8F7DF}" type="presOf" srcId="{0D224383-7B31-45F3-98EF-37137B1868FC}" destId="{6BFA372D-EB9D-490A-80C7-010DD07E087F}" srcOrd="0" destOrd="0" presId="urn:microsoft.com/office/officeart/2005/8/layout/hierarchy1"/>
    <dgm:cxn modelId="{F7719C7A-D1B6-46A6-AE9E-A71B1B225737}" type="presOf" srcId="{14A30574-3EE2-4039-93EB-426EA678B961}" destId="{6DDEE39E-9CE5-48FD-9849-950F4E95ED24}" srcOrd="0" destOrd="0" presId="urn:microsoft.com/office/officeart/2005/8/layout/hierarchy1"/>
    <dgm:cxn modelId="{C30DC07D-D07F-4959-A6EC-81A29C87752B}" srcId="{8A54FA2E-850F-4EA9-9041-B2E79F65AEED}" destId="{14A30574-3EE2-4039-93EB-426EA678B961}" srcOrd="1" destOrd="0" parTransId="{FC7748EE-BDDE-4012-B05C-3E267884F324}" sibTransId="{F1B5F500-3754-4E77-A766-B852C2551DF9}"/>
    <dgm:cxn modelId="{753DB3F1-A045-4C0A-BCE1-34E2D66C5385}" type="presOf" srcId="{8A54FA2E-850F-4EA9-9041-B2E79F65AEED}" destId="{80B31BA0-DB12-4FA3-9307-9BF7E324DC30}" srcOrd="0" destOrd="0" presId="urn:microsoft.com/office/officeart/2005/8/layout/hierarchy1"/>
    <dgm:cxn modelId="{BE8629F7-8B71-4F02-B339-82E0C0C0437F}" srcId="{8A54FA2E-850F-4EA9-9041-B2E79F65AEED}" destId="{0D224383-7B31-45F3-98EF-37137B1868FC}" srcOrd="0" destOrd="0" parTransId="{9BD87062-E99F-44BE-8173-80C50B3C8711}" sibTransId="{889F8DE7-E949-451C-B606-A7CE6C8B40A1}"/>
    <dgm:cxn modelId="{8F793A83-7789-4EB7-8752-883837ACB353}" type="presParOf" srcId="{80B31BA0-DB12-4FA3-9307-9BF7E324DC30}" destId="{0DD9AC30-8329-40E1-953A-58351B2D958A}" srcOrd="0" destOrd="0" presId="urn:microsoft.com/office/officeart/2005/8/layout/hierarchy1"/>
    <dgm:cxn modelId="{F7C16C14-86A9-430D-9ACB-18FEAEEC5654}" type="presParOf" srcId="{0DD9AC30-8329-40E1-953A-58351B2D958A}" destId="{213AB2CD-2642-45D9-B0ED-89A49B94D659}" srcOrd="0" destOrd="0" presId="urn:microsoft.com/office/officeart/2005/8/layout/hierarchy1"/>
    <dgm:cxn modelId="{5E12EAA4-AED3-4233-9C9E-5596C2551530}" type="presParOf" srcId="{213AB2CD-2642-45D9-B0ED-89A49B94D659}" destId="{60D79654-A96B-4783-9478-A206AB86FFDB}" srcOrd="0" destOrd="0" presId="urn:microsoft.com/office/officeart/2005/8/layout/hierarchy1"/>
    <dgm:cxn modelId="{BBC4C3EB-31D4-46B2-9893-2CEFE4CAAA5E}" type="presParOf" srcId="{213AB2CD-2642-45D9-B0ED-89A49B94D659}" destId="{6BFA372D-EB9D-490A-80C7-010DD07E087F}" srcOrd="1" destOrd="0" presId="urn:microsoft.com/office/officeart/2005/8/layout/hierarchy1"/>
    <dgm:cxn modelId="{1DF383B2-8BDF-4FD1-BF8A-90BE4B53F2C7}" type="presParOf" srcId="{0DD9AC30-8329-40E1-953A-58351B2D958A}" destId="{13B5A3BB-6E99-40B5-907E-BDA15AA087A5}" srcOrd="1" destOrd="0" presId="urn:microsoft.com/office/officeart/2005/8/layout/hierarchy1"/>
    <dgm:cxn modelId="{264D1070-A494-4B5B-B8C7-C122C59BBE43}" type="presParOf" srcId="{80B31BA0-DB12-4FA3-9307-9BF7E324DC30}" destId="{9D38B590-13A3-42E0-BD0D-1D2FBBFCF317}" srcOrd="1" destOrd="0" presId="urn:microsoft.com/office/officeart/2005/8/layout/hierarchy1"/>
    <dgm:cxn modelId="{003A9283-100F-47C6-958B-63592406BB88}" type="presParOf" srcId="{9D38B590-13A3-42E0-BD0D-1D2FBBFCF317}" destId="{00870B14-DB51-45AD-860D-B1082D3EC1BC}" srcOrd="0" destOrd="0" presId="urn:microsoft.com/office/officeart/2005/8/layout/hierarchy1"/>
    <dgm:cxn modelId="{A7DA0F8A-CE01-4E79-BB97-26521496A71B}" type="presParOf" srcId="{00870B14-DB51-45AD-860D-B1082D3EC1BC}" destId="{B9845529-3A63-4236-BA43-5A066BBBAAD1}" srcOrd="0" destOrd="0" presId="urn:microsoft.com/office/officeart/2005/8/layout/hierarchy1"/>
    <dgm:cxn modelId="{A56CB2D2-CFA2-4D6A-9D4E-0CECC1679DC4}" type="presParOf" srcId="{00870B14-DB51-45AD-860D-B1082D3EC1BC}" destId="{6DDEE39E-9CE5-48FD-9849-950F4E95ED24}" srcOrd="1" destOrd="0" presId="urn:microsoft.com/office/officeart/2005/8/layout/hierarchy1"/>
    <dgm:cxn modelId="{FE312F1D-C205-4856-B929-E9B4DE778EB3}" type="presParOf" srcId="{9D38B590-13A3-42E0-BD0D-1D2FBBFCF317}" destId="{40323EB2-48AD-4781-BCF2-F0A33993FD4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E3C02E-C64F-4493-8F7A-D0D23849532F}">
      <dsp:nvSpPr>
        <dsp:cNvPr id="0" name=""/>
        <dsp:cNvSpPr/>
      </dsp:nvSpPr>
      <dsp:spPr>
        <a:xfrm>
          <a:off x="3080" y="360284"/>
          <a:ext cx="2444055" cy="146643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1-Introduction to Real-Time Fraud Detection System</a:t>
          </a:r>
        </a:p>
      </dsp:txBody>
      <dsp:txXfrm>
        <a:off x="3080" y="360284"/>
        <a:ext cx="2444055" cy="1466433"/>
      </dsp:txXfrm>
    </dsp:sp>
    <dsp:sp modelId="{C83D20AA-4A6D-4DF5-ADDD-46BB6CEA21BA}">
      <dsp:nvSpPr>
        <dsp:cNvPr id="0" name=""/>
        <dsp:cNvSpPr/>
      </dsp:nvSpPr>
      <dsp:spPr>
        <a:xfrm>
          <a:off x="2691541" y="360284"/>
          <a:ext cx="2444055" cy="146643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2-Phase 1 Overview: Testing Kafka Integration</a:t>
          </a:r>
        </a:p>
      </dsp:txBody>
      <dsp:txXfrm>
        <a:off x="2691541" y="360284"/>
        <a:ext cx="2444055" cy="1466433"/>
      </dsp:txXfrm>
    </dsp:sp>
    <dsp:sp modelId="{C6ABE5F8-E44B-429D-AC85-F58C7FB5DC71}">
      <dsp:nvSpPr>
        <dsp:cNvPr id="0" name=""/>
        <dsp:cNvSpPr/>
      </dsp:nvSpPr>
      <dsp:spPr>
        <a:xfrm>
          <a:off x="5380002" y="360284"/>
          <a:ext cx="2444055" cy="146643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3-Kafka Setup: Infrastructure and Configuration</a:t>
          </a:r>
        </a:p>
      </dsp:txBody>
      <dsp:txXfrm>
        <a:off x="5380002" y="360284"/>
        <a:ext cx="2444055" cy="1466433"/>
      </dsp:txXfrm>
    </dsp:sp>
    <dsp:sp modelId="{A43055CB-78B5-45D2-83F5-449BDDDF7F91}">
      <dsp:nvSpPr>
        <dsp:cNvPr id="0" name=""/>
        <dsp:cNvSpPr/>
      </dsp:nvSpPr>
      <dsp:spPr>
        <a:xfrm>
          <a:off x="8068463" y="360284"/>
          <a:ext cx="2444055" cy="146643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4-Kafka Producer Development</a:t>
          </a:r>
        </a:p>
      </dsp:txBody>
      <dsp:txXfrm>
        <a:off x="8068463" y="360284"/>
        <a:ext cx="2444055" cy="1466433"/>
      </dsp:txXfrm>
    </dsp:sp>
    <dsp:sp modelId="{C231D3C5-33CC-4994-A841-5D86221BAC9F}">
      <dsp:nvSpPr>
        <dsp:cNvPr id="0" name=""/>
        <dsp:cNvSpPr/>
      </dsp:nvSpPr>
      <dsp:spPr>
        <a:xfrm>
          <a:off x="1347311" y="2071123"/>
          <a:ext cx="2444055" cy="146643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5-Kafka Consumer Development</a:t>
          </a:r>
        </a:p>
      </dsp:txBody>
      <dsp:txXfrm>
        <a:off x="1347311" y="2071123"/>
        <a:ext cx="2444055" cy="1466433"/>
      </dsp:txXfrm>
    </dsp:sp>
    <dsp:sp modelId="{E965CEBB-A505-4C18-BEDD-E4B89A5DFEAC}">
      <dsp:nvSpPr>
        <dsp:cNvPr id="0" name=""/>
        <dsp:cNvSpPr/>
      </dsp:nvSpPr>
      <dsp:spPr>
        <a:xfrm>
          <a:off x="4035772" y="2071123"/>
          <a:ext cx="2444055" cy="146643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6-End-to-End Testing and Validation</a:t>
          </a:r>
        </a:p>
      </dsp:txBody>
      <dsp:txXfrm>
        <a:off x="4035772" y="2071123"/>
        <a:ext cx="2444055" cy="1466433"/>
      </dsp:txXfrm>
    </dsp:sp>
    <dsp:sp modelId="{CB19F2EC-7116-4663-A610-8126D4D5ED90}">
      <dsp:nvSpPr>
        <dsp:cNvPr id="0" name=""/>
        <dsp:cNvSpPr/>
      </dsp:nvSpPr>
      <dsp:spPr>
        <a:xfrm>
          <a:off x="6724233" y="2071123"/>
          <a:ext cx="2444055" cy="146643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7-Conclusion and Next Steps</a:t>
          </a:r>
        </a:p>
      </dsp:txBody>
      <dsp:txXfrm>
        <a:off x="6724233" y="2071123"/>
        <a:ext cx="2444055" cy="14664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716C4A-30B3-4CC8-9855-CD29F8BF1646}">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DC89E7-B6B3-45A5-AAB0-9A62020453ED}">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25504C-FC8F-4CC9-B8E7-C658F8919438}">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b="1" kern="1200"/>
            <a:t>Objectives of Phase 1: </a:t>
          </a:r>
          <a:r>
            <a:rPr lang="en-US" sz="1700" kern="1200"/>
            <a:t>The primary goal of Phase 1 is to validate the Kafka integration as a reliable backbone for our real-time fraud detection system. This involves testing the communication between producers and consumers, ensuring data integrity and flow throughout the system.</a:t>
          </a:r>
        </a:p>
      </dsp:txBody>
      <dsp:txXfrm>
        <a:off x="1435590" y="531"/>
        <a:ext cx="9080009" cy="1242935"/>
      </dsp:txXfrm>
    </dsp:sp>
    <dsp:sp modelId="{FC6C38DF-85FB-479E-AD80-9BC0C1B0D1B3}">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C5FBA6-AF3E-4FF5-9A8B-62502EDC4426}">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C4290D-E1D5-419D-8DA6-E9617F6913B7}">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b="1" kern="1200"/>
            <a:t>Flow of data: CSV to logs: </a:t>
          </a:r>
          <a:r>
            <a:rPr lang="en-US" sz="1700" kern="1200"/>
            <a:t>The data transformation process will begin with raw CSV files simulating transactions, which will be ingested into Kafka and subsequently logged. This flow is crucial for verifying the system's ability to handle real-time input and output effectively. </a:t>
          </a:r>
        </a:p>
      </dsp:txBody>
      <dsp:txXfrm>
        <a:off x="1435590" y="1554201"/>
        <a:ext cx="9080009" cy="1242935"/>
      </dsp:txXfrm>
    </dsp:sp>
    <dsp:sp modelId="{B469E276-A2C8-41C7-829D-ABC2A44D8112}">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DAD41E-B87B-4D85-82CF-2B368F27E355}">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E24859-1264-4F6B-AD93-843E78405144}">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b="1" kern="1200"/>
            <a:t>Significance of real-time data pipeline: </a:t>
          </a:r>
          <a:r>
            <a:rPr lang="en-US" sz="1700" kern="1200"/>
            <a:t>Establishing a robust data pipeline is paramount in a fraud detection framework, as it enables real-time alerting and decision-making capabilities. A seamless flow from data acquisition to processing allows for immediate analysis, minimizing reaction time to fraudulent events.</a:t>
          </a:r>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201FBA-A0D3-424E-9C4C-D03A80F7E24D}">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07577B-2AD3-4122-A105-9107B4381753}">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F935D5-2A38-4931-A8FE-F04B4752AF70}">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b="1" kern="1200"/>
            <a:t>Setting up Kafka with Docker Compose: </a:t>
          </a:r>
          <a:r>
            <a:rPr lang="en-US" sz="1700" kern="1200"/>
            <a:t>It allows for streamlined setup and orchestration of Kafka and its dependencies, enabling developers to easily configure and deploy Kafka environments for local and production testing.</a:t>
          </a:r>
        </a:p>
      </dsp:txBody>
      <dsp:txXfrm>
        <a:off x="1435590" y="531"/>
        <a:ext cx="9080009" cy="1242935"/>
      </dsp:txXfrm>
    </dsp:sp>
    <dsp:sp modelId="{5021F99B-87F3-422C-A582-86E1E1D9087F}">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2B51A1-98AE-4F4B-A635-A518A6E6F06D}">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D6A6C8-45D0-4D89-88E1-2FCA0D3A7AB2}">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b="1" kern="1200"/>
            <a:t>Components: Zookeeper and Kafka broker: </a:t>
          </a:r>
          <a:r>
            <a:rPr lang="en-US" sz="1700" kern="1200"/>
            <a:t>Zookeeper coordinates Kafka's distributed components, managing configuration and maintaining consensus among Kafka brokers, which handle message storage and processing Understanding both components’ roles is critical for successful system operation.</a:t>
          </a:r>
        </a:p>
      </dsp:txBody>
      <dsp:txXfrm>
        <a:off x="1435590" y="1554201"/>
        <a:ext cx="9080009" cy="1242935"/>
      </dsp:txXfrm>
    </dsp:sp>
    <dsp:sp modelId="{28DB87A2-5AE9-481B-A616-9B6347045BA3}">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D82911-BB85-4B98-9527-35FB8872677A}">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80319D-C684-404F-9E67-E5B681D55031}">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b="1" kern="1200"/>
            <a:t>Verification of Kafka accessibility: </a:t>
          </a:r>
          <a:r>
            <a:rPr lang="en-US" sz="1700" kern="1200"/>
            <a:t>Post-setup, validating that Kafka can be accessed and utilized effectively is essential. Testing producer and consumer client commands ensures that communication pathways are correctly established and operational.</a:t>
          </a:r>
        </a:p>
      </dsp:txBody>
      <dsp:txXfrm>
        <a:off x="1435590" y="3107870"/>
        <a:ext cx="9080009" cy="12429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79654-A96B-4783-9478-A206AB86FFDB}">
      <dsp:nvSpPr>
        <dsp:cNvPr id="0" name=""/>
        <dsp:cNvSpPr/>
      </dsp:nvSpPr>
      <dsp:spPr>
        <a:xfrm>
          <a:off x="1283" y="507350"/>
          <a:ext cx="4505585" cy="286104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BFA372D-EB9D-490A-80C7-010DD07E087F}">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Kafka Producer:</a:t>
          </a:r>
          <a:r>
            <a:rPr lang="en-US" sz="2000" kern="1200"/>
            <a:t>The kafkaproducer.py script generates and sends simulated real-time transaction data, including normal and suspicious activities, to a designated Kafka topic. It ensures efficient message flow for downstream processing and anomaly detection.</a:t>
          </a:r>
        </a:p>
      </dsp:txBody>
      <dsp:txXfrm>
        <a:off x="585701" y="1066737"/>
        <a:ext cx="4337991" cy="2693452"/>
      </dsp:txXfrm>
    </dsp:sp>
    <dsp:sp modelId="{B9845529-3A63-4236-BA43-5A066BBBAAD1}">
      <dsp:nvSpPr>
        <dsp:cNvPr id="0" name=""/>
        <dsp:cNvSpPr/>
      </dsp:nvSpPr>
      <dsp:spPr>
        <a:xfrm>
          <a:off x="5508110" y="507350"/>
          <a:ext cx="4505585" cy="286104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DDEE39E-9CE5-48FD-9849-950F4E95ED24}">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Kafka Consumer: </a:t>
          </a:r>
          <a:r>
            <a:rPr lang="en-US" sz="2000" kern="1200"/>
            <a:t>The kafkaconsumer.py script consumes and processes messages from Kafka topics, applies business logic to detect potential fraud, logs transaction details, and verifies accurate message consumption by monitoring offsets and lag.</a:t>
          </a:r>
        </a:p>
      </dsp:txBody>
      <dsp:txXfrm>
        <a:off x="6092527" y="1066737"/>
        <a:ext cx="4337991" cy="269345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6A74B-CD81-4F93-8E8B-6801CF0E5E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5A5AA6-2484-7549-A262-2A4C4595A6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60E492-0A36-8E7C-1308-15F7B61EB06A}"/>
              </a:ext>
            </a:extLst>
          </p:cNvPr>
          <p:cNvSpPr>
            <a:spLocks noGrp="1"/>
          </p:cNvSpPr>
          <p:nvPr>
            <p:ph type="dt" sz="half" idx="10"/>
          </p:nvPr>
        </p:nvSpPr>
        <p:spPr/>
        <p:txBody>
          <a:bodyPr/>
          <a:lstStyle/>
          <a:p>
            <a:fld id="{4193B118-E1B4-435E-A230-F24E13ACC6B5}" type="datetimeFigureOut">
              <a:rPr lang="en-US" smtClean="0"/>
              <a:t>2/26/2025</a:t>
            </a:fld>
            <a:endParaRPr lang="en-US"/>
          </a:p>
        </p:txBody>
      </p:sp>
      <p:sp>
        <p:nvSpPr>
          <p:cNvPr id="5" name="Footer Placeholder 4">
            <a:extLst>
              <a:ext uri="{FF2B5EF4-FFF2-40B4-BE49-F238E27FC236}">
                <a16:creationId xmlns:a16="http://schemas.microsoft.com/office/drawing/2014/main" id="{59A66BD0-CDD8-0AA4-522D-605B42BCF0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1ECA6E-286B-930D-9776-870F0E236EED}"/>
              </a:ext>
            </a:extLst>
          </p:cNvPr>
          <p:cNvSpPr>
            <a:spLocks noGrp="1"/>
          </p:cNvSpPr>
          <p:nvPr>
            <p:ph type="sldNum" sz="quarter" idx="12"/>
          </p:nvPr>
        </p:nvSpPr>
        <p:spPr/>
        <p:txBody>
          <a:bodyPr/>
          <a:lstStyle/>
          <a:p>
            <a:fld id="{D203A5F1-B288-44FE-A5E5-551F79FD98C2}" type="slidenum">
              <a:rPr lang="en-US" smtClean="0"/>
              <a:t>‹#›</a:t>
            </a:fld>
            <a:endParaRPr lang="en-US"/>
          </a:p>
        </p:txBody>
      </p:sp>
    </p:spTree>
    <p:extLst>
      <p:ext uri="{BB962C8B-B14F-4D97-AF65-F5344CB8AC3E}">
        <p14:creationId xmlns:p14="http://schemas.microsoft.com/office/powerpoint/2010/main" val="3838779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1421F-2489-5D30-5DE8-E4AB0C37C2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D06B95-BE3F-90E1-5891-0A32A21C1E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992B8E-B6BA-0B20-BFBA-89486779F8F3}"/>
              </a:ext>
            </a:extLst>
          </p:cNvPr>
          <p:cNvSpPr>
            <a:spLocks noGrp="1"/>
          </p:cNvSpPr>
          <p:nvPr>
            <p:ph type="dt" sz="half" idx="10"/>
          </p:nvPr>
        </p:nvSpPr>
        <p:spPr/>
        <p:txBody>
          <a:bodyPr/>
          <a:lstStyle/>
          <a:p>
            <a:fld id="{4193B118-E1B4-435E-A230-F24E13ACC6B5}" type="datetimeFigureOut">
              <a:rPr lang="en-US" smtClean="0"/>
              <a:t>2/26/2025</a:t>
            </a:fld>
            <a:endParaRPr lang="en-US"/>
          </a:p>
        </p:txBody>
      </p:sp>
      <p:sp>
        <p:nvSpPr>
          <p:cNvPr id="5" name="Footer Placeholder 4">
            <a:extLst>
              <a:ext uri="{FF2B5EF4-FFF2-40B4-BE49-F238E27FC236}">
                <a16:creationId xmlns:a16="http://schemas.microsoft.com/office/drawing/2014/main" id="{0DB0DE8F-6507-9919-B693-941FB7878B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20A794-7FF7-E25D-EF5A-9ADBE3D777C8}"/>
              </a:ext>
            </a:extLst>
          </p:cNvPr>
          <p:cNvSpPr>
            <a:spLocks noGrp="1"/>
          </p:cNvSpPr>
          <p:nvPr>
            <p:ph type="sldNum" sz="quarter" idx="12"/>
          </p:nvPr>
        </p:nvSpPr>
        <p:spPr/>
        <p:txBody>
          <a:bodyPr/>
          <a:lstStyle/>
          <a:p>
            <a:fld id="{D203A5F1-B288-44FE-A5E5-551F79FD98C2}" type="slidenum">
              <a:rPr lang="en-US" smtClean="0"/>
              <a:t>‹#›</a:t>
            </a:fld>
            <a:endParaRPr lang="en-US"/>
          </a:p>
        </p:txBody>
      </p:sp>
    </p:spTree>
    <p:extLst>
      <p:ext uri="{BB962C8B-B14F-4D97-AF65-F5344CB8AC3E}">
        <p14:creationId xmlns:p14="http://schemas.microsoft.com/office/powerpoint/2010/main" val="2989754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B139FF-8E82-533A-92C0-23CC03F66A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BD6874-8A7C-382C-3A58-98EFA8B6A1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2D7073-CF35-9E5A-E813-98EA956C5958}"/>
              </a:ext>
            </a:extLst>
          </p:cNvPr>
          <p:cNvSpPr>
            <a:spLocks noGrp="1"/>
          </p:cNvSpPr>
          <p:nvPr>
            <p:ph type="dt" sz="half" idx="10"/>
          </p:nvPr>
        </p:nvSpPr>
        <p:spPr/>
        <p:txBody>
          <a:bodyPr/>
          <a:lstStyle/>
          <a:p>
            <a:fld id="{4193B118-E1B4-435E-A230-F24E13ACC6B5}" type="datetimeFigureOut">
              <a:rPr lang="en-US" smtClean="0"/>
              <a:t>2/26/2025</a:t>
            </a:fld>
            <a:endParaRPr lang="en-US"/>
          </a:p>
        </p:txBody>
      </p:sp>
      <p:sp>
        <p:nvSpPr>
          <p:cNvPr id="5" name="Footer Placeholder 4">
            <a:extLst>
              <a:ext uri="{FF2B5EF4-FFF2-40B4-BE49-F238E27FC236}">
                <a16:creationId xmlns:a16="http://schemas.microsoft.com/office/drawing/2014/main" id="{963056EA-B3E8-82CF-F179-53117034E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7CE5A-5849-01EC-284C-FAE31C0464F4}"/>
              </a:ext>
            </a:extLst>
          </p:cNvPr>
          <p:cNvSpPr>
            <a:spLocks noGrp="1"/>
          </p:cNvSpPr>
          <p:nvPr>
            <p:ph type="sldNum" sz="quarter" idx="12"/>
          </p:nvPr>
        </p:nvSpPr>
        <p:spPr/>
        <p:txBody>
          <a:bodyPr/>
          <a:lstStyle/>
          <a:p>
            <a:fld id="{D203A5F1-B288-44FE-A5E5-551F79FD98C2}" type="slidenum">
              <a:rPr lang="en-US" smtClean="0"/>
              <a:t>‹#›</a:t>
            </a:fld>
            <a:endParaRPr lang="en-US"/>
          </a:p>
        </p:txBody>
      </p:sp>
    </p:spTree>
    <p:extLst>
      <p:ext uri="{BB962C8B-B14F-4D97-AF65-F5344CB8AC3E}">
        <p14:creationId xmlns:p14="http://schemas.microsoft.com/office/powerpoint/2010/main" val="3442423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1699D-1E52-43CC-7AE2-26E4E430F7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AA5F25-AA8B-CA0A-EBD1-DF1F552328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E63B34-2B6D-3E8C-4675-209A2F8EEF4C}"/>
              </a:ext>
            </a:extLst>
          </p:cNvPr>
          <p:cNvSpPr>
            <a:spLocks noGrp="1"/>
          </p:cNvSpPr>
          <p:nvPr>
            <p:ph type="dt" sz="half" idx="10"/>
          </p:nvPr>
        </p:nvSpPr>
        <p:spPr/>
        <p:txBody>
          <a:bodyPr/>
          <a:lstStyle/>
          <a:p>
            <a:fld id="{4193B118-E1B4-435E-A230-F24E13ACC6B5}" type="datetimeFigureOut">
              <a:rPr lang="en-US" smtClean="0"/>
              <a:t>2/26/2025</a:t>
            </a:fld>
            <a:endParaRPr lang="en-US"/>
          </a:p>
        </p:txBody>
      </p:sp>
      <p:sp>
        <p:nvSpPr>
          <p:cNvPr id="5" name="Footer Placeholder 4">
            <a:extLst>
              <a:ext uri="{FF2B5EF4-FFF2-40B4-BE49-F238E27FC236}">
                <a16:creationId xmlns:a16="http://schemas.microsoft.com/office/drawing/2014/main" id="{C8B80AAC-2A7F-6533-745C-DC73939589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78BD88-4C06-A62B-A685-0546E0B92158}"/>
              </a:ext>
            </a:extLst>
          </p:cNvPr>
          <p:cNvSpPr>
            <a:spLocks noGrp="1"/>
          </p:cNvSpPr>
          <p:nvPr>
            <p:ph type="sldNum" sz="quarter" idx="12"/>
          </p:nvPr>
        </p:nvSpPr>
        <p:spPr/>
        <p:txBody>
          <a:bodyPr/>
          <a:lstStyle/>
          <a:p>
            <a:fld id="{D203A5F1-B288-44FE-A5E5-551F79FD98C2}" type="slidenum">
              <a:rPr lang="en-US" smtClean="0"/>
              <a:t>‹#›</a:t>
            </a:fld>
            <a:endParaRPr lang="en-US"/>
          </a:p>
        </p:txBody>
      </p:sp>
    </p:spTree>
    <p:extLst>
      <p:ext uri="{BB962C8B-B14F-4D97-AF65-F5344CB8AC3E}">
        <p14:creationId xmlns:p14="http://schemas.microsoft.com/office/powerpoint/2010/main" val="2831364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E505B-57B1-47C4-4819-7EFD0C9BE5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1BFD4E-AB2F-0058-E882-22CAFBD7484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4D5C05-301D-2CF8-5B66-ED821D9A6456}"/>
              </a:ext>
            </a:extLst>
          </p:cNvPr>
          <p:cNvSpPr>
            <a:spLocks noGrp="1"/>
          </p:cNvSpPr>
          <p:nvPr>
            <p:ph type="dt" sz="half" idx="10"/>
          </p:nvPr>
        </p:nvSpPr>
        <p:spPr/>
        <p:txBody>
          <a:bodyPr/>
          <a:lstStyle/>
          <a:p>
            <a:fld id="{4193B118-E1B4-435E-A230-F24E13ACC6B5}" type="datetimeFigureOut">
              <a:rPr lang="en-US" smtClean="0"/>
              <a:t>2/26/2025</a:t>
            </a:fld>
            <a:endParaRPr lang="en-US"/>
          </a:p>
        </p:txBody>
      </p:sp>
      <p:sp>
        <p:nvSpPr>
          <p:cNvPr id="5" name="Footer Placeholder 4">
            <a:extLst>
              <a:ext uri="{FF2B5EF4-FFF2-40B4-BE49-F238E27FC236}">
                <a16:creationId xmlns:a16="http://schemas.microsoft.com/office/drawing/2014/main" id="{7DAD710B-A427-56C2-DBB7-8EE2B307E0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42197C-F480-2F3F-838B-E5C221DD744B}"/>
              </a:ext>
            </a:extLst>
          </p:cNvPr>
          <p:cNvSpPr>
            <a:spLocks noGrp="1"/>
          </p:cNvSpPr>
          <p:nvPr>
            <p:ph type="sldNum" sz="quarter" idx="12"/>
          </p:nvPr>
        </p:nvSpPr>
        <p:spPr/>
        <p:txBody>
          <a:bodyPr/>
          <a:lstStyle/>
          <a:p>
            <a:fld id="{D203A5F1-B288-44FE-A5E5-551F79FD98C2}" type="slidenum">
              <a:rPr lang="en-US" smtClean="0"/>
              <a:t>‹#›</a:t>
            </a:fld>
            <a:endParaRPr lang="en-US"/>
          </a:p>
        </p:txBody>
      </p:sp>
    </p:spTree>
    <p:extLst>
      <p:ext uri="{BB962C8B-B14F-4D97-AF65-F5344CB8AC3E}">
        <p14:creationId xmlns:p14="http://schemas.microsoft.com/office/powerpoint/2010/main" val="2058847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F9FB-E566-BD31-ACA4-1D54E7148F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328AD9-4ACC-C5EC-A4FF-8C24BF4288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E80DF1-4103-A9A3-D65C-E10F36DE53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CAE752-7E58-097E-C4D4-107B6D609095}"/>
              </a:ext>
            </a:extLst>
          </p:cNvPr>
          <p:cNvSpPr>
            <a:spLocks noGrp="1"/>
          </p:cNvSpPr>
          <p:nvPr>
            <p:ph type="dt" sz="half" idx="10"/>
          </p:nvPr>
        </p:nvSpPr>
        <p:spPr/>
        <p:txBody>
          <a:bodyPr/>
          <a:lstStyle/>
          <a:p>
            <a:fld id="{4193B118-E1B4-435E-A230-F24E13ACC6B5}" type="datetimeFigureOut">
              <a:rPr lang="en-US" smtClean="0"/>
              <a:t>2/26/2025</a:t>
            </a:fld>
            <a:endParaRPr lang="en-US"/>
          </a:p>
        </p:txBody>
      </p:sp>
      <p:sp>
        <p:nvSpPr>
          <p:cNvPr id="6" name="Footer Placeholder 5">
            <a:extLst>
              <a:ext uri="{FF2B5EF4-FFF2-40B4-BE49-F238E27FC236}">
                <a16:creationId xmlns:a16="http://schemas.microsoft.com/office/drawing/2014/main" id="{5D287677-D5DD-E430-6EE3-96288EC8A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20F5E3-3403-CD68-D177-FB6659416BC2}"/>
              </a:ext>
            </a:extLst>
          </p:cNvPr>
          <p:cNvSpPr>
            <a:spLocks noGrp="1"/>
          </p:cNvSpPr>
          <p:nvPr>
            <p:ph type="sldNum" sz="quarter" idx="12"/>
          </p:nvPr>
        </p:nvSpPr>
        <p:spPr/>
        <p:txBody>
          <a:bodyPr/>
          <a:lstStyle/>
          <a:p>
            <a:fld id="{D203A5F1-B288-44FE-A5E5-551F79FD98C2}" type="slidenum">
              <a:rPr lang="en-US" smtClean="0"/>
              <a:t>‹#›</a:t>
            </a:fld>
            <a:endParaRPr lang="en-US"/>
          </a:p>
        </p:txBody>
      </p:sp>
    </p:spTree>
    <p:extLst>
      <p:ext uri="{BB962C8B-B14F-4D97-AF65-F5344CB8AC3E}">
        <p14:creationId xmlns:p14="http://schemas.microsoft.com/office/powerpoint/2010/main" val="868046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F03CD-E07B-1CF9-F957-13AC36F4A2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40A533-F7DA-24E9-E653-816DBAC4C4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34EB9D-DD93-1784-8567-EADF6CB1CD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96207B-CB97-A1DD-8B23-D0D2BA747B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82FAC5-2B43-847C-9330-E84B43791A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B0E4E2-0B4D-E7CA-083B-766CE5930150}"/>
              </a:ext>
            </a:extLst>
          </p:cNvPr>
          <p:cNvSpPr>
            <a:spLocks noGrp="1"/>
          </p:cNvSpPr>
          <p:nvPr>
            <p:ph type="dt" sz="half" idx="10"/>
          </p:nvPr>
        </p:nvSpPr>
        <p:spPr/>
        <p:txBody>
          <a:bodyPr/>
          <a:lstStyle/>
          <a:p>
            <a:fld id="{4193B118-E1B4-435E-A230-F24E13ACC6B5}" type="datetimeFigureOut">
              <a:rPr lang="en-US" smtClean="0"/>
              <a:t>2/26/2025</a:t>
            </a:fld>
            <a:endParaRPr lang="en-US"/>
          </a:p>
        </p:txBody>
      </p:sp>
      <p:sp>
        <p:nvSpPr>
          <p:cNvPr id="8" name="Footer Placeholder 7">
            <a:extLst>
              <a:ext uri="{FF2B5EF4-FFF2-40B4-BE49-F238E27FC236}">
                <a16:creationId xmlns:a16="http://schemas.microsoft.com/office/drawing/2014/main" id="{52D93257-65B4-EE7A-0D45-DF115CA226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E8B37A-D60B-F4E2-13F1-7A07402B5673}"/>
              </a:ext>
            </a:extLst>
          </p:cNvPr>
          <p:cNvSpPr>
            <a:spLocks noGrp="1"/>
          </p:cNvSpPr>
          <p:nvPr>
            <p:ph type="sldNum" sz="quarter" idx="12"/>
          </p:nvPr>
        </p:nvSpPr>
        <p:spPr/>
        <p:txBody>
          <a:bodyPr/>
          <a:lstStyle/>
          <a:p>
            <a:fld id="{D203A5F1-B288-44FE-A5E5-551F79FD98C2}" type="slidenum">
              <a:rPr lang="en-US" smtClean="0"/>
              <a:t>‹#›</a:t>
            </a:fld>
            <a:endParaRPr lang="en-US"/>
          </a:p>
        </p:txBody>
      </p:sp>
    </p:spTree>
    <p:extLst>
      <p:ext uri="{BB962C8B-B14F-4D97-AF65-F5344CB8AC3E}">
        <p14:creationId xmlns:p14="http://schemas.microsoft.com/office/powerpoint/2010/main" val="1675175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E99BE-F6FF-95C7-2966-4866925BA1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67C87C-C04E-574C-248E-0343CCAB1F86}"/>
              </a:ext>
            </a:extLst>
          </p:cNvPr>
          <p:cNvSpPr>
            <a:spLocks noGrp="1"/>
          </p:cNvSpPr>
          <p:nvPr>
            <p:ph type="dt" sz="half" idx="10"/>
          </p:nvPr>
        </p:nvSpPr>
        <p:spPr/>
        <p:txBody>
          <a:bodyPr/>
          <a:lstStyle/>
          <a:p>
            <a:fld id="{4193B118-E1B4-435E-A230-F24E13ACC6B5}" type="datetimeFigureOut">
              <a:rPr lang="en-US" smtClean="0"/>
              <a:t>2/26/2025</a:t>
            </a:fld>
            <a:endParaRPr lang="en-US"/>
          </a:p>
        </p:txBody>
      </p:sp>
      <p:sp>
        <p:nvSpPr>
          <p:cNvPr id="4" name="Footer Placeholder 3">
            <a:extLst>
              <a:ext uri="{FF2B5EF4-FFF2-40B4-BE49-F238E27FC236}">
                <a16:creationId xmlns:a16="http://schemas.microsoft.com/office/drawing/2014/main" id="{1A7B29BE-DBE9-51A1-7820-7E9BA12321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00D3DC-A854-8A7C-44A9-863E4FD3DEDB}"/>
              </a:ext>
            </a:extLst>
          </p:cNvPr>
          <p:cNvSpPr>
            <a:spLocks noGrp="1"/>
          </p:cNvSpPr>
          <p:nvPr>
            <p:ph type="sldNum" sz="quarter" idx="12"/>
          </p:nvPr>
        </p:nvSpPr>
        <p:spPr/>
        <p:txBody>
          <a:bodyPr/>
          <a:lstStyle/>
          <a:p>
            <a:fld id="{D203A5F1-B288-44FE-A5E5-551F79FD98C2}" type="slidenum">
              <a:rPr lang="en-US" smtClean="0"/>
              <a:t>‹#›</a:t>
            </a:fld>
            <a:endParaRPr lang="en-US"/>
          </a:p>
        </p:txBody>
      </p:sp>
    </p:spTree>
    <p:extLst>
      <p:ext uri="{BB962C8B-B14F-4D97-AF65-F5344CB8AC3E}">
        <p14:creationId xmlns:p14="http://schemas.microsoft.com/office/powerpoint/2010/main" val="2001411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C994D8-73E2-6995-2472-0201213AFAD5}"/>
              </a:ext>
            </a:extLst>
          </p:cNvPr>
          <p:cNvSpPr>
            <a:spLocks noGrp="1"/>
          </p:cNvSpPr>
          <p:nvPr>
            <p:ph type="dt" sz="half" idx="10"/>
          </p:nvPr>
        </p:nvSpPr>
        <p:spPr/>
        <p:txBody>
          <a:bodyPr/>
          <a:lstStyle/>
          <a:p>
            <a:fld id="{4193B118-E1B4-435E-A230-F24E13ACC6B5}" type="datetimeFigureOut">
              <a:rPr lang="en-US" smtClean="0"/>
              <a:t>2/26/2025</a:t>
            </a:fld>
            <a:endParaRPr lang="en-US"/>
          </a:p>
        </p:txBody>
      </p:sp>
      <p:sp>
        <p:nvSpPr>
          <p:cNvPr id="3" name="Footer Placeholder 2">
            <a:extLst>
              <a:ext uri="{FF2B5EF4-FFF2-40B4-BE49-F238E27FC236}">
                <a16:creationId xmlns:a16="http://schemas.microsoft.com/office/drawing/2014/main" id="{EFFE6B77-934E-FE20-82B8-4B9FCDE29E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59F9F5-88CC-6F12-F95A-68E478BFD2D1}"/>
              </a:ext>
            </a:extLst>
          </p:cNvPr>
          <p:cNvSpPr>
            <a:spLocks noGrp="1"/>
          </p:cNvSpPr>
          <p:nvPr>
            <p:ph type="sldNum" sz="quarter" idx="12"/>
          </p:nvPr>
        </p:nvSpPr>
        <p:spPr/>
        <p:txBody>
          <a:bodyPr/>
          <a:lstStyle/>
          <a:p>
            <a:fld id="{D203A5F1-B288-44FE-A5E5-551F79FD98C2}" type="slidenum">
              <a:rPr lang="en-US" smtClean="0"/>
              <a:t>‹#›</a:t>
            </a:fld>
            <a:endParaRPr lang="en-US"/>
          </a:p>
        </p:txBody>
      </p:sp>
    </p:spTree>
    <p:extLst>
      <p:ext uri="{BB962C8B-B14F-4D97-AF65-F5344CB8AC3E}">
        <p14:creationId xmlns:p14="http://schemas.microsoft.com/office/powerpoint/2010/main" val="3423040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F9F84-3B26-B2AF-1425-7DBC60346B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3B3D31-2B91-2EEE-2A22-EBC64D2F0C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D393C8-92D0-6985-094C-78088757C2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C06302-4959-B3BE-7716-4E3658EF5696}"/>
              </a:ext>
            </a:extLst>
          </p:cNvPr>
          <p:cNvSpPr>
            <a:spLocks noGrp="1"/>
          </p:cNvSpPr>
          <p:nvPr>
            <p:ph type="dt" sz="half" idx="10"/>
          </p:nvPr>
        </p:nvSpPr>
        <p:spPr/>
        <p:txBody>
          <a:bodyPr/>
          <a:lstStyle/>
          <a:p>
            <a:fld id="{4193B118-E1B4-435E-A230-F24E13ACC6B5}" type="datetimeFigureOut">
              <a:rPr lang="en-US" smtClean="0"/>
              <a:t>2/26/2025</a:t>
            </a:fld>
            <a:endParaRPr lang="en-US"/>
          </a:p>
        </p:txBody>
      </p:sp>
      <p:sp>
        <p:nvSpPr>
          <p:cNvPr id="6" name="Footer Placeholder 5">
            <a:extLst>
              <a:ext uri="{FF2B5EF4-FFF2-40B4-BE49-F238E27FC236}">
                <a16:creationId xmlns:a16="http://schemas.microsoft.com/office/drawing/2014/main" id="{34370008-CB71-C392-6177-34D1EAC63B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4CBA5E-6AA6-E487-3449-526019B9BF77}"/>
              </a:ext>
            </a:extLst>
          </p:cNvPr>
          <p:cNvSpPr>
            <a:spLocks noGrp="1"/>
          </p:cNvSpPr>
          <p:nvPr>
            <p:ph type="sldNum" sz="quarter" idx="12"/>
          </p:nvPr>
        </p:nvSpPr>
        <p:spPr/>
        <p:txBody>
          <a:bodyPr/>
          <a:lstStyle/>
          <a:p>
            <a:fld id="{D203A5F1-B288-44FE-A5E5-551F79FD98C2}" type="slidenum">
              <a:rPr lang="en-US" smtClean="0"/>
              <a:t>‹#›</a:t>
            </a:fld>
            <a:endParaRPr lang="en-US"/>
          </a:p>
        </p:txBody>
      </p:sp>
    </p:spTree>
    <p:extLst>
      <p:ext uri="{BB962C8B-B14F-4D97-AF65-F5344CB8AC3E}">
        <p14:creationId xmlns:p14="http://schemas.microsoft.com/office/powerpoint/2010/main" val="586531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3475-73B3-5ECF-9D99-76264AE7E4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CA9F99-6644-6CC8-EDDF-7A81A4212E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0D42E4-46E7-441E-4296-E9DF2C523F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AC3F6C-D6FF-9E2B-043F-FB586695ED43}"/>
              </a:ext>
            </a:extLst>
          </p:cNvPr>
          <p:cNvSpPr>
            <a:spLocks noGrp="1"/>
          </p:cNvSpPr>
          <p:nvPr>
            <p:ph type="dt" sz="half" idx="10"/>
          </p:nvPr>
        </p:nvSpPr>
        <p:spPr/>
        <p:txBody>
          <a:bodyPr/>
          <a:lstStyle/>
          <a:p>
            <a:fld id="{4193B118-E1B4-435E-A230-F24E13ACC6B5}" type="datetimeFigureOut">
              <a:rPr lang="en-US" smtClean="0"/>
              <a:t>2/26/2025</a:t>
            </a:fld>
            <a:endParaRPr lang="en-US"/>
          </a:p>
        </p:txBody>
      </p:sp>
      <p:sp>
        <p:nvSpPr>
          <p:cNvPr id="6" name="Footer Placeholder 5">
            <a:extLst>
              <a:ext uri="{FF2B5EF4-FFF2-40B4-BE49-F238E27FC236}">
                <a16:creationId xmlns:a16="http://schemas.microsoft.com/office/drawing/2014/main" id="{3629BE28-FB97-26E6-11A9-5A3389BD6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244FF0-B2EE-39FE-920B-758B29A5B31C}"/>
              </a:ext>
            </a:extLst>
          </p:cNvPr>
          <p:cNvSpPr>
            <a:spLocks noGrp="1"/>
          </p:cNvSpPr>
          <p:nvPr>
            <p:ph type="sldNum" sz="quarter" idx="12"/>
          </p:nvPr>
        </p:nvSpPr>
        <p:spPr/>
        <p:txBody>
          <a:bodyPr/>
          <a:lstStyle/>
          <a:p>
            <a:fld id="{D203A5F1-B288-44FE-A5E5-551F79FD98C2}" type="slidenum">
              <a:rPr lang="en-US" smtClean="0"/>
              <a:t>‹#›</a:t>
            </a:fld>
            <a:endParaRPr lang="en-US"/>
          </a:p>
        </p:txBody>
      </p:sp>
    </p:spTree>
    <p:extLst>
      <p:ext uri="{BB962C8B-B14F-4D97-AF65-F5344CB8AC3E}">
        <p14:creationId xmlns:p14="http://schemas.microsoft.com/office/powerpoint/2010/main" val="2426006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49F35A-687A-818B-E250-34AA9304A8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C7BA09-0B51-1409-41D2-6A2AFDAA55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918A3-05F0-74E6-7AB9-DAA738D497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193B118-E1B4-435E-A230-F24E13ACC6B5}" type="datetimeFigureOut">
              <a:rPr lang="en-US" smtClean="0"/>
              <a:t>2/26/2025</a:t>
            </a:fld>
            <a:endParaRPr lang="en-US"/>
          </a:p>
        </p:txBody>
      </p:sp>
      <p:sp>
        <p:nvSpPr>
          <p:cNvPr id="5" name="Footer Placeholder 4">
            <a:extLst>
              <a:ext uri="{FF2B5EF4-FFF2-40B4-BE49-F238E27FC236}">
                <a16:creationId xmlns:a16="http://schemas.microsoft.com/office/drawing/2014/main" id="{C5ED347C-43D1-6B2B-F861-96A45449AF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D3C0DE3-6BB6-7295-D621-61972B87DD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03A5F1-B288-44FE-A5E5-551F79FD98C2}" type="slidenum">
              <a:rPr lang="en-US" smtClean="0"/>
              <a:t>‹#›</a:t>
            </a:fld>
            <a:endParaRPr lang="en-US"/>
          </a:p>
        </p:txBody>
      </p:sp>
    </p:spTree>
    <p:extLst>
      <p:ext uri="{BB962C8B-B14F-4D97-AF65-F5344CB8AC3E}">
        <p14:creationId xmlns:p14="http://schemas.microsoft.com/office/powerpoint/2010/main" val="2643986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8F029E-584E-347C-FE4E-213D99F8C0CA}"/>
              </a:ext>
            </a:extLst>
          </p:cNvPr>
          <p:cNvSpPr>
            <a:spLocks noGrp="1"/>
          </p:cNvSpPr>
          <p:nvPr>
            <p:ph type="ctrTitle"/>
          </p:nvPr>
        </p:nvSpPr>
        <p:spPr>
          <a:xfrm>
            <a:off x="6590662" y="4267832"/>
            <a:ext cx="4805996" cy="1297115"/>
          </a:xfrm>
        </p:spPr>
        <p:txBody>
          <a:bodyPr anchor="t">
            <a:normAutofit/>
          </a:bodyPr>
          <a:lstStyle/>
          <a:p>
            <a:pPr algn="l"/>
            <a:r>
              <a:rPr lang="en-US" sz="2500">
                <a:solidFill>
                  <a:schemeClr val="tx2"/>
                </a:solidFill>
              </a:rPr>
              <a:t>Real-Time Fraud Detection System: Phase 1- Testing Kafka Producer and Consumer Integration</a:t>
            </a:r>
          </a:p>
        </p:txBody>
      </p:sp>
      <p:pic>
        <p:nvPicPr>
          <p:cNvPr id="6" name="Graphic 5" descr="Detective">
            <a:extLst>
              <a:ext uri="{FF2B5EF4-FFF2-40B4-BE49-F238E27FC236}">
                <a16:creationId xmlns:a16="http://schemas.microsoft.com/office/drawing/2014/main" id="{6A5C47ED-8690-B0DA-1D90-43571EA631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72356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A1FA-D094-56F4-29D5-1EC00AA326BD}"/>
              </a:ext>
            </a:extLst>
          </p:cNvPr>
          <p:cNvSpPr>
            <a:spLocks noGrp="1"/>
          </p:cNvSpPr>
          <p:nvPr>
            <p:ph type="title"/>
          </p:nvPr>
        </p:nvSpPr>
        <p:spPr/>
        <p:txBody>
          <a:bodyPr/>
          <a:lstStyle/>
          <a:p>
            <a:r>
              <a:rPr lang="en-US" dirty="0"/>
              <a:t>Agenda</a:t>
            </a:r>
          </a:p>
        </p:txBody>
      </p:sp>
      <p:graphicFrame>
        <p:nvGraphicFramePr>
          <p:cNvPr id="9" name="Content Placeholder 6">
            <a:extLst>
              <a:ext uri="{FF2B5EF4-FFF2-40B4-BE49-F238E27FC236}">
                <a16:creationId xmlns:a16="http://schemas.microsoft.com/office/drawing/2014/main" id="{08E0A38C-E9E0-4927-329B-993EB2F01E3C}"/>
              </a:ext>
            </a:extLst>
          </p:cNvPr>
          <p:cNvGraphicFramePr>
            <a:graphicFrameLocks noGrp="1"/>
          </p:cNvGraphicFramePr>
          <p:nvPr>
            <p:ph idx="1"/>
          </p:nvPr>
        </p:nvGraphicFramePr>
        <p:xfrm>
          <a:off x="838200" y="1825625"/>
          <a:ext cx="10515600" cy="3897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2060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974FCF-4942-E41D-0D02-B7C9FC06A3B2}"/>
              </a:ext>
            </a:extLst>
          </p:cNvPr>
          <p:cNvSpPr>
            <a:spLocks noGrp="1"/>
          </p:cNvSpPr>
          <p:nvPr>
            <p:ph type="title"/>
          </p:nvPr>
        </p:nvSpPr>
        <p:spPr>
          <a:xfrm>
            <a:off x="572493" y="238539"/>
            <a:ext cx="11018520" cy="1434415"/>
          </a:xfrm>
        </p:spPr>
        <p:txBody>
          <a:bodyPr anchor="b">
            <a:normAutofit/>
          </a:bodyPr>
          <a:lstStyle/>
          <a:p>
            <a:r>
              <a:rPr lang="en-US" sz="4200"/>
              <a:t>Introduction to Real-Time Fraud Detection System</a:t>
            </a:r>
            <a:br>
              <a:rPr lang="en-US" sz="4200"/>
            </a:br>
            <a:r>
              <a:rPr lang="en-US" sz="4200"/>
              <a:t>Understanding the Core Concepts</a:t>
            </a:r>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B1DAEFA-CB49-2D66-513F-BD511BEB8FCC}"/>
              </a:ext>
            </a:extLst>
          </p:cNvPr>
          <p:cNvSpPr>
            <a:spLocks noGrp="1"/>
          </p:cNvSpPr>
          <p:nvPr>
            <p:ph idx="1"/>
          </p:nvPr>
        </p:nvSpPr>
        <p:spPr>
          <a:xfrm>
            <a:off x="572493" y="2071316"/>
            <a:ext cx="6713552" cy="4119172"/>
          </a:xfrm>
        </p:spPr>
        <p:txBody>
          <a:bodyPr anchor="t">
            <a:normAutofit/>
          </a:bodyPr>
          <a:lstStyle/>
          <a:p>
            <a:pPr marL="0" indent="0" algn="just">
              <a:buNone/>
            </a:pPr>
            <a:r>
              <a:rPr lang="en-US" sz="1600" b="1" dirty="0"/>
              <a:t>Overview of fraud detection: </a:t>
            </a:r>
            <a:r>
              <a:rPr lang="en-US" sz="1600" dirty="0"/>
              <a:t>Fraud detection encompasses methodologies and technologies designed to identify and mitigate fraudulent activities across various sectors. It involves analyzing patterns and detecting anomalies that are indicative of potential fraud, leveraging advanced algorithms and machine learning techniques to improve accuracy and reduction of false positives.</a:t>
            </a:r>
          </a:p>
          <a:p>
            <a:pPr marL="0" indent="0" algn="just">
              <a:buNone/>
            </a:pPr>
            <a:r>
              <a:rPr lang="en-US" sz="1600" b="1" dirty="0"/>
              <a:t>Importance of real-time systems: </a:t>
            </a:r>
            <a:r>
              <a:rPr lang="en-US" sz="1600" dirty="0"/>
              <a:t>Real-time systems are essential in fraud detection due to the dynamic nature of fraudulent schemes. Immediate data processing allows organizations to act on threats quickly, reducing potential losses and enhancing security measures in an ever-evolving threat landscape. </a:t>
            </a:r>
          </a:p>
          <a:p>
            <a:pPr marL="0" indent="0" algn="just">
              <a:buNone/>
            </a:pPr>
            <a:r>
              <a:rPr lang="en-US" sz="1600" b="1" dirty="0"/>
              <a:t>Introduction to Kafka as a solution: </a:t>
            </a:r>
            <a:r>
              <a:rPr lang="en-US" sz="1600" dirty="0"/>
              <a:t>Apache Kafka serves as a distributed streaming platform that is well-suited for building real-time data pipelines to handle continuous streams of data. Its robust architecture supports fault tolerance and scalability, making it an ideal choice for fraud detection systems that require rapid data ingestion and processing.</a:t>
            </a:r>
          </a:p>
        </p:txBody>
      </p:sp>
      <p:pic>
        <p:nvPicPr>
          <p:cNvPr id="5" name="Picture 4" descr="Digital financial graph">
            <a:extLst>
              <a:ext uri="{FF2B5EF4-FFF2-40B4-BE49-F238E27FC236}">
                <a16:creationId xmlns:a16="http://schemas.microsoft.com/office/drawing/2014/main" id="{3E0B2AE9-4E78-987A-9AA1-A2856F4B3DB5}"/>
              </a:ext>
            </a:extLst>
          </p:cNvPr>
          <p:cNvPicPr>
            <a:picLocks noChangeAspect="1"/>
          </p:cNvPicPr>
          <p:nvPr/>
        </p:nvPicPr>
        <p:blipFill>
          <a:blip r:embed="rId2"/>
          <a:srcRect l="27694" r="18191" b="2"/>
          <a:stretch/>
        </p:blipFill>
        <p:spPr>
          <a:xfrm>
            <a:off x="7675658" y="2093976"/>
            <a:ext cx="3941064" cy="4096512"/>
          </a:xfrm>
          <a:prstGeom prst="rect">
            <a:avLst/>
          </a:prstGeom>
        </p:spPr>
      </p:pic>
    </p:spTree>
    <p:extLst>
      <p:ext uri="{BB962C8B-B14F-4D97-AF65-F5344CB8AC3E}">
        <p14:creationId xmlns:p14="http://schemas.microsoft.com/office/powerpoint/2010/main" val="3983370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2CB13-F78D-FB7F-94EA-2752E8D833AF}"/>
              </a:ext>
            </a:extLst>
          </p:cNvPr>
          <p:cNvSpPr>
            <a:spLocks noGrp="1"/>
          </p:cNvSpPr>
          <p:nvPr>
            <p:ph type="title"/>
          </p:nvPr>
        </p:nvSpPr>
        <p:spPr>
          <a:xfrm>
            <a:off x="838200" y="556995"/>
            <a:ext cx="10515600" cy="1133693"/>
          </a:xfrm>
        </p:spPr>
        <p:txBody>
          <a:bodyPr>
            <a:normAutofit/>
          </a:bodyPr>
          <a:lstStyle/>
          <a:p>
            <a:r>
              <a:rPr lang="en-US" sz="3600"/>
              <a:t>Phase 1 Overview: Testing Kafka Integration</a:t>
            </a:r>
            <a:br>
              <a:rPr lang="en-US" sz="3600"/>
            </a:br>
            <a:r>
              <a:rPr lang="en-US" sz="3600"/>
              <a:t>Understanding the Framework of Initial Phase</a:t>
            </a:r>
          </a:p>
        </p:txBody>
      </p:sp>
      <p:graphicFrame>
        <p:nvGraphicFramePr>
          <p:cNvPr id="5" name="Content Placeholder 2">
            <a:extLst>
              <a:ext uri="{FF2B5EF4-FFF2-40B4-BE49-F238E27FC236}">
                <a16:creationId xmlns:a16="http://schemas.microsoft.com/office/drawing/2014/main" id="{BAF860E0-3AF3-F1D7-EC78-C7DADE3A5F26}"/>
              </a:ext>
            </a:extLst>
          </p:cNvPr>
          <p:cNvGraphicFramePr>
            <a:graphicFrameLocks noGrp="1"/>
          </p:cNvGraphicFramePr>
          <p:nvPr>
            <p:ph idx="1"/>
            <p:extLst>
              <p:ext uri="{D42A27DB-BD31-4B8C-83A1-F6EECF244321}">
                <p14:modId xmlns:p14="http://schemas.microsoft.com/office/powerpoint/2010/main" val="173024443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275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37FED9-3E27-C6F1-342A-A3C73161490A}"/>
              </a:ext>
            </a:extLst>
          </p:cNvPr>
          <p:cNvSpPr>
            <a:spLocks noGrp="1"/>
          </p:cNvSpPr>
          <p:nvPr>
            <p:ph type="title"/>
          </p:nvPr>
        </p:nvSpPr>
        <p:spPr>
          <a:xfrm>
            <a:off x="838200" y="556995"/>
            <a:ext cx="10515600" cy="1133693"/>
          </a:xfrm>
        </p:spPr>
        <p:txBody>
          <a:bodyPr>
            <a:normAutofit/>
          </a:bodyPr>
          <a:lstStyle/>
          <a:p>
            <a:r>
              <a:rPr lang="en-US" sz="3600"/>
              <a:t>Kafka Setup: Infrastructure and Configuration</a:t>
            </a:r>
            <a:br>
              <a:rPr lang="en-US" sz="3600"/>
            </a:br>
            <a:r>
              <a:rPr lang="en-US" sz="3600"/>
              <a:t>Constructing the Backbone of the System</a:t>
            </a:r>
          </a:p>
        </p:txBody>
      </p:sp>
      <p:graphicFrame>
        <p:nvGraphicFramePr>
          <p:cNvPr id="5" name="Content Placeholder 2">
            <a:extLst>
              <a:ext uri="{FF2B5EF4-FFF2-40B4-BE49-F238E27FC236}">
                <a16:creationId xmlns:a16="http://schemas.microsoft.com/office/drawing/2014/main" id="{6A548F99-8EE1-B52E-6728-7103BA23188C}"/>
              </a:ext>
            </a:extLst>
          </p:cNvPr>
          <p:cNvGraphicFramePr>
            <a:graphicFrameLocks noGrp="1"/>
          </p:cNvGraphicFramePr>
          <p:nvPr>
            <p:ph idx="1"/>
            <p:extLst>
              <p:ext uri="{D42A27DB-BD31-4B8C-83A1-F6EECF244321}">
                <p14:modId xmlns:p14="http://schemas.microsoft.com/office/powerpoint/2010/main" val="16467261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8613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FC8D6E3-38F3-0975-78D2-1FCC5EF7A7B0}"/>
              </a:ext>
            </a:extLst>
          </p:cNvPr>
          <p:cNvPicPr>
            <a:picLocks noChangeAspect="1"/>
          </p:cNvPicPr>
          <p:nvPr/>
        </p:nvPicPr>
        <p:blipFill>
          <a:blip r:embed="rId2">
            <a:duotone>
              <a:schemeClr val="bg2">
                <a:shade val="45000"/>
                <a:satMod val="135000"/>
              </a:schemeClr>
              <a:prstClr val="white"/>
            </a:duotone>
          </a:blip>
          <a:srcRect b="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1D43F3-D443-BB48-B4AA-FDA332F79945}"/>
              </a:ext>
            </a:extLst>
          </p:cNvPr>
          <p:cNvSpPr>
            <a:spLocks noGrp="1"/>
          </p:cNvSpPr>
          <p:nvPr>
            <p:ph type="title"/>
          </p:nvPr>
        </p:nvSpPr>
        <p:spPr>
          <a:xfrm>
            <a:off x="838200" y="365125"/>
            <a:ext cx="10515600" cy="1325563"/>
          </a:xfrm>
        </p:spPr>
        <p:txBody>
          <a:bodyPr>
            <a:normAutofit/>
          </a:bodyPr>
          <a:lstStyle/>
          <a:p>
            <a:r>
              <a:rPr lang="en-US" dirty="0"/>
              <a:t>Kafka Producer and Consumer Development</a:t>
            </a:r>
          </a:p>
        </p:txBody>
      </p:sp>
      <p:graphicFrame>
        <p:nvGraphicFramePr>
          <p:cNvPr id="5" name="Content Placeholder 2">
            <a:extLst>
              <a:ext uri="{FF2B5EF4-FFF2-40B4-BE49-F238E27FC236}">
                <a16:creationId xmlns:a16="http://schemas.microsoft.com/office/drawing/2014/main" id="{3F03E155-E9A0-18F8-839D-7F78AEDDCA89}"/>
              </a:ext>
            </a:extLst>
          </p:cNvPr>
          <p:cNvGraphicFramePr>
            <a:graphicFrameLocks noGrp="1"/>
          </p:cNvGraphicFramePr>
          <p:nvPr>
            <p:ph idx="1"/>
            <p:extLst>
              <p:ext uri="{D42A27DB-BD31-4B8C-83A1-F6EECF244321}">
                <p14:modId xmlns:p14="http://schemas.microsoft.com/office/powerpoint/2010/main" val="48559944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0397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09F4B94-8505-D237-CA77-86594EFA5316}"/>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End-to-End Testing and Validation</a:t>
            </a:r>
            <a:br>
              <a:rPr lang="en-US" sz="3600">
                <a:solidFill>
                  <a:schemeClr val="tx2"/>
                </a:solidFill>
              </a:rPr>
            </a:br>
            <a:r>
              <a:rPr lang="en-US" sz="3600">
                <a:solidFill>
                  <a:schemeClr val="tx2"/>
                </a:solidFill>
              </a:rPr>
              <a:t>Verifying System Functionality and Reliability</a:t>
            </a:r>
          </a:p>
        </p:txBody>
      </p:sp>
      <p:sp>
        <p:nvSpPr>
          <p:cNvPr id="3" name="Content Placeholder 2">
            <a:extLst>
              <a:ext uri="{FF2B5EF4-FFF2-40B4-BE49-F238E27FC236}">
                <a16:creationId xmlns:a16="http://schemas.microsoft.com/office/drawing/2014/main" id="{BFB960C7-FCAC-0312-8D43-18958A14F72D}"/>
              </a:ext>
            </a:extLst>
          </p:cNvPr>
          <p:cNvSpPr>
            <a:spLocks noGrp="1"/>
          </p:cNvSpPr>
          <p:nvPr>
            <p:ph idx="1"/>
          </p:nvPr>
        </p:nvSpPr>
        <p:spPr>
          <a:xfrm>
            <a:off x="6172200" y="804672"/>
            <a:ext cx="5221224" cy="5230368"/>
          </a:xfrm>
        </p:spPr>
        <p:txBody>
          <a:bodyPr anchor="ctr">
            <a:normAutofit/>
          </a:bodyPr>
          <a:lstStyle/>
          <a:p>
            <a:pPr marL="0" indent="0">
              <a:buNone/>
            </a:pPr>
            <a:r>
              <a:rPr lang="en-US" sz="1800" b="1">
                <a:solidFill>
                  <a:schemeClr val="tx2"/>
                </a:solidFill>
              </a:rPr>
              <a:t>Testing the complete flow: </a:t>
            </a:r>
            <a:r>
              <a:rPr lang="en-US" sz="1800">
                <a:solidFill>
                  <a:schemeClr val="tx2"/>
                </a:solidFill>
              </a:rPr>
              <a:t>Producer to Consumer: End-to-end testing will involve simulating a full flow of data from the producer through to the consumer, ensuring that each component of the system interacts correctly and that data integrity is maintained throughout the process.</a:t>
            </a:r>
          </a:p>
          <a:p>
            <a:pPr marL="0" indent="0">
              <a:buNone/>
            </a:pPr>
            <a:r>
              <a:rPr lang="en-US" sz="1800" b="1">
                <a:solidFill>
                  <a:schemeClr val="tx2"/>
                </a:solidFill>
              </a:rPr>
              <a:t>Real-time data handling: </a:t>
            </a:r>
            <a:r>
              <a:rPr lang="en-US" sz="1800">
                <a:solidFill>
                  <a:schemeClr val="tx2"/>
                </a:solidFill>
              </a:rPr>
              <a:t>Monitoring the Kafka framework while it processes real-time data is paramount. This includes observing latency and throughput to ensure that the system can handle the expected volume of transactions without degradation in performance.</a:t>
            </a:r>
          </a:p>
          <a:p>
            <a:pPr marL="0" indent="0">
              <a:buNone/>
            </a:pPr>
            <a:r>
              <a:rPr lang="en-US" sz="1800" b="1">
                <a:solidFill>
                  <a:schemeClr val="tx2"/>
                </a:solidFill>
              </a:rPr>
              <a:t>Configuration verification: </a:t>
            </a:r>
            <a:r>
              <a:rPr lang="en-US" sz="1800">
                <a:solidFill>
                  <a:schemeClr val="tx2"/>
                </a:solidFill>
              </a:rPr>
              <a:t>After running tests, the configuration settings will be audited to confirm they align with system requirements and performance benchmarks. Adjustments will be made as needed to optimize Kafka's operational capabilities.</a:t>
            </a:r>
          </a:p>
        </p:txBody>
      </p:sp>
    </p:spTree>
    <p:extLst>
      <p:ext uri="{BB962C8B-B14F-4D97-AF65-F5344CB8AC3E}">
        <p14:creationId xmlns:p14="http://schemas.microsoft.com/office/powerpoint/2010/main" val="2230894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75AD06-DFC4-4B3A-8490-330823D0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C587C93-0840-40DF-96D5-D1F2137E6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8922E39-BDD9-E3C6-63DE-19D782D5B7E3}"/>
              </a:ext>
            </a:extLst>
          </p:cNvPr>
          <p:cNvSpPr>
            <a:spLocks noGrp="1"/>
          </p:cNvSpPr>
          <p:nvPr>
            <p:ph type="title"/>
          </p:nvPr>
        </p:nvSpPr>
        <p:spPr>
          <a:xfrm>
            <a:off x="254000" y="592667"/>
            <a:ext cx="4680857" cy="4863474"/>
          </a:xfrm>
        </p:spPr>
        <p:txBody>
          <a:bodyPr>
            <a:normAutofit/>
          </a:bodyPr>
          <a:lstStyle/>
          <a:p>
            <a:r>
              <a:rPr lang="en-US" sz="3600" dirty="0">
                <a:solidFill>
                  <a:schemeClr val="tx2"/>
                </a:solidFill>
              </a:rPr>
              <a:t>Conclusion and Next Steps</a:t>
            </a:r>
            <a:br>
              <a:rPr lang="en-US" sz="3600" dirty="0">
                <a:solidFill>
                  <a:schemeClr val="tx2"/>
                </a:solidFill>
              </a:rPr>
            </a:br>
            <a:r>
              <a:rPr lang="en-US" sz="3600" dirty="0">
                <a:solidFill>
                  <a:schemeClr val="tx2"/>
                </a:solidFill>
              </a:rPr>
              <a:t>Summarizing Learning and Planning Future Actions</a:t>
            </a:r>
          </a:p>
        </p:txBody>
      </p:sp>
      <p:grpSp>
        <p:nvGrpSpPr>
          <p:cNvPr id="12" name="Group 11">
            <a:extLst>
              <a:ext uri="{FF2B5EF4-FFF2-40B4-BE49-F238E27FC236}">
                <a16:creationId xmlns:a16="http://schemas.microsoft.com/office/drawing/2014/main" id="{5E02D55A-F529-4B19-BAF9-F63240A7B4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839"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60367E3C-3947-493D-9458-5955DB20A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E8D9785-21DB-4CE6-B138-2999AD61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3AA5AD5-8F29-4165-8112-305DDDDDD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A4EC0CF-F38F-4D7F-B48D-9A26E814D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0A794C9B-444D-5C84-8206-ABAA185CF3B5}"/>
              </a:ext>
            </a:extLst>
          </p:cNvPr>
          <p:cNvSpPr>
            <a:spLocks noGrp="1"/>
          </p:cNvSpPr>
          <p:nvPr>
            <p:ph idx="1"/>
          </p:nvPr>
        </p:nvSpPr>
        <p:spPr>
          <a:xfrm>
            <a:off x="5257800" y="1553134"/>
            <a:ext cx="6128539" cy="3751732"/>
          </a:xfrm>
        </p:spPr>
        <p:txBody>
          <a:bodyPr anchor="ctr">
            <a:normAutofit/>
          </a:bodyPr>
          <a:lstStyle/>
          <a:p>
            <a:pPr marL="0" indent="0">
              <a:buNone/>
            </a:pPr>
            <a:r>
              <a:rPr lang="en-US" sz="1700" b="1">
                <a:solidFill>
                  <a:schemeClr val="tx2"/>
                </a:solidFill>
              </a:rPr>
              <a:t>Summary of Phase 1 outcomes: </a:t>
            </a:r>
            <a:r>
              <a:rPr lang="en-US" sz="1700">
                <a:solidFill>
                  <a:schemeClr val="tx2"/>
                </a:solidFill>
              </a:rPr>
              <a:t>Phase 1 successfully established the foundational integration between Kafka producers and consumers, demonstrating the capability for real-time data processing and effective logging of transactions, setting the stage for future enhancements.</a:t>
            </a:r>
          </a:p>
          <a:p>
            <a:pPr marL="0" indent="0">
              <a:buNone/>
            </a:pPr>
            <a:r>
              <a:rPr lang="en-US" sz="1700" b="1">
                <a:solidFill>
                  <a:schemeClr val="tx2"/>
                </a:solidFill>
              </a:rPr>
              <a:t>Foundation for Phase 2: </a:t>
            </a:r>
            <a:r>
              <a:rPr lang="en-US" sz="1700">
                <a:solidFill>
                  <a:schemeClr val="tx2"/>
                </a:solidFill>
              </a:rPr>
              <a:t>The groundwork laid in this phase is crucial for Phase 2, wherein the focus will shift towards implementing advanced risk analytics and enhancing the overall fraud detection mechanisms through improved algorithms.</a:t>
            </a:r>
          </a:p>
          <a:p>
            <a:pPr marL="0" indent="0">
              <a:buNone/>
            </a:pPr>
            <a:r>
              <a:rPr lang="en-US" sz="1700" b="1">
                <a:solidFill>
                  <a:schemeClr val="tx2"/>
                </a:solidFill>
              </a:rPr>
              <a:t>Future integration plans: </a:t>
            </a:r>
            <a:r>
              <a:rPr lang="en-US" sz="1700">
                <a:solidFill>
                  <a:schemeClr val="tx2"/>
                </a:solidFill>
              </a:rPr>
              <a:t>Moving forward, our roadmap includes integrating machine learning models and advanced analytics Into the system to further refine fraud detection capabilities and ensure a more robust response mechanism.</a:t>
            </a:r>
          </a:p>
        </p:txBody>
      </p:sp>
      <p:grpSp>
        <p:nvGrpSpPr>
          <p:cNvPr id="18" name="Group 17">
            <a:extLst>
              <a:ext uri="{FF2B5EF4-FFF2-40B4-BE49-F238E27FC236}">
                <a16:creationId xmlns:a16="http://schemas.microsoft.com/office/drawing/2014/main" id="{47A3A52F-BCB3-444D-9372-EE018B135C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19" name="Freeform: Shape 18">
              <a:extLst>
                <a:ext uri="{FF2B5EF4-FFF2-40B4-BE49-F238E27FC236}">
                  <a16:creationId xmlns:a16="http://schemas.microsoft.com/office/drawing/2014/main" id="{91E32C13-DED6-4967-85B8-68DD77103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8DDA515-BC6A-47FB-951E-E1E7928750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97EEFA7-6787-4EC0-8284-6D3D27306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A9621AC-50AB-4B43-896D-78FE571A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50650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TotalTime>
  <Words>828</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Real-Time Fraud Detection System: Phase 1- Testing Kafka Producer and Consumer Integration</vt:lpstr>
      <vt:lpstr>Agenda</vt:lpstr>
      <vt:lpstr>Introduction to Real-Time Fraud Detection System Understanding the Core Concepts</vt:lpstr>
      <vt:lpstr>Phase 1 Overview: Testing Kafka Integration Understanding the Framework of Initial Phase</vt:lpstr>
      <vt:lpstr>Kafka Setup: Infrastructure and Configuration Constructing the Backbone of the System</vt:lpstr>
      <vt:lpstr>Kafka Producer and Consumer Development</vt:lpstr>
      <vt:lpstr>End-to-End Testing and Validation Verifying System Functionality and Reliability</vt:lpstr>
      <vt:lpstr>Conclusion and Next Steps Summarizing Learning and Planning Future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PRERAK PANWAR</dc:creator>
  <cp:lastModifiedBy>PRERAK PANWAR</cp:lastModifiedBy>
  <cp:revision>1</cp:revision>
  <dcterms:created xsi:type="dcterms:W3CDTF">2025-02-26T20:15:20Z</dcterms:created>
  <dcterms:modified xsi:type="dcterms:W3CDTF">2025-02-26T20:56:40Z</dcterms:modified>
</cp:coreProperties>
</file>