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ce450e378f_1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ce450e378f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e36b91a4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e36b91a4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ce36b91a49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ce36b91a49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ce36b91a49_0_13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ce36b91a49_0_1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ce36b91a49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ce36b91a49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ce36b91a49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ce36b91a49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e450e378f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ce450e378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e3762ed5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e3762ed5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e3762ed5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e3762ed5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e450e378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e450e378f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e450e378f_1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e450e378f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e450e378f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e450e378f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ce450e378f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ce450e378f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ce450e378f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ce450e378f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69775" y="806325"/>
            <a:ext cx="5017500" cy="1929000"/>
          </a:xfrm>
          <a:prstGeom prst="rect">
            <a:avLst/>
          </a:prstGeom>
          <a:solidFill>
            <a:srgbClr val="0D0D0D"/>
          </a:solidFill>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00" b="1" u="sng"/>
              <a:t>Movie Recommendation System</a:t>
            </a:r>
            <a:endParaRPr sz="4000" b="1" u="sng"/>
          </a:p>
        </p:txBody>
      </p:sp>
      <p:pic>
        <p:nvPicPr>
          <p:cNvPr id="3" name="Picture 2" descr="A black background with red text&#10;&#10;Description automatically generated">
            <a:extLst>
              <a:ext uri="{FF2B5EF4-FFF2-40B4-BE49-F238E27FC236}">
                <a16:creationId xmlns:a16="http://schemas.microsoft.com/office/drawing/2014/main" id="{62DBE9B5-0838-0B8D-C30F-2130DF6DA5D5}"/>
              </a:ext>
            </a:extLst>
          </p:cNvPr>
          <p:cNvPicPr>
            <a:picLocks noChangeAspect="1"/>
          </p:cNvPicPr>
          <p:nvPr/>
        </p:nvPicPr>
        <p:blipFill>
          <a:blip r:embed="rId3"/>
          <a:stretch>
            <a:fillRect/>
          </a:stretch>
        </p:blipFill>
        <p:spPr>
          <a:xfrm>
            <a:off x="329107" y="3467890"/>
            <a:ext cx="2677413" cy="1506757"/>
          </a:xfrm>
          <a:prstGeom prst="rect">
            <a:avLst/>
          </a:prstGeom>
        </p:spPr>
      </p:pic>
      <p:pic>
        <p:nvPicPr>
          <p:cNvPr id="5" name="Picture 4" descr="A blue text on a black background&#10;&#10;Description automatically generated">
            <a:extLst>
              <a:ext uri="{FF2B5EF4-FFF2-40B4-BE49-F238E27FC236}">
                <a16:creationId xmlns:a16="http://schemas.microsoft.com/office/drawing/2014/main" id="{8316C995-0785-FDD9-D907-D0EBD3FDA1CB}"/>
              </a:ext>
            </a:extLst>
          </p:cNvPr>
          <p:cNvPicPr>
            <a:picLocks noChangeAspect="1"/>
          </p:cNvPicPr>
          <p:nvPr/>
        </p:nvPicPr>
        <p:blipFill>
          <a:blip r:embed="rId4"/>
          <a:stretch>
            <a:fillRect/>
          </a:stretch>
        </p:blipFill>
        <p:spPr>
          <a:xfrm>
            <a:off x="3245767" y="3500620"/>
            <a:ext cx="2562302" cy="14412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pic>
        <p:nvPicPr>
          <p:cNvPr id="194" name="Google Shape;194;p22"/>
          <p:cNvPicPr preferRelativeResize="0"/>
          <p:nvPr/>
        </p:nvPicPr>
        <p:blipFill>
          <a:blip r:embed="rId3">
            <a:alphaModFix/>
          </a:blip>
          <a:stretch>
            <a:fillRect/>
          </a:stretch>
        </p:blipFill>
        <p:spPr>
          <a:xfrm>
            <a:off x="245790" y="1307850"/>
            <a:ext cx="8652425" cy="301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1201225" y="355250"/>
            <a:ext cx="2958900" cy="1031400"/>
          </a:xfrm>
          <a:prstGeom prst="rect">
            <a:avLst/>
          </a:pr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00" b="1" u="sng" dirty="0"/>
              <a:t>Text Vectorization:</a:t>
            </a:r>
            <a:endParaRPr sz="3000" b="1" u="sng" dirty="0"/>
          </a:p>
        </p:txBody>
      </p:sp>
      <p:pic>
        <p:nvPicPr>
          <p:cNvPr id="201" name="Google Shape;201;p23"/>
          <p:cNvPicPr preferRelativeResize="0"/>
          <p:nvPr/>
        </p:nvPicPr>
        <p:blipFill>
          <a:blip r:embed="rId3">
            <a:alphaModFix/>
          </a:blip>
          <a:stretch>
            <a:fillRect/>
          </a:stretch>
        </p:blipFill>
        <p:spPr>
          <a:xfrm>
            <a:off x="4572000" y="165050"/>
            <a:ext cx="3764374" cy="1513600"/>
          </a:xfrm>
          <a:prstGeom prst="rect">
            <a:avLst/>
          </a:prstGeom>
          <a:noFill/>
          <a:ln>
            <a:noFill/>
          </a:ln>
        </p:spPr>
      </p:pic>
      <p:sp>
        <p:nvSpPr>
          <p:cNvPr id="3" name="Text Placeholder 2">
            <a:extLst>
              <a:ext uri="{FF2B5EF4-FFF2-40B4-BE49-F238E27FC236}">
                <a16:creationId xmlns:a16="http://schemas.microsoft.com/office/drawing/2014/main" id="{9AA04677-6F23-1589-E3FA-55A2383BCDCB}"/>
              </a:ext>
            </a:extLst>
          </p:cNvPr>
          <p:cNvSpPr>
            <a:spLocks noGrp="1"/>
          </p:cNvSpPr>
          <p:nvPr>
            <p:ph type="body" idx="1"/>
          </p:nvPr>
        </p:nvSpPr>
        <p:spPr>
          <a:xfrm>
            <a:off x="1297499" y="1567550"/>
            <a:ext cx="7653317" cy="3319982"/>
          </a:xfrm>
        </p:spPr>
        <p:txBody>
          <a:bodyPr>
            <a:normAutofit fontScale="85000" lnSpcReduction="20000"/>
          </a:bodyPr>
          <a:lstStyle/>
          <a:p>
            <a:pPr algn="just"/>
            <a:r>
              <a:rPr lang="en-US" dirty="0"/>
              <a:t>Text Vectorization: </a:t>
            </a:r>
          </a:p>
          <a:p>
            <a:pPr marL="146050" indent="0" algn="just">
              <a:buNone/>
            </a:pPr>
            <a:r>
              <a:rPr lang="en-US" dirty="0"/>
              <a:t>Text vectorization is the process of converting text data into numerical vectors that machine learning algorithms can understand. It's a crucial step in natural language processing (NLP) tasks where textual data needs to be transformed into a format suitable for mathematical analysis and modeling.</a:t>
            </a:r>
          </a:p>
          <a:p>
            <a:pPr algn="just"/>
            <a:endParaRPr lang="en-US" dirty="0"/>
          </a:p>
          <a:p>
            <a:pPr algn="just"/>
            <a:r>
              <a:rPr lang="en-US" dirty="0"/>
              <a:t>Bag of Words (</a:t>
            </a:r>
            <a:r>
              <a:rPr lang="en-US" dirty="0" err="1"/>
              <a:t>BoW</a:t>
            </a:r>
            <a:r>
              <a:rPr lang="en-US" dirty="0"/>
              <a:t>):</a:t>
            </a:r>
          </a:p>
          <a:p>
            <a:pPr marL="146050" indent="0" algn="just">
              <a:buNone/>
            </a:pPr>
            <a:r>
              <a:rPr lang="en-US" dirty="0"/>
              <a:t>Represents text as a collection of words, disregarding grammar and word order.</a:t>
            </a:r>
          </a:p>
          <a:p>
            <a:pPr marL="146050" indent="0" algn="just">
              <a:buNone/>
            </a:pPr>
            <a:r>
              <a:rPr lang="en-US" dirty="0"/>
              <a:t>Each document is represented by a vector where each element corresponds to the frequency of a word in the vocabulary.</a:t>
            </a:r>
          </a:p>
          <a:p>
            <a:pPr marL="146050" indent="0" algn="just">
              <a:buNone/>
            </a:pPr>
            <a:r>
              <a:rPr lang="en-US" dirty="0"/>
              <a:t>Widely used for text classification, sentiment analysis, and document similarity tasks.</a:t>
            </a:r>
          </a:p>
          <a:p>
            <a:pPr marL="146050" indent="0" algn="just">
              <a:buNone/>
            </a:pPr>
            <a:endParaRPr lang="en-US" dirty="0"/>
          </a:p>
          <a:p>
            <a:pPr algn="just"/>
            <a:r>
              <a:rPr lang="en-US" dirty="0"/>
              <a:t>TF-IDF:</a:t>
            </a:r>
          </a:p>
          <a:p>
            <a:pPr marL="146050" indent="0" algn="just">
              <a:buNone/>
            </a:pPr>
            <a:r>
              <a:rPr lang="en-US" dirty="0"/>
              <a:t>Measures word importance by considering frequency in a document and rarity across the corpus.</a:t>
            </a:r>
          </a:p>
          <a:p>
            <a:pPr marL="146050" indent="0" algn="just">
              <a:buNone/>
            </a:pPr>
            <a:r>
              <a:rPr lang="en-US" dirty="0"/>
              <a:t>Emphasizes words specific to a document while downplaying common words.</a:t>
            </a:r>
          </a:p>
          <a:p>
            <a:pPr marL="146050" indent="0" algn="just">
              <a:buNone/>
            </a:pPr>
            <a:endParaRPr lang="en-US" dirty="0"/>
          </a:p>
          <a:p>
            <a:pPr algn="just"/>
            <a:r>
              <a:rPr lang="en-US" dirty="0"/>
              <a:t>Word Embeddings:</a:t>
            </a:r>
          </a:p>
          <a:p>
            <a:pPr marL="146050" indent="0" algn="just">
              <a:buNone/>
            </a:pPr>
            <a:r>
              <a:rPr lang="en-US" dirty="0"/>
              <a:t>Maps words to dense vectors capturing semantic relationships.</a:t>
            </a:r>
          </a:p>
          <a:p>
            <a:pPr marL="146050" indent="0" algn="just">
              <a:buNone/>
            </a:pPr>
            <a:r>
              <a:rPr lang="en-US" dirty="0"/>
              <a:t>Represents words in a continuous vector space for NLP tasks like sentiment analysis and language understanding.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4"/>
          <p:cNvSpPr txBox="1">
            <a:spLocks noGrp="1"/>
          </p:cNvSpPr>
          <p:nvPr>
            <p:ph type="title"/>
          </p:nvPr>
        </p:nvSpPr>
        <p:spPr>
          <a:xfrm>
            <a:off x="1259000" y="605500"/>
            <a:ext cx="2467800" cy="659100"/>
          </a:xfrm>
          <a:prstGeom prst="rect">
            <a:avLst/>
          </a:prstGeom>
          <a:solidFill>
            <a:srgbClr val="0D0D0D"/>
          </a:solidFill>
        </p:spPr>
        <p:txBody>
          <a:bodyPr spcFirstLastPara="1" wrap="square" lIns="91425" tIns="91425" rIns="91425" bIns="91425" anchor="t" anchorCtr="0">
            <a:normAutofit/>
          </a:bodyPr>
          <a:lstStyle/>
          <a:p>
            <a:pPr marL="0" lvl="0" indent="0" algn="l" rtl="0">
              <a:spcBef>
                <a:spcPts val="0"/>
              </a:spcBef>
              <a:spcAft>
                <a:spcPts val="0"/>
              </a:spcAft>
              <a:buNone/>
            </a:pPr>
            <a:r>
              <a:rPr lang="en" sz="3000" b="1" u="sng"/>
              <a:t>Stemming:</a:t>
            </a:r>
            <a:endParaRPr sz="3000" b="1" u="sng"/>
          </a:p>
        </p:txBody>
      </p:sp>
      <p:sp>
        <p:nvSpPr>
          <p:cNvPr id="207" name="Google Shape;207;p24"/>
          <p:cNvSpPr txBox="1">
            <a:spLocks noGrp="1"/>
          </p:cNvSpPr>
          <p:nvPr>
            <p:ph type="body" idx="1"/>
          </p:nvPr>
        </p:nvSpPr>
        <p:spPr>
          <a:xfrm>
            <a:off x="311700" y="1720375"/>
            <a:ext cx="8520600" cy="3163500"/>
          </a:xfrm>
          <a:prstGeom prst="rect">
            <a:avLst/>
          </a:prstGeom>
        </p:spPr>
        <p:txBody>
          <a:bodyPr spcFirstLastPara="1" wrap="square" lIns="91425" tIns="91425" rIns="91425" bIns="91425" anchor="t" anchorCtr="0">
            <a:noAutofit/>
          </a:bodyPr>
          <a:lstStyle/>
          <a:p>
            <a:pPr marL="0" lvl="0" indent="0" algn="just" rtl="0">
              <a:lnSpc>
                <a:spcPct val="95000"/>
              </a:lnSpc>
              <a:spcBef>
                <a:spcPts val="0"/>
              </a:spcBef>
              <a:spcAft>
                <a:spcPts val="1200"/>
              </a:spcAft>
              <a:buSzPts val="1018"/>
              <a:buNone/>
            </a:pPr>
            <a:r>
              <a:rPr lang="en-US" sz="1400" dirty="0"/>
              <a:t>Stemming is like simplifying words down to their basic form, called the "stem." It chops off the ends of words to get to the root or base form. For example, if you have words like "running," "ran," and "runs," stemming will reduce them all to "run."</a:t>
            </a:r>
          </a:p>
          <a:p>
            <a:pPr marL="0" lvl="0" indent="0" algn="just" rtl="0">
              <a:lnSpc>
                <a:spcPct val="95000"/>
              </a:lnSpc>
              <a:spcBef>
                <a:spcPts val="0"/>
              </a:spcBef>
              <a:spcAft>
                <a:spcPts val="1200"/>
              </a:spcAft>
              <a:buSzPts val="1018"/>
              <a:buNone/>
            </a:pPr>
            <a:r>
              <a:rPr lang="en-US" sz="1400" dirty="0"/>
              <a:t>Here’s a simple example:</a:t>
            </a:r>
          </a:p>
          <a:p>
            <a:pPr marL="0" lvl="0" indent="0" algn="just" rtl="0">
              <a:lnSpc>
                <a:spcPct val="95000"/>
              </a:lnSpc>
              <a:spcBef>
                <a:spcPts val="0"/>
              </a:spcBef>
              <a:spcAft>
                <a:spcPts val="1200"/>
              </a:spcAft>
              <a:buSzPts val="1018"/>
              <a:buNone/>
            </a:pPr>
            <a:r>
              <a:rPr lang="en-US" sz="1400" dirty="0"/>
              <a:t>	Original Words: running, ran, runs</a:t>
            </a:r>
          </a:p>
          <a:p>
            <a:pPr marL="0" lvl="0" indent="0" algn="just" rtl="0">
              <a:lnSpc>
                <a:spcPct val="95000"/>
              </a:lnSpc>
              <a:spcBef>
                <a:spcPts val="0"/>
              </a:spcBef>
              <a:spcAft>
                <a:spcPts val="1200"/>
              </a:spcAft>
              <a:buSzPts val="1018"/>
              <a:buNone/>
            </a:pPr>
            <a:r>
              <a:rPr lang="en-US" sz="1400" dirty="0"/>
              <a:t>	Stemmed Words: run, run, run</a:t>
            </a:r>
          </a:p>
          <a:p>
            <a:pPr marL="0" lvl="0" indent="0" algn="just" rtl="0">
              <a:lnSpc>
                <a:spcPct val="95000"/>
              </a:lnSpc>
              <a:spcBef>
                <a:spcPts val="0"/>
              </a:spcBef>
              <a:spcAft>
                <a:spcPts val="1200"/>
              </a:spcAft>
              <a:buSzPts val="1018"/>
              <a:buNone/>
            </a:pPr>
            <a:endParaRPr lang="en-US" sz="1400" dirty="0"/>
          </a:p>
          <a:p>
            <a:pPr marL="0" lvl="0" indent="0" algn="just" rtl="0">
              <a:lnSpc>
                <a:spcPct val="95000"/>
              </a:lnSpc>
              <a:spcBef>
                <a:spcPts val="0"/>
              </a:spcBef>
              <a:spcAft>
                <a:spcPts val="1200"/>
              </a:spcAft>
              <a:buSzPts val="1018"/>
              <a:buNone/>
            </a:pPr>
            <a:r>
              <a:rPr lang="en-US" sz="1400" dirty="0"/>
              <a:t>Stemming is handy because it reduces different forms of the same word to a common base, which can help in tasks like text analysis, where you want to treat similar words the same way.</a:t>
            </a:r>
          </a:p>
        </p:txBody>
      </p:sp>
      <p:pic>
        <p:nvPicPr>
          <p:cNvPr id="208" name="Google Shape;208;p24"/>
          <p:cNvPicPr preferRelativeResize="0"/>
          <p:nvPr/>
        </p:nvPicPr>
        <p:blipFill>
          <a:blip r:embed="rId3">
            <a:alphaModFix/>
          </a:blip>
          <a:stretch>
            <a:fillRect/>
          </a:stretch>
        </p:blipFill>
        <p:spPr>
          <a:xfrm>
            <a:off x="4448798" y="172913"/>
            <a:ext cx="3685475" cy="1524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1297500" y="547775"/>
            <a:ext cx="3507300" cy="717000"/>
          </a:xfrm>
          <a:prstGeom prst="rect">
            <a:avLst/>
          </a:prstGeom>
          <a:solidFill>
            <a:srgbClr val="0D0D0D"/>
          </a:solidFill>
        </p:spPr>
        <p:txBody>
          <a:bodyPr spcFirstLastPara="1" wrap="square" lIns="91425" tIns="91425" rIns="91425" bIns="91425" anchor="t" anchorCtr="0">
            <a:normAutofit/>
          </a:bodyPr>
          <a:lstStyle/>
          <a:p>
            <a:pPr marL="0" lvl="0" indent="0" algn="l" rtl="0">
              <a:spcBef>
                <a:spcPts val="0"/>
              </a:spcBef>
              <a:spcAft>
                <a:spcPts val="0"/>
              </a:spcAft>
              <a:buNone/>
            </a:pPr>
            <a:r>
              <a:rPr lang="en" sz="3000" b="1" u="sng"/>
              <a:t>Cosine Distance:</a:t>
            </a:r>
            <a:endParaRPr sz="3000" b="1" u="sng"/>
          </a:p>
        </p:txBody>
      </p:sp>
      <p:sp>
        <p:nvSpPr>
          <p:cNvPr id="214" name="Google Shape;214;p25"/>
          <p:cNvSpPr txBox="1">
            <a:spLocks noGrp="1"/>
          </p:cNvSpPr>
          <p:nvPr>
            <p:ph type="body" idx="1"/>
          </p:nvPr>
        </p:nvSpPr>
        <p:spPr>
          <a:xfrm>
            <a:off x="576282" y="1567650"/>
            <a:ext cx="8342337" cy="1004100"/>
          </a:xfrm>
          <a:prstGeom prst="rect">
            <a:avLst/>
          </a:prstGeom>
        </p:spPr>
        <p:txBody>
          <a:bodyPr spcFirstLastPara="1" wrap="square" lIns="91425" tIns="91425" rIns="91425" bIns="91425" anchor="t" anchorCtr="0">
            <a:normAutofit fontScale="92500" lnSpcReduction="20000"/>
          </a:bodyPr>
          <a:lstStyle/>
          <a:p>
            <a:pPr marL="0" lvl="0" indent="0" algn="just" rtl="0">
              <a:spcBef>
                <a:spcPts val="0"/>
              </a:spcBef>
              <a:spcAft>
                <a:spcPts val="1200"/>
              </a:spcAft>
              <a:buNone/>
            </a:pPr>
            <a:r>
              <a:rPr lang="en-US" sz="1500" dirty="0"/>
              <a:t>The cosine distance formula measures the similarity between two vectors by calculating the cosine of the angle between them. It's commonly used in various fields such as text analysis, recommendation systems, and image processing.</a:t>
            </a:r>
          </a:p>
          <a:p>
            <a:pPr marL="0" lvl="0" indent="0" algn="l" rtl="0">
              <a:spcBef>
                <a:spcPts val="0"/>
              </a:spcBef>
              <a:spcAft>
                <a:spcPts val="1200"/>
              </a:spcAft>
              <a:buNone/>
            </a:pPr>
            <a:endParaRPr lang="en-US" sz="1500" dirty="0"/>
          </a:p>
          <a:p>
            <a:pPr marL="0" lvl="0" indent="0" algn="l" rtl="0">
              <a:spcBef>
                <a:spcPts val="0"/>
              </a:spcBef>
              <a:spcAft>
                <a:spcPts val="1200"/>
              </a:spcAft>
              <a:buNone/>
            </a:pPr>
            <a:endParaRPr lang="en-US" sz="1500" dirty="0"/>
          </a:p>
          <a:p>
            <a:pPr marL="0" lvl="0" indent="0" algn="l" rtl="0">
              <a:spcBef>
                <a:spcPts val="0"/>
              </a:spcBef>
              <a:spcAft>
                <a:spcPts val="1200"/>
              </a:spcAft>
              <a:buNone/>
            </a:pPr>
            <a:endParaRPr sz="1500" dirty="0"/>
          </a:p>
        </p:txBody>
      </p:sp>
      <p:pic>
        <p:nvPicPr>
          <p:cNvPr id="215" name="Google Shape;215;p25"/>
          <p:cNvPicPr preferRelativeResize="0"/>
          <p:nvPr/>
        </p:nvPicPr>
        <p:blipFill>
          <a:blip r:embed="rId3">
            <a:alphaModFix/>
          </a:blip>
          <a:stretch>
            <a:fillRect/>
          </a:stretch>
        </p:blipFill>
        <p:spPr>
          <a:xfrm>
            <a:off x="637175" y="2571750"/>
            <a:ext cx="4052249" cy="2321725"/>
          </a:xfrm>
          <a:prstGeom prst="rect">
            <a:avLst/>
          </a:prstGeom>
          <a:noFill/>
          <a:ln>
            <a:noFill/>
          </a:ln>
        </p:spPr>
      </p:pic>
      <p:pic>
        <p:nvPicPr>
          <p:cNvPr id="216" name="Google Shape;216;p25"/>
          <p:cNvPicPr preferRelativeResize="0"/>
          <p:nvPr/>
        </p:nvPicPr>
        <p:blipFill>
          <a:blip r:embed="rId4">
            <a:alphaModFix/>
          </a:blip>
          <a:stretch>
            <a:fillRect/>
          </a:stretch>
        </p:blipFill>
        <p:spPr>
          <a:xfrm>
            <a:off x="4841825" y="2571750"/>
            <a:ext cx="4149775" cy="2321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6"/>
          <p:cNvSpPr txBox="1">
            <a:spLocks noGrp="1"/>
          </p:cNvSpPr>
          <p:nvPr>
            <p:ph type="title"/>
          </p:nvPr>
        </p:nvSpPr>
        <p:spPr>
          <a:xfrm>
            <a:off x="1201125" y="509225"/>
            <a:ext cx="3796200" cy="688200"/>
          </a:xfrm>
          <a:prstGeom prst="rect">
            <a:avLst/>
          </a:prstGeom>
          <a:solidFill>
            <a:srgbClr val="0D0D0D"/>
          </a:solidFill>
        </p:spPr>
        <p:txBody>
          <a:bodyPr spcFirstLastPara="1" wrap="square" lIns="91425" tIns="91425" rIns="91425" bIns="91425" anchor="t" anchorCtr="0">
            <a:normAutofit/>
          </a:bodyPr>
          <a:lstStyle/>
          <a:p>
            <a:pPr marL="0" lvl="0" indent="0" algn="l" rtl="0">
              <a:spcBef>
                <a:spcPts val="0"/>
              </a:spcBef>
              <a:spcAft>
                <a:spcPts val="0"/>
              </a:spcAft>
              <a:buNone/>
            </a:pPr>
            <a:r>
              <a:rPr lang="en" sz="3000" b="1" u="sng"/>
              <a:t>Website Creation:</a:t>
            </a:r>
            <a:endParaRPr sz="3000" b="1" u="sng"/>
          </a:p>
        </p:txBody>
      </p:sp>
      <p:pic>
        <p:nvPicPr>
          <p:cNvPr id="223" name="Google Shape;223;p26"/>
          <p:cNvPicPr preferRelativeResize="0"/>
          <p:nvPr/>
        </p:nvPicPr>
        <p:blipFill>
          <a:blip r:embed="rId3">
            <a:alphaModFix/>
          </a:blip>
          <a:stretch>
            <a:fillRect/>
          </a:stretch>
        </p:blipFill>
        <p:spPr>
          <a:xfrm>
            <a:off x="6951350" y="509225"/>
            <a:ext cx="1645925" cy="1313800"/>
          </a:xfrm>
          <a:prstGeom prst="rect">
            <a:avLst/>
          </a:prstGeom>
          <a:noFill/>
          <a:ln>
            <a:noFill/>
          </a:ln>
        </p:spPr>
      </p:pic>
      <p:pic>
        <p:nvPicPr>
          <p:cNvPr id="224" name="Google Shape;224;p26"/>
          <p:cNvPicPr preferRelativeResize="0"/>
          <p:nvPr/>
        </p:nvPicPr>
        <p:blipFill>
          <a:blip r:embed="rId4">
            <a:alphaModFix/>
          </a:blip>
          <a:stretch>
            <a:fillRect/>
          </a:stretch>
        </p:blipFill>
        <p:spPr>
          <a:xfrm>
            <a:off x="5286175" y="509225"/>
            <a:ext cx="1371563" cy="1313800"/>
          </a:xfrm>
          <a:prstGeom prst="rect">
            <a:avLst/>
          </a:prstGeom>
          <a:noFill/>
          <a:ln>
            <a:noFill/>
          </a:ln>
        </p:spPr>
      </p:pic>
      <p:sp>
        <p:nvSpPr>
          <p:cNvPr id="3" name="Text Placeholder 2">
            <a:extLst>
              <a:ext uri="{FF2B5EF4-FFF2-40B4-BE49-F238E27FC236}">
                <a16:creationId xmlns:a16="http://schemas.microsoft.com/office/drawing/2014/main" id="{E609C180-4B30-4E98-2520-35C935621D1E}"/>
              </a:ext>
            </a:extLst>
          </p:cNvPr>
          <p:cNvSpPr>
            <a:spLocks noGrp="1"/>
          </p:cNvSpPr>
          <p:nvPr>
            <p:ph type="body" idx="1"/>
          </p:nvPr>
        </p:nvSpPr>
        <p:spPr>
          <a:xfrm>
            <a:off x="1117195" y="1864876"/>
            <a:ext cx="7737030" cy="2911200"/>
          </a:xfrm>
        </p:spPr>
        <p:txBody>
          <a:bodyPr>
            <a:normAutofit lnSpcReduction="10000"/>
          </a:bodyPr>
          <a:lstStyle/>
          <a:p>
            <a:r>
              <a:rPr lang="en-US" dirty="0"/>
              <a:t>Pickle and .</a:t>
            </a:r>
            <a:r>
              <a:rPr lang="en-US" dirty="0" err="1"/>
              <a:t>pkl</a:t>
            </a:r>
            <a:r>
              <a:rPr lang="en-US" dirty="0"/>
              <a:t> files:</a:t>
            </a:r>
          </a:p>
          <a:p>
            <a:pPr marL="146050" indent="0">
              <a:buNone/>
            </a:pPr>
            <a:r>
              <a:rPr lang="en-US" dirty="0"/>
              <a:t>1-Serialization: Pickle serializes Python objects into .</a:t>
            </a:r>
            <a:r>
              <a:rPr lang="en-US" dirty="0" err="1"/>
              <a:t>pkl</a:t>
            </a:r>
            <a:r>
              <a:rPr lang="en-US" dirty="0"/>
              <a:t> files for storage or transmission.</a:t>
            </a:r>
          </a:p>
          <a:p>
            <a:pPr marL="146050" indent="0">
              <a:buNone/>
            </a:pPr>
            <a:r>
              <a:rPr lang="en-US" dirty="0"/>
              <a:t>2-Usage: Commonly used for saving/loading machine learning models and complex data structures.</a:t>
            </a:r>
          </a:p>
          <a:p>
            <a:pPr marL="146050" indent="0">
              <a:buNone/>
            </a:pPr>
            <a:r>
              <a:rPr lang="en-US" dirty="0"/>
              <a:t>3-File Format: When you save an object using Pickle, it creates a binary file with the .</a:t>
            </a:r>
            <a:r>
              <a:rPr lang="en-US" dirty="0" err="1"/>
              <a:t>pkl</a:t>
            </a:r>
            <a:r>
              <a:rPr lang="en-US" dirty="0"/>
              <a:t> </a:t>
            </a:r>
          </a:p>
          <a:p>
            <a:pPr marL="146050" indent="0">
              <a:buNone/>
            </a:pPr>
            <a:r>
              <a:rPr lang="en-US" dirty="0"/>
              <a:t>extension, which contains the serialized data of the object.</a:t>
            </a:r>
          </a:p>
          <a:p>
            <a:endParaRPr lang="en-US" dirty="0"/>
          </a:p>
          <a:p>
            <a:r>
              <a:rPr lang="en-US" dirty="0" err="1"/>
              <a:t>Streamlit</a:t>
            </a:r>
            <a:r>
              <a:rPr lang="en-US" dirty="0"/>
              <a:t>:</a:t>
            </a:r>
          </a:p>
          <a:p>
            <a:endParaRPr lang="en-US" dirty="0"/>
          </a:p>
          <a:p>
            <a:pPr marL="146050" indent="0">
              <a:buNone/>
            </a:pPr>
            <a:r>
              <a:rPr lang="en-US" dirty="0"/>
              <a:t>1-Web Apps: </a:t>
            </a:r>
            <a:r>
              <a:rPr lang="en-US" dirty="0" err="1"/>
              <a:t>Streamlit</a:t>
            </a:r>
            <a:r>
              <a:rPr lang="en-US" dirty="0"/>
              <a:t> creates interactive web apps directly from Python scripts.</a:t>
            </a:r>
          </a:p>
          <a:p>
            <a:pPr marL="146050" indent="0">
              <a:buNone/>
            </a:pPr>
            <a:r>
              <a:rPr lang="en-US" dirty="0"/>
              <a:t>2-Simplicity: Easy web app development without needing HTML/CSS/JS knowledge.</a:t>
            </a:r>
          </a:p>
          <a:p>
            <a:pPr marL="146050" indent="0">
              <a:buNone/>
            </a:pPr>
            <a:r>
              <a:rPr lang="en-US" dirty="0"/>
              <a:t>3-Widgets: Provides widgets for interactive elements like sliders, buttons, and plots.</a:t>
            </a:r>
          </a:p>
          <a:p>
            <a:pPr marL="146050" indent="0">
              <a:buNone/>
            </a:pPr>
            <a:r>
              <a:rPr lang="en-US" dirty="0"/>
              <a:t>4-Deployment: Apps can be deployed locally, on cloud services, or via </a:t>
            </a:r>
            <a:r>
              <a:rPr lang="en-US" dirty="0" err="1"/>
              <a:t>Streamlit</a:t>
            </a:r>
            <a:r>
              <a:rPr lang="en-US" dirty="0"/>
              <a:t> Sharing.</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1677700" y="834550"/>
            <a:ext cx="3252300" cy="914100"/>
          </a:xfrm>
          <a:prstGeom prst="rect">
            <a:avLst/>
          </a:prstGeom>
          <a:solidFill>
            <a:srgbClr val="0D0D0D"/>
          </a:solidFill>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4500" b="1" u="sng"/>
              <a:t>Questions?</a:t>
            </a:r>
            <a:endParaRPr sz="4500" b="1" u="sng"/>
          </a:p>
        </p:txBody>
      </p:sp>
      <p:pic>
        <p:nvPicPr>
          <p:cNvPr id="230" name="Google Shape;230;p27"/>
          <p:cNvPicPr preferRelativeResize="0"/>
          <p:nvPr/>
        </p:nvPicPr>
        <p:blipFill>
          <a:blip r:embed="rId3">
            <a:alphaModFix/>
          </a:blip>
          <a:stretch>
            <a:fillRect/>
          </a:stretch>
        </p:blipFill>
        <p:spPr>
          <a:xfrm>
            <a:off x="1677700" y="1871150"/>
            <a:ext cx="3252300" cy="2365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2104050" y="132150"/>
            <a:ext cx="4935900" cy="84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u="sng"/>
              <a:t>AGENDA</a:t>
            </a:r>
            <a:endParaRPr u="sng"/>
          </a:p>
        </p:txBody>
      </p:sp>
      <p:sp>
        <p:nvSpPr>
          <p:cNvPr id="141" name="Google Shape;141;p14"/>
          <p:cNvSpPr txBox="1">
            <a:spLocks noGrp="1"/>
          </p:cNvSpPr>
          <p:nvPr>
            <p:ph type="subTitle" idx="1"/>
          </p:nvPr>
        </p:nvSpPr>
        <p:spPr>
          <a:xfrm>
            <a:off x="2957656" y="972150"/>
            <a:ext cx="5151000" cy="34413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AutoNum type="arabicPeriod"/>
            </a:pPr>
            <a:r>
              <a:rPr lang="en" sz="2500" dirty="0"/>
              <a:t>INTRODUCTION</a:t>
            </a:r>
            <a:endParaRPr sz="2500" dirty="0"/>
          </a:p>
          <a:p>
            <a:pPr marL="457200" lvl="0" indent="-387350" algn="l" rtl="0">
              <a:spcBef>
                <a:spcPts val="0"/>
              </a:spcBef>
              <a:spcAft>
                <a:spcPts val="0"/>
              </a:spcAft>
              <a:buSzPts val="2500"/>
              <a:buAutoNum type="arabicPeriod"/>
            </a:pPr>
            <a:r>
              <a:rPr lang="en" sz="2500" dirty="0"/>
              <a:t>PROJECT FLOW</a:t>
            </a:r>
            <a:endParaRPr sz="2500" dirty="0"/>
          </a:p>
          <a:p>
            <a:pPr marL="457200" lvl="0" indent="-387350" algn="l" rtl="0">
              <a:spcBef>
                <a:spcPts val="0"/>
              </a:spcBef>
              <a:spcAft>
                <a:spcPts val="0"/>
              </a:spcAft>
              <a:buSzPts val="2500"/>
              <a:buAutoNum type="arabicPeriod"/>
            </a:pPr>
            <a:r>
              <a:rPr lang="en" sz="2500" dirty="0"/>
              <a:t>DATASET</a:t>
            </a:r>
            <a:endParaRPr sz="2500" dirty="0"/>
          </a:p>
          <a:p>
            <a:pPr marL="457200" lvl="0" indent="-387350" algn="l" rtl="0">
              <a:spcBef>
                <a:spcPts val="0"/>
              </a:spcBef>
              <a:spcAft>
                <a:spcPts val="0"/>
              </a:spcAft>
              <a:buSzPts val="2500"/>
              <a:buAutoNum type="arabicPeriod"/>
            </a:pPr>
            <a:r>
              <a:rPr lang="en" sz="2500" dirty="0"/>
              <a:t>DATA PREPROCESSING</a:t>
            </a:r>
            <a:endParaRPr sz="2500" dirty="0"/>
          </a:p>
          <a:p>
            <a:pPr marL="457200" lvl="0" indent="-387350" algn="l" rtl="0">
              <a:spcBef>
                <a:spcPts val="0"/>
              </a:spcBef>
              <a:spcAft>
                <a:spcPts val="0"/>
              </a:spcAft>
              <a:buSzPts val="2500"/>
              <a:buAutoNum type="arabicPeriod"/>
            </a:pPr>
            <a:r>
              <a:rPr lang="en" sz="2500" dirty="0"/>
              <a:t>MODEL EXPLANATION</a:t>
            </a:r>
            <a:endParaRPr sz="2500" dirty="0"/>
          </a:p>
          <a:p>
            <a:pPr marL="457200" lvl="0" indent="-387350" algn="l" rtl="0">
              <a:spcBef>
                <a:spcPts val="0"/>
              </a:spcBef>
              <a:spcAft>
                <a:spcPts val="0"/>
              </a:spcAft>
              <a:buSzPts val="2500"/>
              <a:buAutoNum type="arabicPeriod"/>
            </a:pPr>
            <a:r>
              <a:rPr lang="en" sz="2500" dirty="0"/>
              <a:t>WEBSITE (MODEL DEMO)</a:t>
            </a:r>
            <a:endParaRPr sz="2500" dirty="0"/>
          </a:p>
        </p:txBody>
      </p:sp>
      <p:pic>
        <p:nvPicPr>
          <p:cNvPr id="2" name="Picture 1" descr="A black background with red text&#10;&#10;Description automatically generated">
            <a:extLst>
              <a:ext uri="{FF2B5EF4-FFF2-40B4-BE49-F238E27FC236}">
                <a16:creationId xmlns:a16="http://schemas.microsoft.com/office/drawing/2014/main" id="{7BEA9442-B182-4A24-5A0B-C38E1E2B005B}"/>
              </a:ext>
            </a:extLst>
          </p:cNvPr>
          <p:cNvPicPr>
            <a:picLocks noChangeAspect="1"/>
          </p:cNvPicPr>
          <p:nvPr/>
        </p:nvPicPr>
        <p:blipFill>
          <a:blip r:embed="rId3"/>
          <a:stretch>
            <a:fillRect/>
          </a:stretch>
        </p:blipFill>
        <p:spPr>
          <a:xfrm>
            <a:off x="280243" y="3452027"/>
            <a:ext cx="2677413" cy="1506757"/>
          </a:xfrm>
          <a:prstGeom prst="rect">
            <a:avLst/>
          </a:prstGeom>
        </p:spPr>
      </p:pic>
      <p:pic>
        <p:nvPicPr>
          <p:cNvPr id="3" name="Picture 2" descr="A blue text on a black background&#10;&#10;Description automatically generated">
            <a:extLst>
              <a:ext uri="{FF2B5EF4-FFF2-40B4-BE49-F238E27FC236}">
                <a16:creationId xmlns:a16="http://schemas.microsoft.com/office/drawing/2014/main" id="{0BBE040A-FB3E-6F67-57DE-DC9E8E4E7B7C}"/>
              </a:ext>
            </a:extLst>
          </p:cNvPr>
          <p:cNvPicPr>
            <a:picLocks noChangeAspect="1"/>
          </p:cNvPicPr>
          <p:nvPr/>
        </p:nvPicPr>
        <p:blipFill>
          <a:blip r:embed="rId4"/>
          <a:stretch>
            <a:fillRect/>
          </a:stretch>
        </p:blipFill>
        <p:spPr>
          <a:xfrm>
            <a:off x="3128769" y="3484757"/>
            <a:ext cx="2562302" cy="1441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801097" y="210211"/>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56250"/>
              <a:buFont typeface="Arial"/>
              <a:buNone/>
            </a:pPr>
            <a:r>
              <a:rPr lang="en" sz="1955" b="1" u="sng" dirty="0"/>
              <a:t>INTRODUCTION</a:t>
            </a:r>
            <a:endParaRPr sz="1955" b="1" u="sng" dirty="0"/>
          </a:p>
          <a:p>
            <a:pPr marL="0" lvl="0" indent="0" algn="l" rtl="0">
              <a:spcBef>
                <a:spcPts val="1200"/>
              </a:spcBef>
              <a:spcAft>
                <a:spcPts val="0"/>
              </a:spcAft>
              <a:buNone/>
            </a:pPr>
            <a:endParaRPr dirty="0"/>
          </a:p>
        </p:txBody>
      </p:sp>
      <p:sp>
        <p:nvSpPr>
          <p:cNvPr id="147" name="Google Shape;147;p15"/>
          <p:cNvSpPr txBox="1">
            <a:spLocks noGrp="1"/>
          </p:cNvSpPr>
          <p:nvPr>
            <p:ph type="body" idx="1"/>
          </p:nvPr>
        </p:nvSpPr>
        <p:spPr>
          <a:xfrm>
            <a:off x="882203" y="782911"/>
            <a:ext cx="8004220" cy="4360589"/>
          </a:xfrm>
          <a:prstGeom prst="rect">
            <a:avLst/>
          </a:prstGeom>
        </p:spPr>
        <p:txBody>
          <a:bodyPr spcFirstLastPara="1" wrap="square" lIns="91425" tIns="91425" rIns="91425" bIns="91425" anchor="t" anchorCtr="0">
            <a:noAutofit/>
          </a:bodyPr>
          <a:lstStyle/>
          <a:p>
            <a:pPr marL="457200" lvl="0" indent="-304800" algn="just" rtl="0">
              <a:spcBef>
                <a:spcPts val="0"/>
              </a:spcBef>
              <a:spcAft>
                <a:spcPts val="0"/>
              </a:spcAft>
              <a:buClr>
                <a:srgbClr val="FFFFFF"/>
              </a:buClr>
              <a:buSzPts val="1200"/>
              <a:buFont typeface="Arial"/>
              <a:buAutoNum type="arabicPeriod"/>
            </a:pPr>
            <a:r>
              <a:rPr lang="en" sz="1250" b="1" dirty="0">
                <a:solidFill>
                  <a:srgbClr val="FFFFFF"/>
                </a:solidFill>
                <a:latin typeface="Arial"/>
                <a:ea typeface="Arial"/>
                <a:cs typeface="Arial"/>
                <a:sym typeface="Arial"/>
              </a:rPr>
              <a:t>End-to-End Project</a:t>
            </a:r>
            <a:r>
              <a:rPr lang="en" sz="1250" dirty="0">
                <a:solidFill>
                  <a:srgbClr val="FFFFFF"/>
                </a:solidFill>
                <a:latin typeface="Arial"/>
                <a:ea typeface="Arial"/>
                <a:cs typeface="Arial"/>
                <a:sym typeface="Arial"/>
              </a:rPr>
              <a:t>: Our project involves a complete process from start to finish. We've begun by selecting a movie database and then proceeded to build and train a model to function as a recommender system.</a:t>
            </a:r>
            <a:endParaRPr sz="1250" dirty="0">
              <a:solidFill>
                <a:srgbClr val="FFFFFF"/>
              </a:solidFill>
              <a:latin typeface="Arial"/>
              <a:ea typeface="Arial"/>
              <a:cs typeface="Arial"/>
              <a:sym typeface="Arial"/>
            </a:endParaRPr>
          </a:p>
          <a:p>
            <a:pPr marL="457200" lvl="0" indent="-304800" algn="just" rtl="0">
              <a:spcBef>
                <a:spcPts val="0"/>
              </a:spcBef>
              <a:spcAft>
                <a:spcPts val="0"/>
              </a:spcAft>
              <a:buClr>
                <a:srgbClr val="FFFFFF"/>
              </a:buClr>
              <a:buSzPts val="1200"/>
              <a:buFont typeface="Arial"/>
              <a:buAutoNum type="arabicPeriod"/>
            </a:pPr>
            <a:r>
              <a:rPr lang="en" sz="1250" b="1" dirty="0">
                <a:solidFill>
                  <a:srgbClr val="FFFFFF"/>
                </a:solidFill>
                <a:latin typeface="Arial"/>
                <a:ea typeface="Arial"/>
                <a:cs typeface="Arial"/>
                <a:sym typeface="Arial"/>
              </a:rPr>
              <a:t>Recommender System Overview</a:t>
            </a:r>
            <a:r>
              <a:rPr lang="en" sz="1250" dirty="0">
                <a:solidFill>
                  <a:srgbClr val="FFFFFF"/>
                </a:solidFill>
                <a:latin typeface="Arial"/>
                <a:ea typeface="Arial"/>
                <a:cs typeface="Arial"/>
                <a:sym typeface="Arial"/>
              </a:rPr>
              <a:t>: A Recommender system is a form of machine learning that utilizes data to assist in predicting and narrowing down choices among a vast array of options. It's particularly helpful when faced with an overwhelming number of choices, such as scrolling through hundreds or thousands of movies.</a:t>
            </a:r>
            <a:endParaRPr sz="1250" dirty="0">
              <a:solidFill>
                <a:srgbClr val="FFFFFF"/>
              </a:solidFill>
              <a:latin typeface="Arial"/>
              <a:ea typeface="Arial"/>
              <a:cs typeface="Arial"/>
              <a:sym typeface="Arial"/>
            </a:endParaRPr>
          </a:p>
          <a:p>
            <a:pPr marL="457200" lvl="0" indent="-304800" algn="just" rtl="0">
              <a:spcBef>
                <a:spcPts val="0"/>
              </a:spcBef>
              <a:spcAft>
                <a:spcPts val="0"/>
              </a:spcAft>
              <a:buClr>
                <a:srgbClr val="FFFFFF"/>
              </a:buClr>
              <a:buSzPts val="1200"/>
              <a:buFont typeface="Arial"/>
              <a:buAutoNum type="arabicPeriod"/>
            </a:pPr>
            <a:r>
              <a:rPr lang="en" sz="1250" b="1" dirty="0">
                <a:solidFill>
                  <a:srgbClr val="FFFFFF"/>
                </a:solidFill>
                <a:latin typeface="Arial"/>
                <a:ea typeface="Arial"/>
                <a:cs typeface="Arial"/>
                <a:sym typeface="Arial"/>
              </a:rPr>
              <a:t>Content-Based Recommendations</a:t>
            </a:r>
            <a:r>
              <a:rPr lang="en" sz="1250" dirty="0">
                <a:solidFill>
                  <a:srgbClr val="FFFFFF"/>
                </a:solidFill>
                <a:latin typeface="Arial"/>
                <a:ea typeface="Arial"/>
                <a:cs typeface="Arial"/>
                <a:sym typeface="Arial"/>
              </a:rPr>
              <a:t>: Our model focuses on content-based recommendations. By analyzing the movie content that users have been browsing or watching, it provides personalized suggestions, acting as a personal movie assistant. This tailored approach aims to keep users engaged by offering them relevant content, potentially leading to subscriptions to monthly or yearly plans.</a:t>
            </a:r>
            <a:endParaRPr sz="1250" dirty="0">
              <a:solidFill>
                <a:srgbClr val="FFFFFF"/>
              </a:solidFill>
              <a:latin typeface="Arial"/>
              <a:ea typeface="Arial"/>
              <a:cs typeface="Arial"/>
              <a:sym typeface="Arial"/>
            </a:endParaRPr>
          </a:p>
          <a:p>
            <a:pPr marL="457200" lvl="0" indent="-304800" algn="just" rtl="0">
              <a:spcBef>
                <a:spcPts val="0"/>
              </a:spcBef>
              <a:spcAft>
                <a:spcPts val="0"/>
              </a:spcAft>
              <a:buClr>
                <a:srgbClr val="FFFFFF"/>
              </a:buClr>
              <a:buSzPts val="1200"/>
              <a:buFont typeface="Arial"/>
              <a:buAutoNum type="arabicPeriod"/>
            </a:pPr>
            <a:r>
              <a:rPr lang="en" sz="1250" b="1" dirty="0">
                <a:solidFill>
                  <a:srgbClr val="FFFFFF"/>
                </a:solidFill>
                <a:latin typeface="Arial"/>
                <a:ea typeface="Arial"/>
                <a:cs typeface="Arial"/>
                <a:sym typeface="Arial"/>
              </a:rPr>
              <a:t>Industry Influence and User Experience</a:t>
            </a:r>
            <a:r>
              <a:rPr lang="en" sz="1250" dirty="0">
                <a:solidFill>
                  <a:srgbClr val="FFFFFF"/>
                </a:solidFill>
                <a:latin typeface="Arial"/>
                <a:ea typeface="Arial"/>
                <a:cs typeface="Arial"/>
                <a:sym typeface="Arial"/>
              </a:rPr>
              <a:t>: Major online movie platforms like Netflix and Prime Video heavily rely on recommender systems to retain users and boost subscriptions. By tailoring recommendations, these platforms make it easier for users to discover content they love, thereby enhancing their movie-watching experience. Our model contributes to this e-commerce ecosystem by providing users with more options based on their viewing preferences, enriching their overall experience and encouraging return visits.</a:t>
            </a:r>
            <a:endParaRPr sz="1250" dirty="0">
              <a:solidFill>
                <a:srgbClr val="FFFFFF"/>
              </a:solidFill>
              <a:latin typeface="Arial"/>
              <a:ea typeface="Arial"/>
              <a:cs typeface="Arial"/>
              <a:sym typeface="Arial"/>
            </a:endParaRPr>
          </a:p>
          <a:p>
            <a:pPr marL="0" lvl="0" indent="0" algn="l" rtl="0">
              <a:spcBef>
                <a:spcPts val="1200"/>
              </a:spcBef>
              <a:spcAft>
                <a:spcPts val="1200"/>
              </a:spcAft>
              <a:buNone/>
            </a:pPr>
            <a:endParaRPr b="1" dirty="0">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914333" y="3176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b="1" u="sng" dirty="0"/>
              <a:t>Project Flow</a:t>
            </a:r>
            <a:endParaRPr sz="3400" dirty="0"/>
          </a:p>
        </p:txBody>
      </p:sp>
      <p:sp>
        <p:nvSpPr>
          <p:cNvPr id="153" name="Google Shape;153;p16"/>
          <p:cNvSpPr txBox="1">
            <a:spLocks noGrp="1"/>
          </p:cNvSpPr>
          <p:nvPr>
            <p:ph type="body" idx="1"/>
          </p:nvPr>
        </p:nvSpPr>
        <p:spPr>
          <a:xfrm>
            <a:off x="1044219" y="696317"/>
            <a:ext cx="8099781" cy="43497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dirty="0">
                <a:solidFill>
                  <a:srgbClr val="FFFFFF"/>
                </a:solidFill>
              </a:rPr>
              <a:t>DATA </a:t>
            </a:r>
            <a:r>
              <a:rPr lang="en" dirty="0">
                <a:solidFill>
                  <a:srgbClr val="FFFFFF"/>
                </a:solidFill>
                <a:latin typeface="Arial"/>
                <a:ea typeface="Arial"/>
                <a:cs typeface="Arial"/>
                <a:sym typeface="Arial"/>
              </a:rPr>
              <a:t>→</a:t>
            </a:r>
            <a:r>
              <a:rPr lang="en" dirty="0">
                <a:solidFill>
                  <a:srgbClr val="FFFFFF"/>
                </a:solidFill>
              </a:rPr>
              <a:t>  PREPROCESSING </a:t>
            </a:r>
            <a:r>
              <a:rPr lang="en" dirty="0">
                <a:solidFill>
                  <a:srgbClr val="FFFFFF"/>
                </a:solidFill>
                <a:latin typeface="Arial"/>
                <a:ea typeface="Arial"/>
                <a:cs typeface="Arial"/>
                <a:sym typeface="Arial"/>
              </a:rPr>
              <a:t>→ </a:t>
            </a:r>
            <a:r>
              <a:rPr lang="en" dirty="0">
                <a:solidFill>
                  <a:srgbClr val="FFFFFF"/>
                </a:solidFill>
              </a:rPr>
              <a:t>CREATE A MODEL </a:t>
            </a:r>
            <a:r>
              <a:rPr lang="en" dirty="0">
                <a:solidFill>
                  <a:srgbClr val="FFFFFF"/>
                </a:solidFill>
                <a:latin typeface="Arial"/>
                <a:ea typeface="Arial"/>
                <a:cs typeface="Arial"/>
                <a:sym typeface="Arial"/>
              </a:rPr>
              <a:t>→ </a:t>
            </a:r>
            <a:r>
              <a:rPr lang="en" dirty="0">
                <a:solidFill>
                  <a:srgbClr val="FFFFFF"/>
                </a:solidFill>
              </a:rPr>
              <a:t>TRAIN MODEL </a:t>
            </a:r>
            <a:r>
              <a:rPr lang="en" dirty="0">
                <a:solidFill>
                  <a:srgbClr val="FFFFFF"/>
                </a:solidFill>
                <a:latin typeface="Arial"/>
                <a:ea typeface="Arial"/>
                <a:cs typeface="Arial"/>
                <a:sym typeface="Arial"/>
              </a:rPr>
              <a:t>→ </a:t>
            </a:r>
            <a:r>
              <a:rPr lang="en" dirty="0">
                <a:solidFill>
                  <a:srgbClr val="FFFFFF"/>
                </a:solidFill>
              </a:rPr>
              <a:t>MOVIE RECOMMENDER SYSTEM</a:t>
            </a:r>
            <a:endParaRPr dirty="0">
              <a:solidFill>
                <a:srgbClr val="FFFFFF"/>
              </a:solidFill>
            </a:endParaRPr>
          </a:p>
          <a:p>
            <a:pPr marL="0" lvl="0" indent="0" algn="l" rtl="0">
              <a:spcBef>
                <a:spcPts val="1200"/>
              </a:spcBef>
              <a:spcAft>
                <a:spcPts val="0"/>
              </a:spcAft>
              <a:buNone/>
            </a:pPr>
            <a:endParaRPr sz="1200" dirty="0">
              <a:solidFill>
                <a:srgbClr val="FFFFFF"/>
              </a:solidFill>
            </a:endParaRPr>
          </a:p>
          <a:p>
            <a:pPr marL="0" lvl="0" indent="0" algn="l" rtl="0">
              <a:spcBef>
                <a:spcPts val="1200"/>
              </a:spcBef>
              <a:spcAft>
                <a:spcPts val="0"/>
              </a:spcAft>
              <a:buNone/>
            </a:pPr>
            <a:endParaRPr sz="1200" dirty="0">
              <a:solidFill>
                <a:srgbClr val="FFFFFF"/>
              </a:solidFill>
            </a:endParaRPr>
          </a:p>
          <a:p>
            <a:pPr marL="0" lvl="0" indent="0" algn="l" rtl="0">
              <a:spcBef>
                <a:spcPts val="1200"/>
              </a:spcBef>
              <a:spcAft>
                <a:spcPts val="0"/>
              </a:spcAft>
              <a:buNone/>
            </a:pPr>
            <a:endParaRPr sz="1200" dirty="0">
              <a:solidFill>
                <a:srgbClr val="FFFFFF"/>
              </a:solidFill>
            </a:endParaRPr>
          </a:p>
          <a:p>
            <a:pPr marL="0" lvl="0" indent="0" algn="l" rtl="0">
              <a:spcBef>
                <a:spcPts val="1200"/>
              </a:spcBef>
              <a:spcAft>
                <a:spcPts val="0"/>
              </a:spcAft>
              <a:buNone/>
            </a:pPr>
            <a:r>
              <a:rPr lang="en" sz="1200" dirty="0">
                <a:solidFill>
                  <a:srgbClr val="FFFFFF"/>
                </a:solidFill>
                <a:latin typeface="Times New Roman"/>
                <a:ea typeface="Times New Roman"/>
                <a:cs typeface="Times New Roman"/>
                <a:sym typeface="Times New Roman"/>
              </a:rPr>
              <a:t> </a:t>
            </a:r>
            <a:endParaRPr sz="1200" dirty="0">
              <a:solidFill>
                <a:srgbClr val="FFFFFF"/>
              </a:solidFill>
              <a:latin typeface="Times New Roman"/>
              <a:ea typeface="Times New Roman"/>
              <a:cs typeface="Times New Roman"/>
              <a:sym typeface="Times New Roman"/>
            </a:endParaRPr>
          </a:p>
          <a:p>
            <a:pPr marL="0" lvl="0" indent="0" algn="l" rtl="0">
              <a:spcBef>
                <a:spcPts val="1200"/>
              </a:spcBef>
              <a:spcAft>
                <a:spcPts val="0"/>
              </a:spcAft>
              <a:buNone/>
            </a:pPr>
            <a:endParaRPr sz="1200" b="1" u="sng" dirty="0">
              <a:solidFill>
                <a:srgbClr val="FFFFFF"/>
              </a:solidFill>
            </a:endParaRPr>
          </a:p>
          <a:p>
            <a:pPr marL="0" lvl="0" indent="0" algn="l" rtl="0">
              <a:spcBef>
                <a:spcPts val="1200"/>
              </a:spcBef>
              <a:spcAft>
                <a:spcPts val="0"/>
              </a:spcAft>
              <a:buNone/>
            </a:pPr>
            <a:endParaRPr sz="1200" b="1" u="sng" dirty="0">
              <a:solidFill>
                <a:srgbClr val="FFFFFF"/>
              </a:solidFill>
            </a:endParaRPr>
          </a:p>
          <a:p>
            <a:pPr marL="0" lvl="0" indent="0" algn="l" rtl="0">
              <a:spcBef>
                <a:spcPts val="1200"/>
              </a:spcBef>
              <a:spcAft>
                <a:spcPts val="0"/>
              </a:spcAft>
              <a:buNone/>
            </a:pPr>
            <a:endParaRPr sz="1200" b="1" u="sng" dirty="0">
              <a:solidFill>
                <a:srgbClr val="FFFFFF"/>
              </a:solidFill>
            </a:endParaRPr>
          </a:p>
          <a:p>
            <a:pPr marL="0" lvl="0" indent="0" algn="l" rtl="0">
              <a:spcBef>
                <a:spcPts val="1200"/>
              </a:spcBef>
              <a:spcAft>
                <a:spcPts val="0"/>
              </a:spcAft>
              <a:buNone/>
            </a:pPr>
            <a:endParaRPr sz="1800" b="1" u="sng" dirty="0">
              <a:solidFill>
                <a:srgbClr val="FFFFFF"/>
              </a:solidFill>
            </a:endParaRPr>
          </a:p>
          <a:p>
            <a:pPr marL="0" lvl="0" indent="0" algn="l" rtl="0">
              <a:spcBef>
                <a:spcPts val="1200"/>
              </a:spcBef>
              <a:spcAft>
                <a:spcPts val="1200"/>
              </a:spcAft>
              <a:buNone/>
            </a:pPr>
            <a:r>
              <a:rPr lang="en" sz="1800" b="1" u="sng" dirty="0">
                <a:solidFill>
                  <a:srgbClr val="FFFFFF"/>
                </a:solidFill>
              </a:rPr>
              <a:t>DATASET: </a:t>
            </a:r>
            <a:r>
              <a:rPr lang="en" sz="1800" b="1" dirty="0">
                <a:solidFill>
                  <a:srgbClr val="FFFFFF"/>
                </a:solidFill>
              </a:rPr>
              <a:t> </a:t>
            </a:r>
            <a:r>
              <a:rPr lang="en" sz="1800" dirty="0">
                <a:solidFill>
                  <a:srgbClr val="FFFFFF"/>
                </a:solidFill>
              </a:rPr>
              <a:t>TMDB 5000 movie dataset from Kaggle </a:t>
            </a:r>
            <a:endParaRPr sz="1800" dirty="0">
              <a:solidFill>
                <a:schemeClr val="dk1"/>
              </a:solidFill>
            </a:endParaRPr>
          </a:p>
        </p:txBody>
      </p:sp>
      <p:pic>
        <p:nvPicPr>
          <p:cNvPr id="154" name="Google Shape;154;p16"/>
          <p:cNvPicPr preferRelativeResize="0"/>
          <p:nvPr/>
        </p:nvPicPr>
        <p:blipFill>
          <a:blip r:embed="rId3">
            <a:alphaModFix/>
          </a:blip>
          <a:stretch>
            <a:fillRect/>
          </a:stretch>
        </p:blipFill>
        <p:spPr>
          <a:xfrm>
            <a:off x="-1" y="1231725"/>
            <a:ext cx="9144001" cy="303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Preprocessing</a:t>
            </a:r>
            <a:endParaRPr dirty="0"/>
          </a:p>
        </p:txBody>
      </p:sp>
      <p:sp>
        <p:nvSpPr>
          <p:cNvPr id="160" name="Google Shape;160;p17"/>
          <p:cNvSpPr txBox="1">
            <a:spLocks noGrp="1"/>
          </p:cNvSpPr>
          <p:nvPr>
            <p:ph type="body" idx="1"/>
          </p:nvPr>
        </p:nvSpPr>
        <p:spPr>
          <a:xfrm>
            <a:off x="406175" y="1678650"/>
            <a:ext cx="7930200" cy="32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dirty="0"/>
              <a:t>A process of cleaning, transforming, and preparing the raw data before it is used for machine learning or analysis.</a:t>
            </a:r>
            <a:endParaRPr sz="180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0"/>
              </a:spcAft>
              <a:buNone/>
            </a:pPr>
            <a:endParaRPr sz="1800" dirty="0">
              <a:solidFill>
                <a:srgbClr val="0D0D0D"/>
              </a:solidFill>
              <a:highlight>
                <a:srgbClr val="FFFFFF"/>
              </a:highlight>
              <a:latin typeface="Roboto"/>
              <a:ea typeface="Roboto"/>
              <a:cs typeface="Roboto"/>
              <a:sym typeface="Roboto"/>
            </a:endParaRPr>
          </a:p>
          <a:p>
            <a:pPr marL="0" marR="0" indent="0">
              <a:lnSpc>
                <a:spcPct val="107000"/>
              </a:lnSpc>
              <a:spcBef>
                <a:spcPts val="0"/>
              </a:spcBef>
              <a:spcAft>
                <a:spcPts val="800"/>
              </a:spcAft>
              <a:buNone/>
            </a:pPr>
            <a:r>
              <a:rPr lang="en-US" sz="18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Cleaning:</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Removing errors and inconsistencies from data.                   </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r>
              <a:rPr lang="en-US" sz="18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Transforming:</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Converting data into a usable format.</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457200" lvl="0" indent="0" algn="l" rtl="0">
              <a:lnSpc>
                <a:spcPct val="95000"/>
              </a:lnSpc>
              <a:spcBef>
                <a:spcPts val="0"/>
              </a:spcBef>
              <a:spcAft>
                <a:spcPts val="0"/>
              </a:spcAft>
              <a:buNone/>
            </a:pPr>
            <a:endParaRPr sz="1250" dirty="0">
              <a:solidFill>
                <a:srgbClr val="0D0D0D"/>
              </a:solidFill>
              <a:highlight>
                <a:srgbClr val="FFFFFF"/>
              </a:highlight>
              <a:latin typeface="Roboto"/>
              <a:ea typeface="Roboto"/>
              <a:cs typeface="Roboto"/>
              <a:sym typeface="Roboto"/>
            </a:endParaRPr>
          </a:p>
          <a:p>
            <a:pPr marL="0" lvl="0" indent="0" algn="l" rtl="0">
              <a:lnSpc>
                <a:spcPct val="95000"/>
              </a:lnSpc>
              <a:spcBef>
                <a:spcPts val="0"/>
              </a:spcBef>
              <a:spcAft>
                <a:spcPts val="1200"/>
              </a:spcAft>
              <a:buNone/>
            </a:pPr>
            <a:endParaRPr sz="12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66" name="Google Shape;166;p18"/>
          <p:cNvSpPr txBox="1"/>
          <p:nvPr/>
        </p:nvSpPr>
        <p:spPr>
          <a:xfrm>
            <a:off x="518025" y="1307850"/>
            <a:ext cx="8347500" cy="35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Data Cleaning</a:t>
            </a:r>
            <a:endParaRPr sz="1300">
              <a:solidFill>
                <a:schemeClr val="lt1"/>
              </a:solidFill>
              <a:latin typeface="Lato"/>
              <a:ea typeface="Lato"/>
              <a:cs typeface="Lato"/>
              <a:sym typeface="Lato"/>
            </a:endParaRPr>
          </a:p>
        </p:txBody>
      </p:sp>
      <p:pic>
        <p:nvPicPr>
          <p:cNvPr id="167" name="Google Shape;167;p18"/>
          <p:cNvPicPr preferRelativeResize="0"/>
          <p:nvPr/>
        </p:nvPicPr>
        <p:blipFill>
          <a:blip r:embed="rId3">
            <a:alphaModFix/>
          </a:blip>
          <a:stretch>
            <a:fillRect/>
          </a:stretch>
        </p:blipFill>
        <p:spPr>
          <a:xfrm>
            <a:off x="1046512" y="1706825"/>
            <a:ext cx="7290526" cy="31221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73" name="Google Shape;173;p19"/>
          <p:cNvSpPr txBox="1"/>
          <p:nvPr/>
        </p:nvSpPr>
        <p:spPr>
          <a:xfrm>
            <a:off x="518025" y="1307850"/>
            <a:ext cx="8347500" cy="35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Data Transforming</a:t>
            </a:r>
            <a:endParaRPr sz="1300">
              <a:solidFill>
                <a:schemeClr val="lt1"/>
              </a:solidFill>
              <a:latin typeface="Lato"/>
              <a:ea typeface="Lato"/>
              <a:cs typeface="Lato"/>
              <a:sym typeface="Lato"/>
            </a:endParaRPr>
          </a:p>
        </p:txBody>
      </p:sp>
      <p:pic>
        <p:nvPicPr>
          <p:cNvPr id="174" name="Google Shape;174;p19"/>
          <p:cNvPicPr preferRelativeResize="0"/>
          <p:nvPr/>
        </p:nvPicPr>
        <p:blipFill>
          <a:blip r:embed="rId3">
            <a:alphaModFix/>
          </a:blip>
          <a:stretch>
            <a:fillRect/>
          </a:stretch>
        </p:blipFill>
        <p:spPr>
          <a:xfrm>
            <a:off x="808150" y="1928275"/>
            <a:ext cx="7527698" cy="2716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80" name="Google Shape;180;p20"/>
          <p:cNvSpPr txBox="1"/>
          <p:nvPr/>
        </p:nvSpPr>
        <p:spPr>
          <a:xfrm>
            <a:off x="518025" y="1307850"/>
            <a:ext cx="8347500" cy="35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Data Transforming</a:t>
            </a:r>
            <a:endParaRPr sz="1300">
              <a:solidFill>
                <a:schemeClr val="lt1"/>
              </a:solidFill>
              <a:latin typeface="Lato"/>
              <a:ea typeface="Lato"/>
              <a:cs typeface="Lato"/>
              <a:sym typeface="Lato"/>
            </a:endParaRPr>
          </a:p>
        </p:txBody>
      </p:sp>
      <p:pic>
        <p:nvPicPr>
          <p:cNvPr id="181" name="Google Shape;181;p20"/>
          <p:cNvPicPr preferRelativeResize="0"/>
          <p:nvPr/>
        </p:nvPicPr>
        <p:blipFill>
          <a:blip r:embed="rId3">
            <a:alphaModFix/>
          </a:blip>
          <a:stretch>
            <a:fillRect/>
          </a:stretch>
        </p:blipFill>
        <p:spPr>
          <a:xfrm>
            <a:off x="1327863" y="1732978"/>
            <a:ext cx="6488275" cy="3322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87" name="Google Shape;187;p21"/>
          <p:cNvSpPr txBox="1"/>
          <p:nvPr/>
        </p:nvSpPr>
        <p:spPr>
          <a:xfrm>
            <a:off x="518025" y="1307850"/>
            <a:ext cx="8347500" cy="352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lt1"/>
                </a:solidFill>
                <a:latin typeface="Lato"/>
                <a:ea typeface="Lato"/>
                <a:cs typeface="Lato"/>
                <a:sym typeface="Lato"/>
              </a:rPr>
              <a:t>Data Transforming</a:t>
            </a:r>
            <a:endParaRPr sz="1300">
              <a:solidFill>
                <a:schemeClr val="lt1"/>
              </a:solidFill>
              <a:latin typeface="Lato"/>
              <a:ea typeface="Lato"/>
              <a:cs typeface="Lato"/>
              <a:sym typeface="Lato"/>
            </a:endParaRPr>
          </a:p>
        </p:txBody>
      </p:sp>
      <p:pic>
        <p:nvPicPr>
          <p:cNvPr id="188" name="Google Shape;188;p21"/>
          <p:cNvPicPr preferRelativeResize="0"/>
          <p:nvPr/>
        </p:nvPicPr>
        <p:blipFill>
          <a:blip r:embed="rId3">
            <a:alphaModFix/>
          </a:blip>
          <a:stretch>
            <a:fillRect/>
          </a:stretch>
        </p:blipFill>
        <p:spPr>
          <a:xfrm>
            <a:off x="653688" y="1725223"/>
            <a:ext cx="7836624" cy="30339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793</Words>
  <Application>Microsoft Office PowerPoint</Application>
  <PresentationFormat>On-screen Show (16:9)</PresentationFormat>
  <Paragraphs>80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Montserrat</vt:lpstr>
      <vt:lpstr>Aptos</vt:lpstr>
      <vt:lpstr>Lato</vt:lpstr>
      <vt:lpstr>Arial</vt:lpstr>
      <vt:lpstr>Roboto</vt:lpstr>
      <vt:lpstr>Times New Roman</vt:lpstr>
      <vt:lpstr>Focus</vt:lpstr>
      <vt:lpstr>Movie Recommendation System</vt:lpstr>
      <vt:lpstr>AGENDA</vt:lpstr>
      <vt:lpstr>INTRODUCTION </vt:lpstr>
      <vt:lpstr>Project Flow</vt:lpstr>
      <vt:lpstr>Data Preprocessing</vt:lpstr>
      <vt:lpstr>Data Preprocessing</vt:lpstr>
      <vt:lpstr>Data Preprocessing</vt:lpstr>
      <vt:lpstr>Data Preprocessing</vt:lpstr>
      <vt:lpstr>Data Preprocessing</vt:lpstr>
      <vt:lpstr>Data Preprocessing</vt:lpstr>
      <vt:lpstr>Text Vectorization:</vt:lpstr>
      <vt:lpstr>Stemming:</vt:lpstr>
      <vt:lpstr>Cosine Distance:</vt:lpstr>
      <vt:lpstr>Website Creation: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cp:lastModifiedBy>PRERAK PANWAR</cp:lastModifiedBy>
  <cp:revision>7</cp:revision>
  <dcterms:modified xsi:type="dcterms:W3CDTF">2025-03-10T04:32:49Z</dcterms:modified>
</cp:coreProperties>
</file>