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58" r:id="rId5"/>
    <p:sldId id="260" r:id="rId6"/>
    <p:sldId id="267" r:id="rId7"/>
    <p:sldId id="263" r:id="rId8"/>
    <p:sldId id="271" r:id="rId9"/>
    <p:sldId id="272" r:id="rId10"/>
    <p:sldId id="270" r:id="rId11"/>
    <p:sldId id="273" r:id="rId12"/>
    <p:sldId id="274" r:id="rId13"/>
    <p:sldId id="265"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rak Trivedi" initials="PT" lastIdx="1" clrIdx="0">
    <p:extLst>
      <p:ext uri="{19B8F6BF-5375-455C-9EA6-DF929625EA0E}">
        <p15:presenceInfo xmlns:p15="http://schemas.microsoft.com/office/powerpoint/2012/main" userId="64ab3febeb19d0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9" autoAdjust="0"/>
  </p:normalViewPr>
  <p:slideViewPr>
    <p:cSldViewPr snapToGrid="0">
      <p:cViewPr varScale="1">
        <p:scale>
          <a:sx n="91" d="100"/>
          <a:sy n="91" d="100"/>
        </p:scale>
        <p:origin x="44" y="188"/>
      </p:cViewPr>
      <p:guideLst/>
    </p:cSldViewPr>
  </p:slideViewPr>
  <p:outlineViewPr>
    <p:cViewPr>
      <p:scale>
        <a:sx n="33" d="100"/>
        <a:sy n="33" d="100"/>
      </p:scale>
      <p:origin x="0" y="-47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F68BF-A298-4F07-8205-222D1DA23551}"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EA6E7-3040-4A60-8CF6-829325082441}" type="slidenum">
              <a:rPr lang="en-US" smtClean="0"/>
              <a:t>‹#›</a:t>
            </a:fld>
            <a:endParaRPr lang="en-US"/>
          </a:p>
        </p:txBody>
      </p:sp>
    </p:spTree>
    <p:extLst>
      <p:ext uri="{BB962C8B-B14F-4D97-AF65-F5344CB8AC3E}">
        <p14:creationId xmlns:p14="http://schemas.microsoft.com/office/powerpoint/2010/main" val="621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EA6E7-3040-4A60-8CF6-829325082441}" type="slidenum">
              <a:rPr lang="en-US" smtClean="0"/>
              <a:t>5</a:t>
            </a:fld>
            <a:endParaRPr lang="en-US"/>
          </a:p>
        </p:txBody>
      </p:sp>
    </p:spTree>
    <p:extLst>
      <p:ext uri="{BB962C8B-B14F-4D97-AF65-F5344CB8AC3E}">
        <p14:creationId xmlns:p14="http://schemas.microsoft.com/office/powerpoint/2010/main" val="173097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EA6E7-3040-4A60-8CF6-829325082441}" type="slidenum">
              <a:rPr lang="en-US" smtClean="0"/>
              <a:t>14</a:t>
            </a:fld>
            <a:endParaRPr lang="en-US"/>
          </a:p>
        </p:txBody>
      </p:sp>
    </p:spTree>
    <p:extLst>
      <p:ext uri="{BB962C8B-B14F-4D97-AF65-F5344CB8AC3E}">
        <p14:creationId xmlns:p14="http://schemas.microsoft.com/office/powerpoint/2010/main" val="51920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EA6E7-3040-4A60-8CF6-829325082441}" type="slidenum">
              <a:rPr lang="en-US" smtClean="0"/>
              <a:t>16</a:t>
            </a:fld>
            <a:endParaRPr lang="en-US"/>
          </a:p>
        </p:txBody>
      </p:sp>
    </p:spTree>
    <p:extLst>
      <p:ext uri="{BB962C8B-B14F-4D97-AF65-F5344CB8AC3E}">
        <p14:creationId xmlns:p14="http://schemas.microsoft.com/office/powerpoint/2010/main" val="7948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27EB635-664D-4BD9-8089-36B1253F3C1C}" type="datetimeFigureOut">
              <a:rPr lang="en-US" smtClean="0"/>
              <a:t>12/30/2020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390247F-BFD7-453C-8CF0-5D4D6C50C0FB}"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4165116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EB635-664D-4BD9-8089-36B1253F3C1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21477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27EB635-664D-4BD9-8089-36B1253F3C1C}" type="datetimeFigureOut">
              <a:rPr lang="en-US" smtClean="0"/>
              <a:t>12/30/2020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390247F-BFD7-453C-8CF0-5D4D6C50C0FB}"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4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EB635-664D-4BD9-8089-36B1253F3C1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39571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27EB635-664D-4BD9-8089-36B1253F3C1C}" type="datetimeFigureOut">
              <a:rPr lang="en-US" smtClean="0"/>
              <a:t>12/30/2020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390247F-BFD7-453C-8CF0-5D4D6C50C0FB}"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8137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EB635-664D-4BD9-8089-36B1253F3C1C}"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279014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EB635-664D-4BD9-8089-36B1253F3C1C}"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248558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EB635-664D-4BD9-8089-36B1253F3C1C}"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236140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27EB635-664D-4BD9-8089-36B1253F3C1C}"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0247F-BFD7-453C-8CF0-5D4D6C50C0FB}" type="slidenum">
              <a:rPr lang="en-US" smtClean="0"/>
              <a:t>‹#›</a:t>
            </a:fld>
            <a:endParaRPr lang="en-US"/>
          </a:p>
        </p:txBody>
      </p:sp>
    </p:spTree>
    <p:extLst>
      <p:ext uri="{BB962C8B-B14F-4D97-AF65-F5344CB8AC3E}">
        <p14:creationId xmlns:p14="http://schemas.microsoft.com/office/powerpoint/2010/main" val="119903067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27EB635-664D-4BD9-8089-36B1253F3C1C}" type="datetimeFigureOut">
              <a:rPr lang="en-US" smtClean="0"/>
              <a:t>12/30/2020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390247F-BFD7-453C-8CF0-5D4D6C50C0FB}" type="slidenum">
              <a:rPr lang="en-US" smtClean="0"/>
              <a:t>‹#›</a:t>
            </a:fld>
            <a:endParaRPr lang="en-US"/>
          </a:p>
        </p:txBody>
      </p:sp>
    </p:spTree>
    <p:extLst>
      <p:ext uri="{BB962C8B-B14F-4D97-AF65-F5344CB8AC3E}">
        <p14:creationId xmlns:p14="http://schemas.microsoft.com/office/powerpoint/2010/main" val="88564531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27EB635-664D-4BD9-8089-36B1253F3C1C}" type="datetimeFigureOut">
              <a:rPr lang="en-US" smtClean="0"/>
              <a:t>12/30/2020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390247F-BFD7-453C-8CF0-5D4D6C50C0FB}" type="slidenum">
              <a:rPr lang="en-US" smtClean="0"/>
              <a:t>‹#›</a:t>
            </a:fld>
            <a:endParaRPr lang="en-US"/>
          </a:p>
        </p:txBody>
      </p:sp>
    </p:spTree>
    <p:extLst>
      <p:ext uri="{BB962C8B-B14F-4D97-AF65-F5344CB8AC3E}">
        <p14:creationId xmlns:p14="http://schemas.microsoft.com/office/powerpoint/2010/main" val="357517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27EB635-664D-4BD9-8089-36B1253F3C1C}" type="datetimeFigureOut">
              <a:rPr lang="en-US" smtClean="0"/>
              <a:t>12/30/2020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390247F-BFD7-453C-8CF0-5D4D6C50C0FB}"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537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9CCB-5AB1-4A51-A744-E099C4224163}"/>
              </a:ext>
            </a:extLst>
          </p:cNvPr>
          <p:cNvSpPr>
            <a:spLocks noGrp="1"/>
          </p:cNvSpPr>
          <p:nvPr>
            <p:ph type="ctrTitle"/>
          </p:nvPr>
        </p:nvSpPr>
        <p:spPr>
          <a:xfrm>
            <a:off x="7631502" y="770627"/>
            <a:ext cx="4560498" cy="3480286"/>
          </a:xfrm>
        </p:spPr>
        <p:txBody>
          <a:bodyPr>
            <a:normAutofit fontScale="90000"/>
          </a:bodyPr>
          <a:lstStyle/>
          <a:p>
            <a:r>
              <a:rPr lang="en-US" dirty="0"/>
              <a:t>Analyzing Responses of Live Events Through Social Media Data</a:t>
            </a:r>
            <a:br>
              <a:rPr lang="en-US" dirty="0"/>
            </a:br>
            <a:br>
              <a:rPr lang="en-US" dirty="0"/>
            </a:br>
            <a:r>
              <a:rPr lang="en-US" sz="2200" b="1" u="sng" dirty="0"/>
              <a:t>A Project for Trent University,</a:t>
            </a:r>
            <a:br>
              <a:rPr lang="en-US" sz="2200" b="1" u="sng"/>
            </a:br>
            <a:r>
              <a:rPr lang="en-US" sz="2200" b="1" u="sng"/>
              <a:t>Canada</a:t>
            </a:r>
            <a:br>
              <a:rPr lang="en-US" sz="3600" b="1" u="sng" dirty="0"/>
            </a:br>
            <a:endParaRPr lang="en-US" b="1" u="sng" dirty="0"/>
          </a:p>
        </p:txBody>
      </p:sp>
      <p:sp>
        <p:nvSpPr>
          <p:cNvPr id="3" name="Subtitle 2">
            <a:extLst>
              <a:ext uri="{FF2B5EF4-FFF2-40B4-BE49-F238E27FC236}">
                <a16:creationId xmlns:a16="http://schemas.microsoft.com/office/drawing/2014/main" id="{3065C365-D15D-4D90-B450-EB3526F07D4F}"/>
              </a:ext>
            </a:extLst>
          </p:cNvPr>
          <p:cNvSpPr>
            <a:spLocks noGrp="1"/>
          </p:cNvSpPr>
          <p:nvPr>
            <p:ph type="subTitle" idx="1"/>
          </p:nvPr>
        </p:nvSpPr>
        <p:spPr>
          <a:xfrm>
            <a:off x="7569945" y="4014158"/>
            <a:ext cx="4560498" cy="2073215"/>
          </a:xfrm>
        </p:spPr>
        <p:txBody>
          <a:bodyPr>
            <a:normAutofit/>
          </a:bodyPr>
          <a:lstStyle/>
          <a:p>
            <a:r>
              <a:rPr lang="en-US" dirty="0"/>
              <a:t>Presented</a:t>
            </a:r>
            <a:r>
              <a:rPr lang="en-US" sz="3200" dirty="0"/>
              <a:t> </a:t>
            </a:r>
            <a:r>
              <a:rPr lang="en-US" dirty="0"/>
              <a:t>By</a:t>
            </a:r>
            <a:r>
              <a:rPr lang="en-US" sz="3200" dirty="0"/>
              <a:t>:</a:t>
            </a:r>
          </a:p>
          <a:p>
            <a:endParaRPr lang="en-US" dirty="0"/>
          </a:p>
        </p:txBody>
      </p:sp>
      <p:sp>
        <p:nvSpPr>
          <p:cNvPr id="6" name="Rectangle 5">
            <a:extLst>
              <a:ext uri="{FF2B5EF4-FFF2-40B4-BE49-F238E27FC236}">
                <a16:creationId xmlns:a16="http://schemas.microsoft.com/office/drawing/2014/main" id="{996DF357-C62C-4D50-81FC-DACDD4347DFE}"/>
              </a:ext>
            </a:extLst>
          </p:cNvPr>
          <p:cNvSpPr/>
          <p:nvPr/>
        </p:nvSpPr>
        <p:spPr>
          <a:xfrm>
            <a:off x="7569945" y="4743627"/>
            <a:ext cx="6096000" cy="1015663"/>
          </a:xfrm>
          <a:prstGeom prst="rect">
            <a:avLst/>
          </a:prstGeom>
        </p:spPr>
        <p:txBody>
          <a:bodyPr>
            <a:spAutoFit/>
          </a:bodyPr>
          <a:lstStyle/>
          <a:p>
            <a:pPr fontAlgn="t"/>
            <a:r>
              <a:rPr lang="en-US" sz="2000" dirty="0">
                <a:solidFill>
                  <a:schemeClr val="bg2"/>
                </a:solidFill>
              </a:rPr>
              <a:t>KEDAR DEODHAR</a:t>
            </a:r>
          </a:p>
          <a:p>
            <a:pPr fontAlgn="t"/>
            <a:r>
              <a:rPr lang="en-US" sz="2000" dirty="0">
                <a:solidFill>
                  <a:schemeClr val="bg2"/>
                </a:solidFill>
              </a:rPr>
              <a:t>JANVI PATEL</a:t>
            </a:r>
          </a:p>
          <a:p>
            <a:r>
              <a:rPr lang="en-US" sz="2000" dirty="0">
                <a:solidFill>
                  <a:schemeClr val="bg2"/>
                </a:solidFill>
              </a:rPr>
              <a:t>PRERAK TRIVEDI</a:t>
            </a:r>
          </a:p>
        </p:txBody>
      </p:sp>
    </p:spTree>
    <p:extLst>
      <p:ext uri="{BB962C8B-B14F-4D97-AF65-F5344CB8AC3E}">
        <p14:creationId xmlns:p14="http://schemas.microsoft.com/office/powerpoint/2010/main" val="14074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B33E-0D61-4948-B88E-D437E56E9BAF}"/>
              </a:ext>
            </a:extLst>
          </p:cNvPr>
          <p:cNvSpPr>
            <a:spLocks noGrp="1"/>
          </p:cNvSpPr>
          <p:nvPr>
            <p:ph type="title"/>
          </p:nvPr>
        </p:nvSpPr>
        <p:spPr>
          <a:xfrm>
            <a:off x="2737757" y="1491503"/>
            <a:ext cx="8770571" cy="1560716"/>
          </a:xfrm>
        </p:spPr>
        <p:txBody>
          <a:bodyPr/>
          <a:lstStyle/>
          <a:p>
            <a:r>
              <a:rPr lang="en-US"/>
              <a:t>Twitter data</a:t>
            </a:r>
            <a:endParaRPr lang="en-US" dirty="0"/>
          </a:p>
        </p:txBody>
      </p:sp>
      <p:pic>
        <p:nvPicPr>
          <p:cNvPr id="4" name="Content Placeholder 3">
            <a:extLst>
              <a:ext uri="{FF2B5EF4-FFF2-40B4-BE49-F238E27FC236}">
                <a16:creationId xmlns:a16="http://schemas.microsoft.com/office/drawing/2014/main" id="{2097A1AE-05CC-4CB0-9239-896AEB9CE0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9003" y="2271861"/>
            <a:ext cx="10085268" cy="4343441"/>
          </a:xfrm>
          <a:prstGeom prst="rect">
            <a:avLst/>
          </a:prstGeom>
          <a:noFill/>
          <a:ln>
            <a:noFill/>
          </a:ln>
        </p:spPr>
      </p:pic>
    </p:spTree>
    <p:extLst>
      <p:ext uri="{BB962C8B-B14F-4D97-AF65-F5344CB8AC3E}">
        <p14:creationId xmlns:p14="http://schemas.microsoft.com/office/powerpoint/2010/main" val="67515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8A72-F4AA-45F6-8EA1-AF9E09F760AD}"/>
              </a:ext>
            </a:extLst>
          </p:cNvPr>
          <p:cNvSpPr>
            <a:spLocks noGrp="1"/>
          </p:cNvSpPr>
          <p:nvPr>
            <p:ph type="title"/>
          </p:nvPr>
        </p:nvSpPr>
        <p:spPr>
          <a:xfrm>
            <a:off x="2788557" y="1497260"/>
            <a:ext cx="8770571" cy="1560716"/>
          </a:xfrm>
        </p:spPr>
        <p:txBody>
          <a:bodyPr/>
          <a:lstStyle/>
          <a:p>
            <a:r>
              <a:rPr lang="en-US" dirty="0"/>
              <a:t>YouTube</a:t>
            </a:r>
          </a:p>
        </p:txBody>
      </p:sp>
      <p:sp>
        <p:nvSpPr>
          <p:cNvPr id="3" name="Content Placeholder 2">
            <a:extLst>
              <a:ext uri="{FF2B5EF4-FFF2-40B4-BE49-F238E27FC236}">
                <a16:creationId xmlns:a16="http://schemas.microsoft.com/office/drawing/2014/main" id="{E8112C19-43D8-475C-9C14-95298A3365E1}"/>
              </a:ext>
            </a:extLst>
          </p:cNvPr>
          <p:cNvSpPr>
            <a:spLocks noGrp="1"/>
          </p:cNvSpPr>
          <p:nvPr>
            <p:ph idx="1"/>
          </p:nvPr>
        </p:nvSpPr>
        <p:spPr>
          <a:xfrm>
            <a:off x="2788556" y="2358572"/>
            <a:ext cx="8770571" cy="3651504"/>
          </a:xfrm>
        </p:spPr>
        <p:txBody>
          <a:bodyPr>
            <a:normAutofit lnSpcReduction="10000"/>
          </a:bodyPr>
          <a:lstStyle/>
          <a:p>
            <a:pPr>
              <a:buBlip>
                <a:blip r:embed="rId2">
                  <a:extLst>
                    <a:ext uri="{96DAC541-7B7A-43D3-8B79-37D633B846F1}">
                      <asvg:svgBlip xmlns:asvg="http://schemas.microsoft.com/office/drawing/2016/SVG/main" r:embed="rId3"/>
                    </a:ext>
                  </a:extLst>
                </a:blip>
              </a:buBlip>
            </a:pPr>
            <a:r>
              <a:rPr lang="en-US" sz="2400" dirty="0"/>
              <a:t>For the YouTube part, we used the </a:t>
            </a:r>
            <a:r>
              <a:rPr lang="en-US" sz="2400" dirty="0" err="1"/>
              <a:t>youtube</a:t>
            </a:r>
            <a:r>
              <a:rPr lang="en-US" sz="2400" dirty="0"/>
              <a:t> search function provided by the API. This function takes the following inputs.</a:t>
            </a:r>
          </a:p>
          <a:p>
            <a:pPr lvl="1">
              <a:buBlip>
                <a:blip r:embed="rId2">
                  <a:extLst>
                    <a:ext uri="{96DAC541-7B7A-43D3-8B79-37D633B846F1}">
                      <asvg:svgBlip xmlns:asvg="http://schemas.microsoft.com/office/drawing/2016/SVG/main" r:embed="rId3"/>
                    </a:ext>
                  </a:extLst>
                </a:blip>
              </a:buBlip>
            </a:pPr>
            <a:r>
              <a:rPr lang="en-US" sz="2200" dirty="0">
                <a:solidFill>
                  <a:schemeClr val="tx2">
                    <a:lumMod val="75000"/>
                    <a:lumOff val="25000"/>
                  </a:schemeClr>
                </a:solidFill>
              </a:rPr>
              <a:t>Search Query</a:t>
            </a:r>
          </a:p>
          <a:p>
            <a:pPr marL="640080" lvl="7">
              <a:buBlip>
                <a:blip r:embed="rId2">
                  <a:extLst>
                    <a:ext uri="{96DAC541-7B7A-43D3-8B79-37D633B846F1}">
                      <asvg:svgBlip xmlns:asvg="http://schemas.microsoft.com/office/drawing/2016/SVG/main" r:embed="rId3"/>
                    </a:ext>
                  </a:extLst>
                </a:blip>
              </a:buBlip>
            </a:pPr>
            <a:r>
              <a:rPr lang="en-US" sz="2400" dirty="0">
                <a:solidFill>
                  <a:schemeClr val="tx2">
                    <a:lumMod val="75000"/>
                    <a:lumOff val="25000"/>
                  </a:schemeClr>
                </a:solidFill>
              </a:rPr>
              <a:t>Maximum number of videos</a:t>
            </a:r>
          </a:p>
          <a:p>
            <a:pPr marL="640080" lvl="7">
              <a:buBlip>
                <a:blip r:embed="rId2">
                  <a:extLst>
                    <a:ext uri="{96DAC541-7B7A-43D3-8B79-37D633B846F1}">
                      <asvg:svgBlip xmlns:asvg="http://schemas.microsoft.com/office/drawing/2016/SVG/main" r:embed="rId3"/>
                    </a:ext>
                  </a:extLst>
                </a:blip>
              </a:buBlip>
            </a:pPr>
            <a:r>
              <a:rPr lang="en-US" sz="2400" dirty="0">
                <a:solidFill>
                  <a:schemeClr val="tx2">
                    <a:lumMod val="75000"/>
                    <a:lumOff val="25000"/>
                  </a:schemeClr>
                </a:solidFill>
              </a:rPr>
              <a:t>Order (to filter results, like relevance, newest, most viewed)</a:t>
            </a:r>
          </a:p>
          <a:p>
            <a:pPr marL="640080" lvl="7">
              <a:buBlip>
                <a:blip r:embed="rId2">
                  <a:extLst>
                    <a:ext uri="{96DAC541-7B7A-43D3-8B79-37D633B846F1}">
                      <asvg:svgBlip xmlns:asvg="http://schemas.microsoft.com/office/drawing/2016/SVG/main" r:embed="rId3"/>
                    </a:ext>
                  </a:extLst>
                </a:blip>
              </a:buBlip>
            </a:pPr>
            <a:r>
              <a:rPr lang="en-US" sz="2400" dirty="0">
                <a:solidFill>
                  <a:schemeClr val="tx2">
                    <a:lumMod val="75000"/>
                    <a:lumOff val="25000"/>
                  </a:schemeClr>
                </a:solidFill>
              </a:rPr>
              <a:t>Location</a:t>
            </a:r>
          </a:p>
          <a:p>
            <a:pPr marL="320040" lvl="6">
              <a:buBlip>
                <a:blip r:embed="rId2">
                  <a:extLst>
                    <a:ext uri="{96DAC541-7B7A-43D3-8B79-37D633B846F1}">
                      <asvg:svgBlip xmlns:asvg="http://schemas.microsoft.com/office/drawing/2016/SVG/main" r:embed="rId3"/>
                    </a:ext>
                  </a:extLst>
                </a:blip>
              </a:buBlip>
            </a:pPr>
            <a:r>
              <a:rPr lang="en-US" sz="2400" dirty="0">
                <a:solidFill>
                  <a:schemeClr val="tx2">
                    <a:lumMod val="75000"/>
                    <a:lumOff val="25000"/>
                  </a:schemeClr>
                </a:solidFill>
              </a:rPr>
              <a:t>We also had to supply our developer credentials which we had obtained on the google developer console.</a:t>
            </a:r>
          </a:p>
        </p:txBody>
      </p:sp>
    </p:spTree>
    <p:extLst>
      <p:ext uri="{BB962C8B-B14F-4D97-AF65-F5344CB8AC3E}">
        <p14:creationId xmlns:p14="http://schemas.microsoft.com/office/powerpoint/2010/main" val="396023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2AAF-CF18-4582-9C59-DB45550666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1107C5-D5F8-4CD8-B492-2DAF0035A283}"/>
              </a:ext>
            </a:extLst>
          </p:cNvPr>
          <p:cNvSpPr>
            <a:spLocks noGrp="1"/>
          </p:cNvSpPr>
          <p:nvPr>
            <p:ph idx="1"/>
          </p:nvPr>
        </p:nvSpPr>
        <p:spPr>
          <a:xfrm>
            <a:off x="2933700" y="2438399"/>
            <a:ext cx="8770571" cy="4020457"/>
          </a:xfrm>
        </p:spPr>
        <p:txBody>
          <a:bodyPr>
            <a:normAutofit fontScale="92500" lnSpcReduction="10000"/>
          </a:bodyPr>
          <a:lstStyle/>
          <a:p>
            <a:pPr>
              <a:buBlip>
                <a:blip r:embed="rId2">
                  <a:extLst>
                    <a:ext uri="{96DAC541-7B7A-43D3-8B79-37D633B846F1}">
                      <asvg:svgBlip xmlns:asvg="http://schemas.microsoft.com/office/drawing/2016/SVG/main" r:embed="rId3"/>
                    </a:ext>
                  </a:extLst>
                </a:blip>
              </a:buBlip>
            </a:pPr>
            <a:r>
              <a:rPr lang="en-US" sz="2400" dirty="0"/>
              <a:t>This function returned a complex object which consisted of a lot of information about the video, including video details like its name, its statistics like likes, dislikes, comments, views and uploader details, to name a few.</a:t>
            </a:r>
          </a:p>
          <a:p>
            <a:pPr>
              <a:buBlip>
                <a:blip r:embed="rId2">
                  <a:extLst>
                    <a:ext uri="{96DAC541-7B7A-43D3-8B79-37D633B846F1}">
                      <asvg:svgBlip xmlns:asvg="http://schemas.microsoft.com/office/drawing/2016/SVG/main" r:embed="rId3"/>
                    </a:ext>
                  </a:extLst>
                </a:blip>
              </a:buBlip>
            </a:pPr>
            <a:r>
              <a:rPr lang="en-US" sz="2400" dirty="0"/>
              <a:t>The relevant parameters for us were Channel title, Video title, Number of views, likes, dislikes, comments.</a:t>
            </a:r>
          </a:p>
          <a:p>
            <a:pPr>
              <a:buBlip>
                <a:blip r:embed="rId2">
                  <a:extLst>
                    <a:ext uri="{96DAC541-7B7A-43D3-8B79-37D633B846F1}">
                      <asvg:svgBlip xmlns:asvg="http://schemas.microsoft.com/office/drawing/2016/SVG/main" r:embed="rId3"/>
                    </a:ext>
                  </a:extLst>
                </a:blip>
              </a:buBlip>
            </a:pPr>
            <a:r>
              <a:rPr lang="en-US" sz="2400" dirty="0"/>
              <a:t>After obtaining the data, we found some very basic numerical information about the results like average of the statistics, response rate (How many of the viewers like the video) and response quality (Positive/ Negative based on Likes to dislikes ratio).</a:t>
            </a:r>
          </a:p>
        </p:txBody>
      </p:sp>
    </p:spTree>
    <p:extLst>
      <p:ext uri="{BB962C8B-B14F-4D97-AF65-F5344CB8AC3E}">
        <p14:creationId xmlns:p14="http://schemas.microsoft.com/office/powerpoint/2010/main" val="30130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9ABF1C9-58FE-4E07-937F-484F686BAE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0" name="Freeform 5">
              <a:extLst>
                <a:ext uri="{FF2B5EF4-FFF2-40B4-BE49-F238E27FC236}">
                  <a16:creationId xmlns:a16="http://schemas.microsoft.com/office/drawing/2014/main" id="{63ABA7F5-4A57-479E-AC09-B3A50E8ADC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1" name="Freeform 15">
              <a:extLst>
                <a:ext uri="{FF2B5EF4-FFF2-40B4-BE49-F238E27FC236}">
                  <a16:creationId xmlns:a16="http://schemas.microsoft.com/office/drawing/2014/main" id="{DBDB4F70-C1B2-45BD-BD47-E667FD7AE6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3" name="Rounded Rectangle 13">
            <a:extLst>
              <a:ext uri="{FF2B5EF4-FFF2-40B4-BE49-F238E27FC236}">
                <a16:creationId xmlns:a16="http://schemas.microsoft.com/office/drawing/2014/main" id="{2DE35105-F76B-4DEC-B98A-532304EA4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1859" y="643467"/>
            <a:ext cx="7488599" cy="5571066"/>
          </a:xfrm>
          <a:prstGeom prst="roundRect">
            <a:avLst>
              <a:gd name="adj" fmla="val 2462"/>
            </a:avLst>
          </a:prstGeom>
          <a:solidFill>
            <a:srgbClr val="FFFFFF"/>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A55C17E-F3FC-42BB-9201-95844BA2E631}"/>
              </a:ext>
            </a:extLst>
          </p:cNvPr>
          <p:cNvPicPr/>
          <p:nvPr/>
        </p:nvPicPr>
        <p:blipFill rotWithShape="1">
          <a:blip r:embed="rId2" cstate="print">
            <a:extLst>
              <a:ext uri="{28A0092B-C50C-407E-A947-70E740481C1C}">
                <a14:useLocalDpi xmlns:a14="http://schemas.microsoft.com/office/drawing/2010/main" val="0"/>
              </a:ext>
            </a:extLst>
          </a:blip>
          <a:srcRect t="15716" r="1" b="1"/>
          <a:stretch/>
        </p:blipFill>
        <p:spPr bwMode="auto">
          <a:xfrm>
            <a:off x="174171" y="72572"/>
            <a:ext cx="11923486" cy="6785428"/>
          </a:xfrm>
          <a:prstGeom prst="rect">
            <a:avLst/>
          </a:prstGeom>
          <a:noFill/>
        </p:spPr>
      </p:pic>
    </p:spTree>
    <p:extLst>
      <p:ext uri="{BB962C8B-B14F-4D97-AF65-F5344CB8AC3E}">
        <p14:creationId xmlns:p14="http://schemas.microsoft.com/office/powerpoint/2010/main" val="134593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D5BC-0D1B-4460-A462-1511C0CA9D13}"/>
              </a:ext>
            </a:extLst>
          </p:cNvPr>
          <p:cNvSpPr>
            <a:spLocks noGrp="1"/>
          </p:cNvSpPr>
          <p:nvPr>
            <p:ph type="title"/>
          </p:nvPr>
        </p:nvSpPr>
        <p:spPr>
          <a:xfrm>
            <a:off x="2933700" y="568345"/>
            <a:ext cx="8770571" cy="1560716"/>
          </a:xfrm>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C754BC1A-953F-47C5-BBD4-3736CA59BECE}"/>
              </a:ext>
            </a:extLst>
          </p:cNvPr>
          <p:cNvSpPr>
            <a:spLocks noGrp="1"/>
          </p:cNvSpPr>
          <p:nvPr>
            <p:ph idx="1"/>
          </p:nvPr>
        </p:nvSpPr>
        <p:spPr>
          <a:xfrm>
            <a:off x="2933699" y="2438400"/>
            <a:ext cx="5565724" cy="4419600"/>
          </a:xfrm>
        </p:spPr>
        <p:txBody>
          <a:bodyPr>
            <a:normAutofit fontScale="92500" lnSpcReduction="20000"/>
          </a:bodyPr>
          <a:lstStyle/>
          <a:p>
            <a:pPr>
              <a:lnSpc>
                <a:spcPct val="121000"/>
              </a:lnSpc>
              <a:buBlip>
                <a:blip r:embed="rId3">
                  <a:extLst>
                    <a:ext uri="{96DAC541-7B7A-43D3-8B79-37D633B846F1}">
                      <asvg:svgBlip xmlns:asvg="http://schemas.microsoft.com/office/drawing/2016/SVG/main" r:embed="rId4"/>
                    </a:ext>
                  </a:extLst>
                </a:blip>
              </a:buBlip>
            </a:pPr>
            <a:r>
              <a:rPr lang="en-US" sz="2400" dirty="0"/>
              <a:t>Apache Spark can be considered as the sole technology that completely crushed most of the Big Data Analytics technologies that existed. The lectures conducted by the Professor pointed out two main advantages of the Apache Spark which did not let a single doubt arise in our mind about choosing this technology for the big data. </a:t>
            </a:r>
          </a:p>
          <a:p>
            <a:pPr>
              <a:lnSpc>
                <a:spcPct val="121000"/>
              </a:lnSpc>
              <a:buBlip>
                <a:blip r:embed="rId3">
                  <a:extLst>
                    <a:ext uri="{96DAC541-7B7A-43D3-8B79-37D633B846F1}">
                      <asvg:svgBlip xmlns:asvg="http://schemas.microsoft.com/office/drawing/2016/SVG/main" r:embed="rId4"/>
                    </a:ext>
                  </a:extLst>
                </a:blip>
              </a:buBlip>
            </a:pPr>
            <a:r>
              <a:rPr lang="en-US" sz="2400" dirty="0"/>
              <a:t>The first advantage is the speed of Spark because of its in-memory data engine and the other advantage is its ease of use for the users. </a:t>
            </a:r>
          </a:p>
          <a:p>
            <a:pPr>
              <a:lnSpc>
                <a:spcPct val="101000"/>
              </a:lnSpc>
            </a:pPr>
            <a:endParaRPr lang="en-US" dirty="0"/>
          </a:p>
          <a:p>
            <a:pPr>
              <a:lnSpc>
                <a:spcPct val="101000"/>
              </a:lnSpc>
            </a:pPr>
            <a:endParaRPr lang="en-US" dirty="0"/>
          </a:p>
          <a:p>
            <a:pPr>
              <a:lnSpc>
                <a:spcPct val="101000"/>
              </a:lnSpc>
            </a:pPr>
            <a:endParaRPr lang="en-US" dirty="0"/>
          </a:p>
          <a:p>
            <a:pPr>
              <a:lnSpc>
                <a:spcPct val="101000"/>
              </a:lnSpc>
            </a:pPr>
            <a:endParaRPr lang="en-US" dirty="0"/>
          </a:p>
        </p:txBody>
      </p:sp>
      <p:pic>
        <p:nvPicPr>
          <p:cNvPr id="9" name="Picture 8" descr="A picture containing game&#10;&#10;Description automatically generated">
            <a:extLst>
              <a:ext uri="{FF2B5EF4-FFF2-40B4-BE49-F238E27FC236}">
                <a16:creationId xmlns:a16="http://schemas.microsoft.com/office/drawing/2014/main" id="{AF537673-13EF-4076-BFEC-AF0427CB9FDF}"/>
              </a:ext>
            </a:extLst>
          </p:cNvPr>
          <p:cNvPicPr>
            <a:picLocks noChangeAspect="1"/>
          </p:cNvPicPr>
          <p:nvPr/>
        </p:nvPicPr>
        <p:blipFill>
          <a:blip r:embed="rId5"/>
          <a:stretch>
            <a:fillRect/>
          </a:stretch>
        </p:blipFill>
        <p:spPr>
          <a:xfrm>
            <a:off x="8770337" y="2792367"/>
            <a:ext cx="2933934" cy="3064161"/>
          </a:xfrm>
          <a:prstGeom prst="rect">
            <a:avLst/>
          </a:prstGeom>
        </p:spPr>
      </p:pic>
      <p:sp>
        <p:nvSpPr>
          <p:cNvPr id="4" name="Title 1">
            <a:extLst>
              <a:ext uri="{FF2B5EF4-FFF2-40B4-BE49-F238E27FC236}">
                <a16:creationId xmlns:a16="http://schemas.microsoft.com/office/drawing/2014/main" id="{28A15F37-1B6A-413F-AC02-3A1C48ED4E6E}"/>
              </a:ext>
            </a:extLst>
          </p:cNvPr>
          <p:cNvSpPr txBox="1">
            <a:spLocks/>
          </p:cNvSpPr>
          <p:nvPr/>
        </p:nvSpPr>
        <p:spPr>
          <a:xfrm>
            <a:off x="2845210" y="1530505"/>
            <a:ext cx="8770571" cy="907895"/>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spcAft>
                <a:spcPts val="600"/>
              </a:spcAft>
            </a:pPr>
            <a:r>
              <a:rPr lang="en-US" dirty="0"/>
              <a:t>Data Analytics</a:t>
            </a:r>
            <a:endParaRPr lang="en-US"/>
          </a:p>
        </p:txBody>
      </p:sp>
    </p:spTree>
    <p:extLst>
      <p:ext uri="{BB962C8B-B14F-4D97-AF65-F5344CB8AC3E}">
        <p14:creationId xmlns:p14="http://schemas.microsoft.com/office/powerpoint/2010/main" val="276621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7DD77-3E1E-49CF-9B74-2B40C485393C}"/>
              </a:ext>
            </a:extLst>
          </p:cNvPr>
          <p:cNvSpPr>
            <a:spLocks noGrp="1"/>
          </p:cNvSpPr>
          <p:nvPr>
            <p:ph idx="1"/>
          </p:nvPr>
        </p:nvSpPr>
        <p:spPr/>
        <p:txBody>
          <a:bodyPr/>
          <a:lstStyle/>
          <a:p>
            <a:pPr>
              <a:lnSpc>
                <a:spcPct val="101000"/>
              </a:lnSpc>
              <a:buBlip>
                <a:blip r:embed="rId2">
                  <a:extLst>
                    <a:ext uri="{96DAC541-7B7A-43D3-8B79-37D633B846F1}">
                      <asvg:svgBlip xmlns:asvg="http://schemas.microsoft.com/office/drawing/2016/SVG/main" r:embed="rId3"/>
                    </a:ext>
                  </a:extLst>
                </a:blip>
              </a:buBlip>
            </a:pPr>
            <a:r>
              <a:rPr lang="en-US" sz="2200" dirty="0"/>
              <a:t>Furthermore, the support provided by the Apache Spark for the machine learning (</a:t>
            </a:r>
            <a:r>
              <a:rPr lang="en-US" sz="2200" dirty="0" err="1"/>
              <a:t>MLib</a:t>
            </a:r>
            <a:r>
              <a:rPr lang="en-US" sz="2200" dirty="0"/>
              <a:t>) and visualizations of the data from the SQL query is awesome. We have used a ready to use instance of Spark from the </a:t>
            </a:r>
            <a:r>
              <a:rPr lang="en-US" sz="2200" dirty="0" err="1"/>
              <a:t>databricks</a:t>
            </a:r>
            <a:r>
              <a:rPr lang="en-US" sz="2200" dirty="0"/>
              <a:t> so that we can have code as well as the output simultaneously.</a:t>
            </a:r>
          </a:p>
          <a:p>
            <a:endParaRPr lang="en-US" dirty="0"/>
          </a:p>
        </p:txBody>
      </p:sp>
    </p:spTree>
    <p:extLst>
      <p:ext uri="{BB962C8B-B14F-4D97-AF65-F5344CB8AC3E}">
        <p14:creationId xmlns:p14="http://schemas.microsoft.com/office/powerpoint/2010/main" val="117578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32B4C3-1D64-4D21-AF73-95F504B70285}"/>
              </a:ext>
            </a:extLst>
          </p:cNvPr>
          <p:cNvPicPr>
            <a:picLocks noGrp="1" noChangeAspect="1"/>
          </p:cNvPicPr>
          <p:nvPr>
            <p:ph idx="1"/>
          </p:nvPr>
        </p:nvPicPr>
        <p:blipFill>
          <a:blip r:embed="rId3"/>
          <a:stretch>
            <a:fillRect/>
          </a:stretch>
        </p:blipFill>
        <p:spPr>
          <a:xfrm>
            <a:off x="331493" y="-1144475"/>
            <a:ext cx="12193718" cy="6858000"/>
          </a:xfrm>
          <a:prstGeom prst="rect">
            <a:avLst/>
          </a:prstGeom>
        </p:spPr>
      </p:pic>
    </p:spTree>
    <p:extLst>
      <p:ext uri="{BB962C8B-B14F-4D97-AF65-F5344CB8AC3E}">
        <p14:creationId xmlns:p14="http://schemas.microsoft.com/office/powerpoint/2010/main" val="153547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24">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5">
            <a:extLst>
              <a:ext uri="{FF2B5EF4-FFF2-40B4-BE49-F238E27FC236}">
                <a16:creationId xmlns:a16="http://schemas.microsoft.com/office/drawing/2014/main" id="{8A450A7B-228C-4101-8701-8725F6D48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38" name="Freeform 9">
            <a:extLst>
              <a:ext uri="{FF2B5EF4-FFF2-40B4-BE49-F238E27FC236}">
                <a16:creationId xmlns:a16="http://schemas.microsoft.com/office/drawing/2014/main" id="{7A601649-7DA5-4AA2-8711-0963D83A1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39" name="Freeform 13">
            <a:extLst>
              <a:ext uri="{FF2B5EF4-FFF2-40B4-BE49-F238E27FC236}">
                <a16:creationId xmlns:a16="http://schemas.microsoft.com/office/drawing/2014/main" id="{4BF06320-21C2-4178-97BE-A72378A8A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98" y="0"/>
            <a:ext cx="1215136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sp>
        <p:nvSpPr>
          <p:cNvPr id="40" name="Rectangle 32">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444D8-BCD7-4B92-BDBE-55F10EDF0E34}"/>
              </a:ext>
            </a:extLst>
          </p:cNvPr>
          <p:cNvSpPr>
            <a:spLocks noGrp="1"/>
          </p:cNvSpPr>
          <p:nvPr>
            <p:ph type="title"/>
          </p:nvPr>
        </p:nvSpPr>
        <p:spPr>
          <a:xfrm>
            <a:off x="4991436" y="1640579"/>
            <a:ext cx="6563311" cy="1560716"/>
          </a:xfrm>
        </p:spPr>
        <p:txBody>
          <a:bodyPr>
            <a:normAutofit/>
          </a:bodyPr>
          <a:lstStyle/>
          <a:p>
            <a:r>
              <a:rPr lang="en-US" dirty="0"/>
              <a:t>Problem Statement</a:t>
            </a:r>
          </a:p>
        </p:txBody>
      </p:sp>
      <p:cxnSp>
        <p:nvCxnSpPr>
          <p:cNvPr id="35" name="Straight Connector 34">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3490E101-6B5E-43E8-9824-2E99751195CB}"/>
              </a:ext>
            </a:extLst>
          </p:cNvPr>
          <p:cNvSpPr>
            <a:spLocks noGrp="1"/>
          </p:cNvSpPr>
          <p:nvPr>
            <p:ph idx="1"/>
          </p:nvPr>
        </p:nvSpPr>
        <p:spPr>
          <a:xfrm>
            <a:off x="5140960" y="2438400"/>
            <a:ext cx="6563311" cy="3651504"/>
          </a:xfrm>
        </p:spPr>
        <p:txBody>
          <a:bodyPr>
            <a:normAutofit/>
          </a:bodyPr>
          <a:lstStyle/>
          <a:p>
            <a:pPr marL="0" indent="0" algn="just">
              <a:buNone/>
            </a:pPr>
            <a:r>
              <a:rPr lang="en-US" dirty="0"/>
              <a:t>Enabling the real time analysis using Spark to obtain visualized data format and sentiments of the data fetched from the social media websites (specially YouTube and twitter) using python scripting language to get an overview of the ideas perceived by the users in regard to the context of the video or tweet.</a:t>
            </a:r>
          </a:p>
        </p:txBody>
      </p:sp>
    </p:spTree>
    <p:extLst>
      <p:ext uri="{BB962C8B-B14F-4D97-AF65-F5344CB8AC3E}">
        <p14:creationId xmlns:p14="http://schemas.microsoft.com/office/powerpoint/2010/main" val="175045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4BF5-E8F5-466F-89CB-BAF7A43327C5}"/>
              </a:ext>
            </a:extLst>
          </p:cNvPr>
          <p:cNvSpPr>
            <a:spLocks noGrp="1"/>
          </p:cNvSpPr>
          <p:nvPr>
            <p:ph type="title"/>
          </p:nvPr>
        </p:nvSpPr>
        <p:spPr>
          <a:xfrm>
            <a:off x="2864689" y="1557507"/>
            <a:ext cx="8770571" cy="1560716"/>
          </a:xfrm>
        </p:spPr>
        <p:txBody>
          <a:bodyPr/>
          <a:lstStyle/>
          <a:p>
            <a:r>
              <a:rPr lang="en-US" b="1" dirty="0"/>
              <a:t>PROJECT OVERVIEW:</a:t>
            </a:r>
            <a:br>
              <a:rPr lang="en-US" dirty="0"/>
            </a:br>
            <a:endParaRPr lang="en-US" dirty="0"/>
          </a:p>
        </p:txBody>
      </p:sp>
      <p:sp>
        <p:nvSpPr>
          <p:cNvPr id="3" name="Content Placeholder 2">
            <a:extLst>
              <a:ext uri="{FF2B5EF4-FFF2-40B4-BE49-F238E27FC236}">
                <a16:creationId xmlns:a16="http://schemas.microsoft.com/office/drawing/2014/main" id="{3D3FA3B3-365D-4BE9-AB8E-DC8DEE143DA1}"/>
              </a:ext>
            </a:extLst>
          </p:cNvPr>
          <p:cNvSpPr>
            <a:spLocks noGrp="1"/>
          </p:cNvSpPr>
          <p:nvPr>
            <p:ph idx="1"/>
          </p:nvPr>
        </p:nvSpPr>
        <p:spPr>
          <a:xfrm>
            <a:off x="2575619" y="2183863"/>
            <a:ext cx="8770571" cy="3116630"/>
          </a:xfrm>
        </p:spPr>
        <p:txBody>
          <a:bodyPr>
            <a:normAutofit/>
          </a:bodyPr>
          <a:lstStyle/>
          <a:p>
            <a:pPr lvl="1" algn="just">
              <a:buBlip>
                <a:blip r:embed="rId2">
                  <a:extLst>
                    <a:ext uri="{96DAC541-7B7A-43D3-8B79-37D633B846F1}">
                      <asvg:svgBlip xmlns:asvg="http://schemas.microsoft.com/office/drawing/2016/SVG/main" r:embed="rId3"/>
                    </a:ext>
                  </a:extLst>
                </a:blip>
              </a:buBlip>
            </a:pPr>
            <a:r>
              <a:rPr lang="en-US" sz="2800" dirty="0"/>
              <a:t>Streaming Twitter and YouTube data using APIs.</a:t>
            </a:r>
          </a:p>
          <a:p>
            <a:pPr lvl="1" algn="just">
              <a:buBlip>
                <a:blip r:embed="rId2">
                  <a:extLst>
                    <a:ext uri="{96DAC541-7B7A-43D3-8B79-37D633B846F1}">
                      <asvg:svgBlip xmlns:asvg="http://schemas.microsoft.com/office/drawing/2016/SVG/main" r:embed="rId3"/>
                    </a:ext>
                  </a:extLst>
                </a:blip>
              </a:buBlip>
            </a:pPr>
            <a:r>
              <a:rPr lang="en-US" sz="2800" dirty="0"/>
              <a:t>Sentiment Analysis of YouTube and Twitter Data.</a:t>
            </a:r>
          </a:p>
          <a:p>
            <a:pPr lvl="1" algn="just">
              <a:buBlip>
                <a:blip r:embed="rId2">
                  <a:extLst>
                    <a:ext uri="{96DAC541-7B7A-43D3-8B79-37D633B846F1}">
                      <asvg:svgBlip xmlns:asvg="http://schemas.microsoft.com/office/drawing/2016/SVG/main" r:embed="rId3"/>
                    </a:ext>
                  </a:extLst>
                </a:blip>
              </a:buBlip>
            </a:pPr>
            <a:r>
              <a:rPr lang="en-US" sz="2800" dirty="0"/>
              <a:t>Store data in MongoDB using </a:t>
            </a:r>
            <a:r>
              <a:rPr lang="en-US" sz="2800" dirty="0" err="1"/>
              <a:t>PyMongo</a:t>
            </a:r>
            <a:r>
              <a:rPr lang="en-US" sz="2800" dirty="0"/>
              <a:t>.</a:t>
            </a:r>
          </a:p>
          <a:p>
            <a:pPr lvl="1" algn="just">
              <a:buBlip>
                <a:blip r:embed="rId2">
                  <a:extLst>
                    <a:ext uri="{96DAC541-7B7A-43D3-8B79-37D633B846F1}">
                      <asvg:svgBlip xmlns:asvg="http://schemas.microsoft.com/office/drawing/2016/SVG/main" r:embed="rId3"/>
                    </a:ext>
                  </a:extLst>
                </a:blip>
              </a:buBlip>
            </a:pPr>
            <a:r>
              <a:rPr lang="en-US" sz="2800" dirty="0"/>
              <a:t>Visualization aggregation and machine learning in </a:t>
            </a:r>
            <a:r>
              <a:rPr lang="en-US" sz="2800" dirty="0" err="1"/>
              <a:t>pyspark</a:t>
            </a:r>
            <a:r>
              <a:rPr lang="en-US" sz="2800" dirty="0"/>
              <a:t>.</a:t>
            </a:r>
          </a:p>
          <a:p>
            <a:endParaRPr lang="en-US" dirty="0"/>
          </a:p>
        </p:txBody>
      </p:sp>
    </p:spTree>
    <p:extLst>
      <p:ext uri="{BB962C8B-B14F-4D97-AF65-F5344CB8AC3E}">
        <p14:creationId xmlns:p14="http://schemas.microsoft.com/office/powerpoint/2010/main" val="182140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D54A-0E7A-4A71-A838-CB04EC3C1459}"/>
              </a:ext>
            </a:extLst>
          </p:cNvPr>
          <p:cNvSpPr>
            <a:spLocks noGrp="1"/>
          </p:cNvSpPr>
          <p:nvPr>
            <p:ph type="title"/>
          </p:nvPr>
        </p:nvSpPr>
        <p:spPr>
          <a:xfrm>
            <a:off x="2755421" y="1566526"/>
            <a:ext cx="8770571" cy="1732246"/>
          </a:xfrm>
        </p:spPr>
        <p:txBody>
          <a:bodyPr>
            <a:normAutofit/>
          </a:bodyPr>
          <a:lstStyle/>
          <a:p>
            <a:r>
              <a:rPr lang="en-US" dirty="0"/>
              <a:t>Technologies and Libraries</a:t>
            </a:r>
          </a:p>
        </p:txBody>
      </p:sp>
      <p:sp>
        <p:nvSpPr>
          <p:cNvPr id="3" name="Content Placeholder 2">
            <a:extLst>
              <a:ext uri="{FF2B5EF4-FFF2-40B4-BE49-F238E27FC236}">
                <a16:creationId xmlns:a16="http://schemas.microsoft.com/office/drawing/2014/main" id="{EEF497FA-1161-42A9-BBF6-513C1B20B1ED}"/>
              </a:ext>
            </a:extLst>
          </p:cNvPr>
          <p:cNvSpPr>
            <a:spLocks noGrp="1"/>
          </p:cNvSpPr>
          <p:nvPr>
            <p:ph idx="1"/>
          </p:nvPr>
        </p:nvSpPr>
        <p:spPr>
          <a:xfrm>
            <a:off x="2755421" y="2432649"/>
            <a:ext cx="3806406" cy="3979653"/>
          </a:xfrm>
        </p:spPr>
        <p:txBody>
          <a:bodyPr>
            <a:normAutofit/>
          </a:bodyPr>
          <a:lstStyle/>
          <a:p>
            <a:pPr marL="0" indent="0">
              <a:buNone/>
            </a:pPr>
            <a:r>
              <a:rPr lang="en-US" b="1" dirty="0"/>
              <a:t>Libraries</a:t>
            </a:r>
          </a:p>
          <a:p>
            <a:pPr marL="741363" indent="-511175">
              <a:buAutoNum type="alphaLcPeriod"/>
            </a:pPr>
            <a:r>
              <a:rPr lang="en-US" dirty="0" err="1"/>
              <a:t>Tweepy</a:t>
            </a:r>
            <a:r>
              <a:rPr lang="en-US" dirty="0"/>
              <a:t> and Text Blob</a:t>
            </a:r>
          </a:p>
          <a:p>
            <a:pPr marL="741363" indent="-511175">
              <a:buAutoNum type="alphaLcPeriod"/>
            </a:pPr>
            <a:r>
              <a:rPr lang="en-US" dirty="0" err="1"/>
              <a:t>youtube</a:t>
            </a:r>
            <a:r>
              <a:rPr lang="en-US" dirty="0"/>
              <a:t>-</a:t>
            </a:r>
            <a:r>
              <a:rPr lang="en-US" dirty="0" err="1"/>
              <a:t>api</a:t>
            </a:r>
            <a:r>
              <a:rPr lang="en-US" dirty="0"/>
              <a:t>-client</a:t>
            </a:r>
          </a:p>
          <a:p>
            <a:pPr marL="741363" indent="-511175">
              <a:buAutoNum type="alphaLcPeriod"/>
            </a:pPr>
            <a:r>
              <a:rPr lang="en-US" dirty="0" err="1"/>
              <a:t>PyMongo</a:t>
            </a:r>
            <a:endParaRPr lang="en-US" dirty="0"/>
          </a:p>
          <a:p>
            <a:pPr marL="741363" indent="-511175">
              <a:buAutoNum type="alphaLcPeriod"/>
            </a:pPr>
            <a:r>
              <a:rPr lang="en-US" dirty="0" err="1"/>
              <a:t>PySpark</a:t>
            </a:r>
            <a:endParaRPr lang="en-US" dirty="0"/>
          </a:p>
          <a:p>
            <a:pPr marL="0" indent="0">
              <a:buNone/>
            </a:pPr>
            <a:r>
              <a:rPr lang="en-US" b="1" dirty="0"/>
              <a:t>Database</a:t>
            </a:r>
          </a:p>
          <a:p>
            <a:pPr marL="741363" indent="-511175">
              <a:buAutoNum type="alphaLcPeriod"/>
            </a:pPr>
            <a:r>
              <a:rPr lang="en-US" dirty="0"/>
              <a:t>MongoDB </a:t>
            </a:r>
          </a:p>
        </p:txBody>
      </p:sp>
      <p:sp>
        <p:nvSpPr>
          <p:cNvPr id="4" name="Rectangle 3">
            <a:extLst>
              <a:ext uri="{FF2B5EF4-FFF2-40B4-BE49-F238E27FC236}">
                <a16:creationId xmlns:a16="http://schemas.microsoft.com/office/drawing/2014/main" id="{21377DA9-9304-47DE-BA5C-81B03B1757E8}"/>
              </a:ext>
            </a:extLst>
          </p:cNvPr>
          <p:cNvSpPr/>
          <p:nvPr/>
        </p:nvSpPr>
        <p:spPr>
          <a:xfrm>
            <a:off x="7286447" y="2479913"/>
            <a:ext cx="6096000" cy="3466334"/>
          </a:xfrm>
          <a:prstGeom prst="rect">
            <a:avLst/>
          </a:prstGeom>
        </p:spPr>
        <p:txBody>
          <a:bodyPr>
            <a:spAutoFit/>
          </a:bodyPr>
          <a:lstStyle/>
          <a:p>
            <a:pPr defTabSz="914400">
              <a:lnSpc>
                <a:spcPct val="111000"/>
              </a:lnSpc>
              <a:spcBef>
                <a:spcPts val="930"/>
              </a:spcBef>
            </a:pPr>
            <a:r>
              <a:rPr lang="en-US" sz="2000" b="1" dirty="0">
                <a:solidFill>
                  <a:schemeClr val="tx2">
                    <a:lumMod val="75000"/>
                    <a:lumOff val="25000"/>
                  </a:schemeClr>
                </a:solidFill>
              </a:rPr>
              <a:t> Social Media Websites</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Twitter </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YouTube</a:t>
            </a:r>
          </a:p>
          <a:p>
            <a:r>
              <a:rPr lang="en-US" sz="2000" b="1" dirty="0">
                <a:solidFill>
                  <a:schemeClr val="tx2">
                    <a:lumMod val="75000"/>
                    <a:lumOff val="25000"/>
                  </a:schemeClr>
                </a:solidFill>
              </a:rPr>
              <a:t>Processing Software’s </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Spark</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Python3</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Databricks</a:t>
            </a:r>
          </a:p>
          <a:p>
            <a:pPr marL="741363" indent="-511175" defTabSz="914400">
              <a:lnSpc>
                <a:spcPct val="111000"/>
              </a:lnSpc>
              <a:spcBef>
                <a:spcPts val="930"/>
              </a:spcBef>
              <a:buFont typeface="Corbel" panose="020B0503020204020204" pitchFamily="34" charset="0"/>
              <a:buAutoNum type="alphaLcPeriod"/>
            </a:pPr>
            <a:r>
              <a:rPr lang="en-US" sz="2000" dirty="0">
                <a:solidFill>
                  <a:schemeClr val="tx2">
                    <a:lumMod val="75000"/>
                    <a:lumOff val="25000"/>
                  </a:schemeClr>
                </a:solidFill>
              </a:rPr>
              <a:t>Amazon (AWS EC2 Instance)</a:t>
            </a:r>
          </a:p>
        </p:txBody>
      </p:sp>
      <p:sp>
        <p:nvSpPr>
          <p:cNvPr id="5" name="Rectangle 4">
            <a:extLst>
              <a:ext uri="{FF2B5EF4-FFF2-40B4-BE49-F238E27FC236}">
                <a16:creationId xmlns:a16="http://schemas.microsoft.com/office/drawing/2014/main" id="{8BEA5776-5245-451C-A5EE-562C2462DC38}"/>
              </a:ext>
            </a:extLst>
          </p:cNvPr>
          <p:cNvSpPr/>
          <p:nvPr/>
        </p:nvSpPr>
        <p:spPr>
          <a:xfrm>
            <a:off x="6188015" y="2479913"/>
            <a:ext cx="69011" cy="34563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09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5158-1071-472F-93FE-557B136D24E1}"/>
              </a:ext>
            </a:extLst>
          </p:cNvPr>
          <p:cNvSpPr>
            <a:spLocks noGrp="1"/>
          </p:cNvSpPr>
          <p:nvPr>
            <p:ph type="title"/>
          </p:nvPr>
        </p:nvSpPr>
        <p:spPr>
          <a:xfrm>
            <a:off x="2803914" y="1551530"/>
            <a:ext cx="8770571" cy="1079582"/>
          </a:xfrm>
        </p:spPr>
        <p:txBody>
          <a:bodyPr>
            <a:normAutofit/>
          </a:bodyPr>
          <a:lstStyle/>
          <a:p>
            <a:r>
              <a:rPr lang="en-US" dirty="0"/>
              <a:t>Why use APIs for streaming?</a:t>
            </a:r>
          </a:p>
        </p:txBody>
      </p:sp>
      <p:sp>
        <p:nvSpPr>
          <p:cNvPr id="3" name="Content Placeholder 2">
            <a:extLst>
              <a:ext uri="{FF2B5EF4-FFF2-40B4-BE49-F238E27FC236}">
                <a16:creationId xmlns:a16="http://schemas.microsoft.com/office/drawing/2014/main" id="{B5F3AAD0-790A-4CA8-A1A6-E8392CE941C9}"/>
              </a:ext>
            </a:extLst>
          </p:cNvPr>
          <p:cNvSpPr>
            <a:spLocks noGrp="1"/>
          </p:cNvSpPr>
          <p:nvPr>
            <p:ph idx="1"/>
          </p:nvPr>
        </p:nvSpPr>
        <p:spPr>
          <a:xfrm>
            <a:off x="2933700" y="2438399"/>
            <a:ext cx="8770571" cy="4098085"/>
          </a:xfrm>
        </p:spPr>
        <p:txBody>
          <a:bodyPr>
            <a:normAutofit fontScale="92500"/>
          </a:bodyPr>
          <a:lstStyle/>
          <a:p>
            <a:pPr>
              <a:buBlip>
                <a:blip r:embed="rId3">
                  <a:extLst>
                    <a:ext uri="{96DAC541-7B7A-43D3-8B79-37D633B846F1}">
                      <asvg:svgBlip xmlns:asvg="http://schemas.microsoft.com/office/drawing/2016/SVG/main" r:embed="rId4"/>
                    </a:ext>
                  </a:extLst>
                </a:blip>
              </a:buBlip>
            </a:pPr>
            <a:r>
              <a:rPr lang="en-US" sz="2400" dirty="0"/>
              <a:t>Undoubtedly, the static file extensions (like CSV) are easy to use and store. Moreover, sharing these files is a lot easier as well.</a:t>
            </a:r>
          </a:p>
          <a:p>
            <a:pPr>
              <a:buBlip>
                <a:blip r:embed="rId3">
                  <a:extLst>
                    <a:ext uri="{96DAC541-7B7A-43D3-8B79-37D633B846F1}">
                      <asvg:svgBlip xmlns:asvg="http://schemas.microsoft.com/office/drawing/2016/SVG/main" r:embed="rId4"/>
                    </a:ext>
                  </a:extLst>
                </a:blip>
              </a:buBlip>
            </a:pPr>
            <a:r>
              <a:rPr lang="en-US" sz="2400" dirty="0"/>
              <a:t>We use APIs because every time we stream the data using the APIs, a new dataset is received.</a:t>
            </a:r>
          </a:p>
          <a:p>
            <a:pPr>
              <a:buBlip>
                <a:blip r:embed="rId3">
                  <a:extLst>
                    <a:ext uri="{96DAC541-7B7A-43D3-8B79-37D633B846F1}">
                      <asvg:svgBlip xmlns:asvg="http://schemas.microsoft.com/office/drawing/2016/SVG/main" r:embed="rId4"/>
                    </a:ext>
                  </a:extLst>
                </a:blip>
              </a:buBlip>
            </a:pPr>
            <a:r>
              <a:rPr lang="en-US" sz="2400" dirty="0"/>
              <a:t>In this world of changing trends, it is of no use if you work on a dataset that was extracted long back or is old. Moreover, the core idea of our project lied in the dynamic dataset which are susceptible to changes. </a:t>
            </a:r>
          </a:p>
          <a:p>
            <a:pPr>
              <a:buBlip>
                <a:blip r:embed="rId3">
                  <a:extLst>
                    <a:ext uri="{96DAC541-7B7A-43D3-8B79-37D633B846F1}">
                      <asvg:svgBlip xmlns:asvg="http://schemas.microsoft.com/office/drawing/2016/SVG/main" r:embed="rId4"/>
                    </a:ext>
                  </a:extLst>
                </a:blip>
              </a:buBlip>
            </a:pPr>
            <a:r>
              <a:rPr lang="en-US" sz="2400" dirty="0"/>
              <a:t>The streaming concept and dynamic data could only be satisfied by the APIs hence the use of YouTube and streaming Twitter APIs.</a:t>
            </a:r>
          </a:p>
          <a:p>
            <a:pPr marL="0" indent="0">
              <a:buNone/>
            </a:pPr>
            <a:endParaRPr lang="en-US" dirty="0"/>
          </a:p>
        </p:txBody>
      </p:sp>
    </p:spTree>
    <p:extLst>
      <p:ext uri="{BB962C8B-B14F-4D97-AF65-F5344CB8AC3E}">
        <p14:creationId xmlns:p14="http://schemas.microsoft.com/office/powerpoint/2010/main" val="36939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8DF3-C6FA-458F-84F0-4128E07F8F8E}"/>
              </a:ext>
            </a:extLst>
          </p:cNvPr>
          <p:cNvSpPr>
            <a:spLocks noGrp="1"/>
          </p:cNvSpPr>
          <p:nvPr>
            <p:ph type="title"/>
          </p:nvPr>
        </p:nvSpPr>
        <p:spPr>
          <a:xfrm>
            <a:off x="2845210" y="1530505"/>
            <a:ext cx="8770571" cy="907895"/>
          </a:xfrm>
        </p:spPr>
        <p:txBody>
          <a:bodyPr/>
          <a:lstStyle/>
          <a:p>
            <a:r>
              <a:rPr lang="en-US" dirty="0"/>
              <a:t>Data Collection and processing</a:t>
            </a:r>
          </a:p>
        </p:txBody>
      </p:sp>
      <p:sp>
        <p:nvSpPr>
          <p:cNvPr id="4" name="Content Placeholder 2">
            <a:extLst>
              <a:ext uri="{FF2B5EF4-FFF2-40B4-BE49-F238E27FC236}">
                <a16:creationId xmlns:a16="http://schemas.microsoft.com/office/drawing/2014/main" id="{9063A6F1-1676-457D-ACFA-68CF96B923EA}"/>
              </a:ext>
            </a:extLst>
          </p:cNvPr>
          <p:cNvSpPr>
            <a:spLocks noGrp="1"/>
          </p:cNvSpPr>
          <p:nvPr>
            <p:ph idx="1"/>
          </p:nvPr>
        </p:nvSpPr>
        <p:spPr>
          <a:xfrm>
            <a:off x="2933700" y="2438400"/>
            <a:ext cx="8770938" cy="3651250"/>
          </a:xfrm>
        </p:spPr>
        <p:txBody>
          <a:bodyPr>
            <a:normAutofit/>
          </a:bodyPr>
          <a:lstStyle/>
          <a:p>
            <a:pPr>
              <a:buBlip>
                <a:blip r:embed="rId2">
                  <a:extLst>
                    <a:ext uri="{96DAC541-7B7A-43D3-8B79-37D633B846F1}">
                      <asvg:svgBlip xmlns:asvg="http://schemas.microsoft.com/office/drawing/2016/SVG/main" r:embed="rId3"/>
                    </a:ext>
                  </a:extLst>
                </a:blip>
              </a:buBlip>
            </a:pPr>
            <a:r>
              <a:rPr lang="en-US" sz="2400" dirty="0"/>
              <a:t>The collection of Data is done using </a:t>
            </a:r>
            <a:r>
              <a:rPr lang="en-US" sz="2400" dirty="0" err="1"/>
              <a:t>Tweepy</a:t>
            </a:r>
            <a:r>
              <a:rPr lang="en-US" sz="2400" dirty="0"/>
              <a:t> and YouTube’s google API client whose support is extended to python for the connection and streaming the data.</a:t>
            </a:r>
          </a:p>
          <a:p>
            <a:pPr>
              <a:buBlip>
                <a:blip r:embed="rId2">
                  <a:extLst>
                    <a:ext uri="{96DAC541-7B7A-43D3-8B79-37D633B846F1}">
                      <asvg:svgBlip xmlns:asvg="http://schemas.microsoft.com/office/drawing/2016/SVG/main" r:embed="rId3"/>
                    </a:ext>
                  </a:extLst>
                </a:blip>
              </a:buBlip>
            </a:pPr>
            <a:r>
              <a:rPr lang="en-US" sz="2400" dirty="0"/>
              <a:t> Both these datasets collected form data lakes are stored in the form of a dictionary .</a:t>
            </a:r>
          </a:p>
          <a:p>
            <a:pPr>
              <a:buBlip>
                <a:blip r:embed="rId2">
                  <a:extLst>
                    <a:ext uri="{96DAC541-7B7A-43D3-8B79-37D633B846F1}">
                      <asvg:svgBlip xmlns:asvg="http://schemas.microsoft.com/office/drawing/2016/SVG/main" r:embed="rId3"/>
                    </a:ext>
                  </a:extLst>
                </a:blip>
              </a:buBlip>
            </a:pPr>
            <a:r>
              <a:rPr lang="en-US" sz="2400" dirty="0"/>
              <a:t>Firstly, we had created a database in Mongo DB and then using python scripting nano editor we have streamed the data by using YouTube and twitter API. </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64939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0CD86-095B-4CCB-845A-259F76C8B548}"/>
              </a:ext>
            </a:extLst>
          </p:cNvPr>
          <p:cNvSpPr>
            <a:spLocks noGrp="1"/>
          </p:cNvSpPr>
          <p:nvPr>
            <p:ph idx="1"/>
          </p:nvPr>
        </p:nvSpPr>
        <p:spPr>
          <a:xfrm>
            <a:off x="4699818" y="640082"/>
            <a:ext cx="6848715" cy="2484884"/>
          </a:xfrm>
        </p:spPr>
        <p:txBody>
          <a:bodyPr anchor="ctr">
            <a:noAutofit/>
          </a:bodyPr>
          <a:lstStyle/>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15" name="Content Placeholder 2">
            <a:extLst>
              <a:ext uri="{FF2B5EF4-FFF2-40B4-BE49-F238E27FC236}">
                <a16:creationId xmlns:a16="http://schemas.microsoft.com/office/drawing/2014/main" id="{DCEAEC0E-F408-42CB-99D1-8B39D81FAC38}"/>
              </a:ext>
            </a:extLst>
          </p:cNvPr>
          <p:cNvSpPr txBox="1">
            <a:spLocks/>
          </p:cNvSpPr>
          <p:nvPr/>
        </p:nvSpPr>
        <p:spPr>
          <a:xfrm>
            <a:off x="2930386" y="4728940"/>
            <a:ext cx="8773885" cy="1665133"/>
          </a:xfrm>
          <a:prstGeom prst="rect">
            <a:avLst/>
          </a:prstGeom>
        </p:spPr>
        <p:txBody>
          <a:bodyPr vert="horz" lIns="91440" tIns="45720" rIns="91440" bIns="45720" rtlCol="0">
            <a:normAutofit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Blip>
                <a:blip r:embed="rId2">
                  <a:extLst>
                    <a:ext uri="{96DAC541-7B7A-43D3-8B79-37D633B846F1}">
                      <asvg:svgBlip xmlns:asvg="http://schemas.microsoft.com/office/drawing/2016/SVG/main" r:embed="rId3"/>
                    </a:ext>
                  </a:extLst>
                </a:blip>
              </a:buBlip>
            </a:pPr>
            <a:r>
              <a:rPr lang="en-US" sz="2400" dirty="0"/>
              <a:t>For the Twitter part, we fetched a few key elements from the response we got from </a:t>
            </a:r>
            <a:r>
              <a:rPr lang="en-US" sz="2400" dirty="0" err="1"/>
              <a:t>Tweepy</a:t>
            </a:r>
            <a:r>
              <a:rPr lang="en-US" sz="2400" dirty="0"/>
              <a:t>, like Tweet ID, text, location. The API took a hash tag as a search query input and returned an object consisting of details of tweets being posted.</a:t>
            </a:r>
          </a:p>
          <a:p>
            <a:pPr marL="0" indent="0">
              <a:buNone/>
            </a:pPr>
            <a:endParaRPr lang="en-US" sz="2400" dirty="0"/>
          </a:p>
        </p:txBody>
      </p:sp>
      <p:pic>
        <p:nvPicPr>
          <p:cNvPr id="7" name="Picture 6">
            <a:extLst>
              <a:ext uri="{FF2B5EF4-FFF2-40B4-BE49-F238E27FC236}">
                <a16:creationId xmlns:a16="http://schemas.microsoft.com/office/drawing/2014/main" id="{47F1B459-942A-4ED6-8E34-B73250FFA0B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20471" y="2247654"/>
            <a:ext cx="8235498" cy="2530823"/>
          </a:xfrm>
          <a:prstGeom prst="rect">
            <a:avLst/>
          </a:prstGeom>
          <a:noFill/>
          <a:ln>
            <a:noFill/>
          </a:ln>
        </p:spPr>
      </p:pic>
    </p:spTree>
    <p:extLst>
      <p:ext uri="{BB962C8B-B14F-4D97-AF65-F5344CB8AC3E}">
        <p14:creationId xmlns:p14="http://schemas.microsoft.com/office/powerpoint/2010/main" val="104951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FEEC-EFDA-4E1B-AD4E-977A44D39632}"/>
              </a:ext>
            </a:extLst>
          </p:cNvPr>
          <p:cNvSpPr>
            <a:spLocks noGrp="1"/>
          </p:cNvSpPr>
          <p:nvPr>
            <p:ph type="title"/>
          </p:nvPr>
        </p:nvSpPr>
        <p:spPr>
          <a:xfrm>
            <a:off x="2795814" y="1533545"/>
            <a:ext cx="8770571" cy="1560716"/>
          </a:xfrm>
        </p:spPr>
        <p:txBody>
          <a:bodyPr/>
          <a:lstStyle/>
          <a:p>
            <a:r>
              <a:rPr lang="en-US" dirty="0" err="1"/>
              <a:t>TextBlob</a:t>
            </a:r>
            <a:endParaRPr lang="en-US" dirty="0"/>
          </a:p>
        </p:txBody>
      </p:sp>
      <p:sp>
        <p:nvSpPr>
          <p:cNvPr id="3" name="Content Placeholder 2">
            <a:extLst>
              <a:ext uri="{FF2B5EF4-FFF2-40B4-BE49-F238E27FC236}">
                <a16:creationId xmlns:a16="http://schemas.microsoft.com/office/drawing/2014/main" id="{BA5E7518-58B6-44BF-AB78-4896C1602D37}"/>
              </a:ext>
            </a:extLst>
          </p:cNvPr>
          <p:cNvSpPr>
            <a:spLocks noGrp="1"/>
          </p:cNvSpPr>
          <p:nvPr>
            <p:ph idx="1"/>
          </p:nvPr>
        </p:nvSpPr>
        <p:spPr>
          <a:xfrm>
            <a:off x="2795814" y="2315029"/>
            <a:ext cx="8770571" cy="4361542"/>
          </a:xfrm>
        </p:spPr>
        <p:txBody>
          <a:bodyPr>
            <a:normAutofit lnSpcReduction="10000"/>
          </a:bodyPr>
          <a:lstStyle/>
          <a:p>
            <a:pPr>
              <a:buBlip>
                <a:blip r:embed="rId2">
                  <a:extLst>
                    <a:ext uri="{96DAC541-7B7A-43D3-8B79-37D633B846F1}">
                      <asvg:svgBlip xmlns:asvg="http://schemas.microsoft.com/office/drawing/2016/SVG/main" r:embed="rId3"/>
                    </a:ext>
                  </a:extLst>
                </a:blip>
              </a:buBlip>
            </a:pPr>
            <a:r>
              <a:rPr lang="en-US" sz="2400" dirty="0" err="1"/>
              <a:t>Textblob</a:t>
            </a:r>
            <a:r>
              <a:rPr lang="en-US" sz="2400" dirty="0"/>
              <a:t> is the library we used to perform sentiment analysis on the text of the tweets.</a:t>
            </a:r>
          </a:p>
          <a:p>
            <a:pPr>
              <a:buBlip>
                <a:blip r:embed="rId2">
                  <a:extLst>
                    <a:ext uri="{96DAC541-7B7A-43D3-8B79-37D633B846F1}">
                      <asvg:svgBlip xmlns:asvg="http://schemas.microsoft.com/office/drawing/2016/SVG/main" r:embed="rId3"/>
                    </a:ext>
                  </a:extLst>
                </a:blip>
              </a:buBlip>
            </a:pPr>
            <a:r>
              <a:rPr lang="en-US" sz="2400" dirty="0" err="1"/>
              <a:t>Textblob</a:t>
            </a:r>
            <a:r>
              <a:rPr lang="en-US" sz="2400" dirty="0"/>
              <a:t> uses NLTK (Natural Language </a:t>
            </a:r>
            <a:r>
              <a:rPr lang="en-US" sz="2400" dirty="0" err="1"/>
              <a:t>ToolKit</a:t>
            </a:r>
            <a:r>
              <a:rPr lang="en-US" sz="2400" dirty="0"/>
              <a:t>) to not only understand the words individually but infer the meaning of the entire sentence with context.</a:t>
            </a:r>
          </a:p>
          <a:p>
            <a:pPr>
              <a:buBlip>
                <a:blip r:embed="rId2">
                  <a:extLst>
                    <a:ext uri="{96DAC541-7B7A-43D3-8B79-37D633B846F1}">
                      <asvg:svgBlip xmlns:asvg="http://schemas.microsoft.com/office/drawing/2016/SVG/main" r:embed="rId3"/>
                    </a:ext>
                  </a:extLst>
                </a:blip>
              </a:buBlip>
            </a:pPr>
            <a:r>
              <a:rPr lang="en-US" sz="2400" dirty="0" err="1"/>
              <a:t>Textblob</a:t>
            </a:r>
            <a:r>
              <a:rPr lang="en-US" sz="2400" dirty="0"/>
              <a:t> returns two important characteristics of the supplied text data, Subjectivity and Polarity.</a:t>
            </a:r>
          </a:p>
          <a:p>
            <a:pPr>
              <a:buBlip>
                <a:blip r:embed="rId2">
                  <a:extLst>
                    <a:ext uri="{96DAC541-7B7A-43D3-8B79-37D633B846F1}">
                      <asvg:svgBlip xmlns:asvg="http://schemas.microsoft.com/office/drawing/2016/SVG/main" r:embed="rId3"/>
                    </a:ext>
                  </a:extLst>
                </a:blip>
              </a:buBlip>
            </a:pPr>
            <a:r>
              <a:rPr lang="en-US" sz="2400" dirty="0"/>
              <a:t>Using both of them gives a better idea about the emotion of the tweet writer while also considering the objectivity of the tweet. We attached these values</a:t>
            </a:r>
          </a:p>
        </p:txBody>
      </p:sp>
    </p:spTree>
    <p:extLst>
      <p:ext uri="{BB962C8B-B14F-4D97-AF65-F5344CB8AC3E}">
        <p14:creationId xmlns:p14="http://schemas.microsoft.com/office/powerpoint/2010/main" val="308719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1F3E8-2EAA-4E3F-AC1E-5A0F70E28D53}"/>
              </a:ext>
            </a:extLst>
          </p:cNvPr>
          <p:cNvSpPr>
            <a:spLocks noGrp="1"/>
          </p:cNvSpPr>
          <p:nvPr>
            <p:ph idx="1"/>
          </p:nvPr>
        </p:nvSpPr>
        <p:spPr/>
        <p:txBody>
          <a:bodyPr/>
          <a:lstStyle/>
          <a:p>
            <a:pPr>
              <a:buBlip>
                <a:blip r:embed="rId2">
                  <a:extLst>
                    <a:ext uri="{96DAC541-7B7A-43D3-8B79-37D633B846F1}">
                      <asvg:svgBlip xmlns:asvg="http://schemas.microsoft.com/office/drawing/2016/SVG/main" r:embed="rId3"/>
                    </a:ext>
                  </a:extLst>
                </a:blip>
              </a:buBlip>
            </a:pPr>
            <a:r>
              <a:rPr lang="en-US" sz="2400" dirty="0"/>
              <a:t>After retrieving these numbers for all tweets, we pushed polarity and subjectivity of each tweet in database as an object(in JSON format, since Mongo is a No SQL </a:t>
            </a:r>
            <a:r>
              <a:rPr lang="en-US" sz="2400" dirty="0" err="1"/>
              <a:t>db</a:t>
            </a:r>
            <a:r>
              <a:rPr lang="en-US" sz="2400" dirty="0"/>
              <a:t>) along with </a:t>
            </a:r>
            <a:r>
              <a:rPr lang="en-US" sz="2400" dirty="0" err="1"/>
              <a:t>tweetID</a:t>
            </a:r>
            <a:r>
              <a:rPr lang="en-US" sz="2400" dirty="0"/>
              <a:t>, text, name, </a:t>
            </a:r>
            <a:r>
              <a:rPr lang="en-US" sz="2400" dirty="0" err="1"/>
              <a:t>created_at</a:t>
            </a:r>
            <a:r>
              <a:rPr lang="en-US" sz="2400" dirty="0"/>
              <a:t> (time).</a:t>
            </a:r>
          </a:p>
          <a:p>
            <a:pPr>
              <a:buBlip>
                <a:blip r:embed="rId2">
                  <a:extLst>
                    <a:ext uri="{96DAC541-7B7A-43D3-8B79-37D633B846F1}">
                      <asvg:svgBlip xmlns:asvg="http://schemas.microsoft.com/office/drawing/2016/SVG/main" r:embed="rId3"/>
                    </a:ext>
                  </a:extLst>
                </a:blip>
              </a:buBlip>
            </a:pPr>
            <a:r>
              <a:rPr lang="en-US" sz="2400" dirty="0"/>
              <a:t>Below figure provides a glimpse of the twitter data that we uploaded to </a:t>
            </a:r>
            <a:r>
              <a:rPr lang="en-US" sz="2400" dirty="0" err="1"/>
              <a:t>mongoDB</a:t>
            </a:r>
            <a:r>
              <a:rPr lang="en-US" sz="2400" dirty="0"/>
              <a:t> which was around 100,000. </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133231973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877</Words>
  <Application>Microsoft Office PowerPoint</Application>
  <PresentationFormat>Widescreen</PresentationFormat>
  <Paragraphs>75</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Schoolbook</vt:lpstr>
      <vt:lpstr>Corbel</vt:lpstr>
      <vt:lpstr>Feathered</vt:lpstr>
      <vt:lpstr>Analyzing Responses of Live Events Through Social Media Data  A Project for Trent University, Canada </vt:lpstr>
      <vt:lpstr>Problem Statement</vt:lpstr>
      <vt:lpstr>PROJECT OVERVIEW: </vt:lpstr>
      <vt:lpstr>Technologies and Libraries</vt:lpstr>
      <vt:lpstr>Why use APIs for streaming?</vt:lpstr>
      <vt:lpstr>Data Collection and processing</vt:lpstr>
      <vt:lpstr>PowerPoint Presentation</vt:lpstr>
      <vt:lpstr>TextBlob</vt:lpstr>
      <vt:lpstr>PowerPoint Presentation</vt:lpstr>
      <vt:lpstr>Twitter data</vt:lpstr>
      <vt:lpstr>YouTube</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Responses of Live Events Through Social Media Data</dc:title>
  <dc:creator>Prerak Trivedi</dc:creator>
  <cp:lastModifiedBy>Janvi Patel</cp:lastModifiedBy>
  <cp:revision>17</cp:revision>
  <dcterms:created xsi:type="dcterms:W3CDTF">2020-04-16T03:24:34Z</dcterms:created>
  <dcterms:modified xsi:type="dcterms:W3CDTF">2020-12-31T03:14:54Z</dcterms:modified>
</cp:coreProperties>
</file>