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101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F231B-7217-4894-897D-1F170D1E00E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615E7-2024-4B11-94B5-4F6ACEAE3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7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Cyberattack</a:t>
            </a:r>
          </a:p>
          <a:p>
            <a:r>
              <a:rPr lang="en-US" dirty="0" smtClean="0"/>
              <a:t>Obtain</a:t>
            </a:r>
            <a:r>
              <a:rPr lang="en-US" baseline="0" dirty="0" smtClean="0"/>
              <a:t> sensitive information with fraudulent links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attacker lures victims to a counterfeit website where they are persuaded to enter confidential information.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615E7-2024-4B11-94B5-4F6ACEAE3B4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8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 example of legitimate vs phishing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615E7-2024-4B11-94B5-4F6ACEAE3B4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1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11k+ rows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615E7-2024-4B11-94B5-4F6ACEAE3B4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7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615E7-2024-4B11-94B5-4F6ACEAE3B4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2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tree-based model.</a:t>
            </a:r>
          </a:p>
          <a:p>
            <a:r>
              <a:rPr lang="en-US" dirty="0" smtClean="0"/>
              <a:t>Prone to overfitting on complex datasets.</a:t>
            </a:r>
          </a:p>
          <a:p>
            <a:endParaRPr lang="en-US" dirty="0" smtClean="0"/>
          </a:p>
          <a:p>
            <a:r>
              <a:rPr lang="en-US" dirty="0" smtClean="0"/>
              <a:t>Vacation example:</a:t>
            </a:r>
            <a:br>
              <a:rPr lang="en-US" dirty="0" smtClean="0"/>
            </a:br>
            <a:r>
              <a:rPr lang="en-US" dirty="0" smtClean="0"/>
              <a:t>beach/mountains</a:t>
            </a:r>
            <a:br>
              <a:rPr lang="en-US" dirty="0" smtClean="0"/>
            </a:br>
            <a:r>
              <a:rPr lang="en-US" dirty="0" smtClean="0"/>
              <a:t>beach-</a:t>
            </a:r>
            <a:r>
              <a:rPr lang="en-US" baseline="0" dirty="0" smtClean="0"/>
              <a:t> goa, </a:t>
            </a:r>
            <a:r>
              <a:rPr lang="en-US" baseline="0" dirty="0" err="1" smtClean="0"/>
              <a:t>andanman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mountains- </a:t>
            </a:r>
            <a:r>
              <a:rPr lang="en-US" baseline="0" dirty="0" err="1" smtClean="0"/>
              <a:t>himachal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leh-ladakh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at each stage, u narrow the options until u find a destination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615E7-2024-4B11-94B5-4F6ACEAE3B4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5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Effective for smaller datasets.</a:t>
            </a:r>
          </a:p>
          <a:p>
            <a:r>
              <a:rPr lang="en-US" dirty="0" smtClean="0"/>
              <a:t>Computationally intensive.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615E7-2024-4B11-94B5-4F6ACEAE3B4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33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Linear model.</a:t>
            </a:r>
          </a:p>
          <a:p>
            <a:r>
              <a:rPr lang="en-IN" dirty="0" smtClean="0"/>
              <a:t>Provides interpretable results.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615E7-2024-4B11-94B5-4F6ACEAE3B4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68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Ensemble-based model.</a:t>
            </a:r>
          </a:p>
          <a:p>
            <a:r>
              <a:rPr lang="en-US" dirty="0" smtClean="0"/>
              <a:t>Handles feature importance well.</a:t>
            </a:r>
          </a:p>
          <a:p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615E7-2024-4B11-94B5-4F6ACEAE3B4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4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Detecting Phishing URLs using ML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Prerana</a:t>
            </a:r>
            <a:r>
              <a:rPr lang="en-US" dirty="0" smtClean="0"/>
              <a:t>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9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ML Models </a:t>
            </a:r>
            <a:br>
              <a:rPr lang="en-US" dirty="0" smtClean="0"/>
            </a:br>
            <a:r>
              <a:rPr lang="en-US" dirty="0" smtClean="0"/>
              <a:t>3. Logistic Regression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30" y="2556932"/>
            <a:ext cx="5857562" cy="3532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83" y="2770327"/>
            <a:ext cx="3576712" cy="31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ML Models </a:t>
            </a:r>
            <a:br>
              <a:rPr lang="en-US" dirty="0" smtClean="0"/>
            </a:br>
            <a:r>
              <a:rPr lang="en-US" dirty="0" smtClean="0"/>
              <a:t>4. Random Forest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98" y="2434245"/>
            <a:ext cx="6624854" cy="37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88" y="2442606"/>
            <a:ext cx="6155473" cy="37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URL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93986"/>
            <a:ext cx="9601196" cy="38579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 </a:t>
            </a:r>
            <a:r>
              <a:rPr lang="en-US" dirty="0" err="1"/>
              <a:t>Vectorizer</a:t>
            </a:r>
            <a:r>
              <a:rPr lang="en-US" dirty="0"/>
              <a:t> to </a:t>
            </a:r>
            <a:r>
              <a:rPr lang="en-US" dirty="0" smtClean="0"/>
              <a:t>tokenize </a:t>
            </a:r>
            <a:r>
              <a:rPr lang="en-US" dirty="0"/>
              <a:t>and analyze URL </a:t>
            </a:r>
            <a:r>
              <a:rPr lang="en-US" dirty="0" smtClean="0"/>
              <a:t>text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Trained and tested on Random Forest</a:t>
            </a:r>
          </a:p>
          <a:p>
            <a:r>
              <a:rPr lang="en-US" dirty="0"/>
              <a:t>ACCURACY = 93%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451" y="2851975"/>
            <a:ext cx="7285338" cy="22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234" y="2508587"/>
            <a:ext cx="7716644" cy="3599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30" y="2507733"/>
            <a:ext cx="7909852" cy="36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5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86" y="2540584"/>
            <a:ext cx="8408019" cy="3531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98" y="2540584"/>
            <a:ext cx="8541622" cy="367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2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5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974" y="2881096"/>
            <a:ext cx="9601196" cy="3318936"/>
          </a:xfrm>
        </p:spPr>
        <p:txBody>
          <a:bodyPr/>
          <a:lstStyle/>
          <a:p>
            <a:r>
              <a:rPr lang="en-IN" dirty="0" smtClean="0"/>
              <a:t>Attackers </a:t>
            </a:r>
            <a:r>
              <a:rPr lang="en-IN" dirty="0"/>
              <a:t>deceive </a:t>
            </a:r>
            <a:r>
              <a:rPr lang="en-IN" dirty="0" smtClean="0"/>
              <a:t>users</a:t>
            </a:r>
          </a:p>
          <a:p>
            <a:r>
              <a:rPr lang="en-US" dirty="0" smtClean="0"/>
              <a:t>Attackers </a:t>
            </a:r>
            <a:r>
              <a:rPr lang="en-IN" dirty="0" smtClean="0"/>
              <a:t>impersonate real entities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PHISHING URLs: </a:t>
            </a:r>
            <a:br>
              <a:rPr lang="en-US" dirty="0" smtClean="0"/>
            </a:br>
            <a:r>
              <a:rPr lang="en-US" dirty="0" smtClean="0"/>
              <a:t>First </a:t>
            </a:r>
            <a:r>
              <a:rPr lang="en-US" dirty="0"/>
              <a:t>point of interaction in phishing attacks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356" y="2881096"/>
            <a:ext cx="4383799" cy="25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Phishing URLs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87390"/>
          </a:xfrm>
        </p:spPr>
        <p:txBody>
          <a:bodyPr>
            <a:normAutofit/>
          </a:bodyPr>
          <a:lstStyle/>
          <a:p>
            <a:r>
              <a:rPr lang="en-US" dirty="0"/>
              <a:t>Fake domains mimicking legitimate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Overuse of special characters</a:t>
            </a:r>
          </a:p>
          <a:p>
            <a:r>
              <a:rPr lang="en-US" dirty="0"/>
              <a:t>L</a:t>
            </a:r>
            <a:r>
              <a:rPr lang="en-US" dirty="0" smtClean="0"/>
              <a:t>ong URL lengths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PROBLEM </a:t>
            </a: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To identify phishing URLs using machine learning and improve detection rates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48847"/>
              </p:ext>
            </p:extLst>
          </p:nvPr>
        </p:nvGraphicFramePr>
        <p:xfrm>
          <a:off x="4192859" y="3616506"/>
          <a:ext cx="6802243" cy="1178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958">
                  <a:extLst>
                    <a:ext uri="{9D8B030D-6E8A-4147-A177-3AD203B41FA5}">
                      <a16:colId xmlns:a16="http://schemas.microsoft.com/office/drawing/2014/main" val="3330133882"/>
                    </a:ext>
                  </a:extLst>
                </a:gridCol>
                <a:gridCol w="4100285">
                  <a:extLst>
                    <a:ext uri="{9D8B030D-6E8A-4147-A177-3AD203B41FA5}">
                      <a16:colId xmlns:a16="http://schemas.microsoft.com/office/drawing/2014/main" val="1716089426"/>
                    </a:ext>
                  </a:extLst>
                </a:gridCol>
              </a:tblGrid>
              <a:tr h="4394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Legitimate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Phishing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2448"/>
                  </a:ext>
                </a:extLst>
              </a:tr>
              <a:tr h="73906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https://www.sbi.co.in/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https://www.sbi-banking-secure.co.in/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9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4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20483"/>
          </a:xfrm>
        </p:spPr>
        <p:txBody>
          <a:bodyPr>
            <a:normAutofit/>
          </a:bodyPr>
          <a:lstStyle/>
          <a:p>
            <a:r>
              <a:rPr lang="en-US" dirty="0" smtClean="0"/>
              <a:t>89 features including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IN" dirty="0" err="1" smtClean="0"/>
              <a:t>url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- </a:t>
            </a:r>
            <a:r>
              <a:rPr lang="en-IN" dirty="0" err="1" smtClean="0"/>
              <a:t>length_url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- </a:t>
            </a:r>
            <a:r>
              <a:rPr lang="en-IN" dirty="0" err="1" smtClean="0"/>
              <a:t>nb_dots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- </a:t>
            </a:r>
            <a:r>
              <a:rPr lang="en-IN" dirty="0" err="1" smtClean="0"/>
              <a:t>nb_hyphens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- </a:t>
            </a:r>
            <a:r>
              <a:rPr lang="en-IN" dirty="0" err="1" smtClean="0"/>
              <a:t>nb_qm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- </a:t>
            </a:r>
            <a:r>
              <a:rPr lang="en-IN" dirty="0" err="1" smtClean="0"/>
              <a:t>ip</a:t>
            </a:r>
            <a:endParaRPr lang="en-IN" dirty="0" smtClean="0"/>
          </a:p>
          <a:p>
            <a:r>
              <a:rPr lang="en-US" dirty="0" smtClean="0"/>
              <a:t>Target Column: </a:t>
            </a:r>
            <a:r>
              <a:rPr lang="en-US" b="1" dirty="0" smtClean="0"/>
              <a:t>status</a:t>
            </a:r>
            <a:r>
              <a:rPr lang="en-US" dirty="0"/>
              <a:t> </a:t>
            </a:r>
            <a:r>
              <a:rPr lang="en-US" dirty="0" smtClean="0"/>
              <a:t>(Binary classification: Legitimate/Phishing)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5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01537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Removed null/missing values to ensure data </a:t>
            </a:r>
            <a:r>
              <a:rPr lang="en-US" dirty="0" smtClean="0"/>
              <a:t>integrity</a:t>
            </a:r>
          </a:p>
          <a:p>
            <a:r>
              <a:rPr lang="en-US" altLang="en-US" dirty="0" smtClean="0"/>
              <a:t>Encoded </a:t>
            </a:r>
            <a:r>
              <a:rPr lang="en-US" altLang="en-US" dirty="0"/>
              <a:t>the target </a:t>
            </a:r>
            <a:r>
              <a:rPr lang="en-US" altLang="en-US" dirty="0" smtClean="0"/>
              <a:t>feature:</a:t>
            </a:r>
            <a:br>
              <a:rPr lang="en-US" altLang="en-US" dirty="0" smtClean="0"/>
            </a:br>
            <a:r>
              <a:rPr lang="en-US" altLang="en-US" dirty="0" smtClean="0"/>
              <a:t>status</a:t>
            </a:r>
            <a:r>
              <a:rPr lang="en-US" altLang="en-US" dirty="0"/>
              <a:t>: 0 (legitimate), 1 (phishing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IMPORTANCE:</a:t>
            </a:r>
          </a:p>
          <a:p>
            <a:r>
              <a:rPr lang="en-IN" dirty="0" smtClean="0"/>
              <a:t>Better </a:t>
            </a:r>
            <a:r>
              <a:rPr lang="en-IN" dirty="0"/>
              <a:t>model performance</a:t>
            </a:r>
          </a:p>
          <a:p>
            <a:r>
              <a:rPr lang="en-IN" dirty="0"/>
              <a:t>Encoding ensures compatibility</a:t>
            </a:r>
          </a:p>
          <a:p>
            <a:pPr marL="0" indent="0">
              <a:buNone/>
            </a:pPr>
            <a:endParaRPr lang="en-US" alt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6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Analysis </a:t>
            </a:r>
            <a:br>
              <a:rPr lang="en-US" dirty="0" smtClean="0"/>
            </a:br>
            <a:r>
              <a:rPr lang="en-US" dirty="0" smtClean="0"/>
              <a:t>(Features with Target column)</a:t>
            </a:r>
          </a:p>
          <a:p>
            <a:r>
              <a:rPr lang="en-US" dirty="0" smtClean="0"/>
              <a:t>Threshold set: 0.2</a:t>
            </a:r>
          </a:p>
          <a:p>
            <a:r>
              <a:rPr lang="en-US" dirty="0"/>
              <a:t>Reduced dataset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b="1" dirty="0"/>
              <a:t>89 features</a:t>
            </a:r>
            <a:r>
              <a:rPr lang="en-US" dirty="0"/>
              <a:t> to </a:t>
            </a:r>
            <a:r>
              <a:rPr lang="en-US" b="1" dirty="0"/>
              <a:t>23 features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7" y="2456571"/>
            <a:ext cx="4129905" cy="36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539064"/>
            <a:ext cx="9601196" cy="3318936"/>
          </a:xfrm>
        </p:spPr>
        <p:txBody>
          <a:bodyPr/>
          <a:lstStyle/>
          <a:p>
            <a:r>
              <a:rPr lang="en-US" b="1" dirty="0"/>
              <a:t>Training Set:</a:t>
            </a:r>
            <a:r>
              <a:rPr lang="en-US" dirty="0"/>
              <a:t> 80% of the </a:t>
            </a:r>
            <a:r>
              <a:rPr lang="en-US" dirty="0" smtClean="0"/>
              <a:t>dataset</a:t>
            </a:r>
          </a:p>
          <a:p>
            <a:r>
              <a:rPr lang="en-US" b="1" dirty="0" smtClean="0"/>
              <a:t>Testing </a:t>
            </a:r>
            <a:r>
              <a:rPr lang="en-US" b="1" dirty="0"/>
              <a:t>Set:</a:t>
            </a:r>
            <a:r>
              <a:rPr lang="en-US" dirty="0"/>
              <a:t> 20% of the </a:t>
            </a:r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257" y="2759699"/>
            <a:ext cx="4943653" cy="27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ML Models </a:t>
            </a:r>
            <a:br>
              <a:rPr lang="en-US" dirty="0" smtClean="0"/>
            </a:br>
            <a:r>
              <a:rPr lang="en-US" dirty="0" smtClean="0"/>
              <a:t>1. Decision Tree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559" y="2683331"/>
            <a:ext cx="5671176" cy="31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ML Models </a:t>
            </a:r>
            <a:br>
              <a:rPr lang="en-US" dirty="0" smtClean="0"/>
            </a:br>
            <a:r>
              <a:rPr lang="en-US" dirty="0" smtClean="0"/>
              <a:t>2. SVM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70" y="2488020"/>
            <a:ext cx="5210059" cy="371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336</Words>
  <Application>Microsoft Office PowerPoint</Application>
  <PresentationFormat>Widescreen</PresentationFormat>
  <Paragraphs>79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Detecting Phishing URLs using ML</vt:lpstr>
      <vt:lpstr>Phishing</vt:lpstr>
      <vt:lpstr>How Phishing URLs work</vt:lpstr>
      <vt:lpstr>Dataset Overview</vt:lpstr>
      <vt:lpstr>Dataset Pre-processing</vt:lpstr>
      <vt:lpstr>Feature Selection</vt:lpstr>
      <vt:lpstr>Data Splitting</vt:lpstr>
      <vt:lpstr>ML Models  1. Decision Tree</vt:lpstr>
      <vt:lpstr>ML Models  2. SVM</vt:lpstr>
      <vt:lpstr>ML Models  3. Logistic Regression</vt:lpstr>
      <vt:lpstr>ML Models  4. Random Forest</vt:lpstr>
      <vt:lpstr>Results</vt:lpstr>
      <vt:lpstr>Focus on URL</vt:lpstr>
      <vt:lpstr>Frontend</vt:lpstr>
      <vt:lpstr>Frontend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Phishing URLs using ML</dc:title>
  <dc:creator>HP</dc:creator>
  <cp:lastModifiedBy>HP</cp:lastModifiedBy>
  <cp:revision>12</cp:revision>
  <dcterms:created xsi:type="dcterms:W3CDTF">2025-01-08T04:29:47Z</dcterms:created>
  <dcterms:modified xsi:type="dcterms:W3CDTF">2025-01-08T06:23:34Z</dcterms:modified>
</cp:coreProperties>
</file>