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Bold" charset="1" panose="00000800000000000000"/>
      <p:regular r:id="rId22"/>
    </p:embeddedFont>
    <p:embeddedFont>
      <p:font typeface="Lato" charset="1" panose="020F05020202040302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notesSlides/notesSlide2.xml" Type="http://schemas.openxmlformats.org/officeDocument/2006/relationships/notesSlide"/><Relationship Id="rId24" Target="fonts/font24.fntdata" Type="http://schemas.openxmlformats.org/officeDocument/2006/relationships/font"/><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29" Target="notesSlides/notesSlide7.xml" Type="http://schemas.openxmlformats.org/officeDocument/2006/relationships/notesSlide"/><Relationship Id="rId3" Target="viewProps.xml" Type="http://schemas.openxmlformats.org/officeDocument/2006/relationships/viewProps"/><Relationship Id="rId30" Target="notesSlides/notesSlide8.xml" Type="http://schemas.openxmlformats.org/officeDocument/2006/relationships/notesSlide"/><Relationship Id="rId31" Target="notesSlides/notesSlide9.xml" Type="http://schemas.openxmlformats.org/officeDocument/2006/relationships/notesSlide"/><Relationship Id="rId32" Target="notesSlides/notesSlide10.xml" Type="http://schemas.openxmlformats.org/officeDocument/2006/relationships/notesSlide"/><Relationship Id="rId33" Target="notesSlides/notesSlide11.xml" Type="http://schemas.openxmlformats.org/officeDocument/2006/relationships/notesSlide"/><Relationship Id="rId34" Target="notesSlides/notesSlide12.xml" Type="http://schemas.openxmlformats.org/officeDocument/2006/relationships/notesSlide"/><Relationship Id="rId35"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notesSlides/notesSlide7.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17875" y="2963455"/>
            <a:ext cx="9520286" cy="5045520"/>
          </a:xfrm>
          <a:prstGeom prst="rect">
            <a:avLst/>
          </a:prstGeom>
        </p:spPr>
        <p:txBody>
          <a:bodyPr anchor="t" rtlCol="false" tIns="0" lIns="0" bIns="0" rIns="0">
            <a:spAutoFit/>
          </a:bodyPr>
          <a:lstStyle/>
          <a:p>
            <a:pPr algn="l">
              <a:lnSpc>
                <a:spcPts val="10029"/>
              </a:lnSpc>
            </a:pPr>
            <a:r>
              <a:rPr lang="en-US" b="true" sz="7714">
                <a:solidFill>
                  <a:srgbClr val="243762"/>
                </a:solidFill>
                <a:latin typeface="Montserrat Bold"/>
                <a:ea typeface="Montserrat Bold"/>
                <a:cs typeface="Montserrat Bold"/>
                <a:sym typeface="Montserrat Bold"/>
              </a:rPr>
              <a:t>Centralized Retail Performance Dashboard - RetailVue</a:t>
            </a:r>
          </a:p>
        </p:txBody>
      </p:sp>
      <p:sp>
        <p:nvSpPr>
          <p:cNvPr name="Freeform 5" id="5"/>
          <p:cNvSpPr/>
          <p:nvPr/>
        </p:nvSpPr>
        <p:spPr>
          <a:xfrm flipH="false" flipV="false" rot="0">
            <a:off x="11303926" y="1028700"/>
            <a:ext cx="5955374" cy="7902200"/>
          </a:xfrm>
          <a:custGeom>
            <a:avLst/>
            <a:gdLst/>
            <a:ahLst/>
            <a:cxnLst/>
            <a:rect r="r" b="b" t="t" l="l"/>
            <a:pathLst>
              <a:path h="7902200" w="5955374">
                <a:moveTo>
                  <a:pt x="0" y="0"/>
                </a:moveTo>
                <a:lnTo>
                  <a:pt x="5955374" y="0"/>
                </a:lnTo>
                <a:lnTo>
                  <a:pt x="5955374" y="7902200"/>
                </a:lnTo>
                <a:lnTo>
                  <a:pt x="0" y="79022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Future Implementation</a:t>
            </a:r>
          </a:p>
        </p:txBody>
      </p:sp>
      <p:sp>
        <p:nvSpPr>
          <p:cNvPr name="TextBox 5" id="5"/>
          <p:cNvSpPr txBox="true"/>
          <p:nvPr/>
        </p:nvSpPr>
        <p:spPr>
          <a:xfrm rot="0">
            <a:off x="1124102" y="2722711"/>
            <a:ext cx="14776584" cy="2174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Adding more analytics</a:t>
            </a:r>
          </a:p>
          <a:p>
            <a:pPr algn="l" marL="973768" indent="-486884" lvl="1">
              <a:lnSpc>
                <a:spcPts val="9065"/>
              </a:lnSpc>
              <a:buFont typeface="Arial"/>
              <a:buChar char="•"/>
            </a:pPr>
            <a:r>
              <a:rPr lang="en-US" sz="4510">
                <a:solidFill>
                  <a:srgbClr val="243762"/>
                </a:solidFill>
                <a:latin typeface="Lato"/>
                <a:ea typeface="Lato"/>
                <a:cs typeface="Lato"/>
                <a:sym typeface="Lato"/>
              </a:rPr>
              <a:t>Integration of live data.</a:t>
            </a:r>
          </a:p>
        </p:txBody>
      </p:sp>
      <p:sp>
        <p:nvSpPr>
          <p:cNvPr name="Freeform 6" id="6"/>
          <p:cNvSpPr/>
          <p:nvPr/>
        </p:nvSpPr>
        <p:spPr>
          <a:xfrm flipH="false" flipV="false" rot="0">
            <a:off x="13791269" y="1438675"/>
            <a:ext cx="2965306" cy="2902178"/>
          </a:xfrm>
          <a:custGeom>
            <a:avLst/>
            <a:gdLst/>
            <a:ahLst/>
            <a:cxnLst/>
            <a:rect r="r" b="b" t="t" l="l"/>
            <a:pathLst>
              <a:path h="2902178" w="2965306">
                <a:moveTo>
                  <a:pt x="0" y="0"/>
                </a:moveTo>
                <a:lnTo>
                  <a:pt x="2965306" y="0"/>
                </a:lnTo>
                <a:lnTo>
                  <a:pt x="2965306" y="2902178"/>
                </a:lnTo>
                <a:lnTo>
                  <a:pt x="0" y="2902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9144000" y="3314700"/>
            <a:ext cx="7474825" cy="3657600"/>
          </a:xfrm>
          <a:prstGeom prst="rect">
            <a:avLst/>
          </a:prstGeom>
        </p:spPr>
        <p:txBody>
          <a:bodyPr anchor="t" rtlCol="false" tIns="0" lIns="0" bIns="0" rIns="0">
            <a:spAutoFit/>
          </a:bodyPr>
          <a:lstStyle/>
          <a:p>
            <a:pPr algn="l">
              <a:lnSpc>
                <a:spcPts val="14400"/>
              </a:lnSpc>
            </a:pPr>
            <a:r>
              <a:rPr lang="en-US" b="true" sz="12000">
                <a:solidFill>
                  <a:srgbClr val="C078A1"/>
                </a:solidFill>
                <a:latin typeface="Montserrat Bold"/>
                <a:ea typeface="Montserrat Bold"/>
                <a:cs typeface="Montserrat Bold"/>
                <a:sym typeface="Montserrat Bold"/>
              </a:rPr>
              <a:t>PROJECT DEMO</a:t>
            </a:r>
          </a:p>
        </p:txBody>
      </p:sp>
      <p:sp>
        <p:nvSpPr>
          <p:cNvPr name="Freeform 5" id="5"/>
          <p:cNvSpPr/>
          <p:nvPr/>
        </p:nvSpPr>
        <p:spPr>
          <a:xfrm flipH="false" flipV="false" rot="0">
            <a:off x="1028700" y="1700080"/>
            <a:ext cx="7405482" cy="7329478"/>
          </a:xfrm>
          <a:custGeom>
            <a:avLst/>
            <a:gdLst/>
            <a:ahLst/>
            <a:cxnLst/>
            <a:rect r="r" b="b" t="t" l="l"/>
            <a:pathLst>
              <a:path h="7329478" w="7405482">
                <a:moveTo>
                  <a:pt x="0" y="0"/>
                </a:moveTo>
                <a:lnTo>
                  <a:pt x="7405482" y="0"/>
                </a:lnTo>
                <a:lnTo>
                  <a:pt x="7405482" y="7329478"/>
                </a:lnTo>
                <a:lnTo>
                  <a:pt x="0" y="7329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Conclusion</a:t>
            </a:r>
          </a:p>
        </p:txBody>
      </p:sp>
      <p:sp>
        <p:nvSpPr>
          <p:cNvPr name="TextBox 5" id="5"/>
          <p:cNvSpPr txBox="true"/>
          <p:nvPr/>
        </p:nvSpPr>
        <p:spPr>
          <a:xfrm rot="0">
            <a:off x="1531425" y="2107073"/>
            <a:ext cx="13385291" cy="7151227"/>
          </a:xfrm>
          <a:prstGeom prst="rect">
            <a:avLst/>
          </a:prstGeom>
        </p:spPr>
        <p:txBody>
          <a:bodyPr anchor="t" rtlCol="false" tIns="0" lIns="0" bIns="0" rIns="0">
            <a:spAutoFit/>
          </a:bodyPr>
          <a:lstStyle/>
          <a:p>
            <a:pPr algn="l">
              <a:lnSpc>
                <a:spcPts val="8212"/>
              </a:lnSpc>
            </a:pPr>
            <a:r>
              <a:rPr lang="en-US" sz="4085">
                <a:solidFill>
                  <a:srgbClr val="243762"/>
                </a:solidFill>
                <a:latin typeface="Lato"/>
                <a:ea typeface="Lato"/>
                <a:cs typeface="Lato"/>
                <a:sym typeface="Lato"/>
              </a:rPr>
              <a:t>In conclusion, implementing a centralized, sales tracking and analytics platform addresses the key challenges faced by the retail business in consolidating sales data across multiple regions and platforms. This comprehensive approach not only streamlines data integration but also facilitates scalability, helping the company prepare for future growth.</a:t>
            </a:r>
          </a:p>
        </p:txBody>
      </p:sp>
      <p:sp>
        <p:nvSpPr>
          <p:cNvPr name="Freeform 6" id="6"/>
          <p:cNvSpPr/>
          <p:nvPr/>
        </p:nvSpPr>
        <p:spPr>
          <a:xfrm flipH="false" flipV="false" rot="0">
            <a:off x="14916716" y="1438675"/>
            <a:ext cx="2662858" cy="2606169"/>
          </a:xfrm>
          <a:custGeom>
            <a:avLst/>
            <a:gdLst/>
            <a:ahLst/>
            <a:cxnLst/>
            <a:rect r="r" b="b" t="t" l="l"/>
            <a:pathLst>
              <a:path h="2606169" w="2662858">
                <a:moveTo>
                  <a:pt x="0" y="0"/>
                </a:moveTo>
                <a:lnTo>
                  <a:pt x="2662858" y="0"/>
                </a:lnTo>
                <a:lnTo>
                  <a:pt x="2662858" y="2606169"/>
                </a:lnTo>
                <a:lnTo>
                  <a:pt x="0" y="26061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17875" y="4376675"/>
            <a:ext cx="8859724" cy="1657350"/>
          </a:xfrm>
          <a:prstGeom prst="rect">
            <a:avLst/>
          </a:prstGeom>
        </p:spPr>
        <p:txBody>
          <a:bodyPr anchor="t" rtlCol="false" tIns="0" lIns="0" bIns="0" rIns="0">
            <a:spAutoFit/>
          </a:bodyPr>
          <a:lstStyle/>
          <a:p>
            <a:pPr algn="l">
              <a:lnSpc>
                <a:spcPts val="13080"/>
              </a:lnSpc>
            </a:pPr>
            <a:r>
              <a:rPr lang="en-US" b="true" sz="10900">
                <a:solidFill>
                  <a:srgbClr val="243762"/>
                </a:solidFill>
                <a:latin typeface="Montserrat Bold"/>
                <a:ea typeface="Montserrat Bold"/>
                <a:cs typeface="Montserrat Bold"/>
                <a:sym typeface="Montserrat Bold"/>
              </a:rPr>
              <a:t>THANK YOU</a:t>
            </a:r>
          </a:p>
        </p:txBody>
      </p:sp>
      <p:sp>
        <p:nvSpPr>
          <p:cNvPr name="Freeform 5" id="5"/>
          <p:cNvSpPr/>
          <p:nvPr/>
        </p:nvSpPr>
        <p:spPr>
          <a:xfrm flipH="false" flipV="false" rot="0">
            <a:off x="10377599" y="2269858"/>
            <a:ext cx="6881701" cy="5747284"/>
          </a:xfrm>
          <a:custGeom>
            <a:avLst/>
            <a:gdLst/>
            <a:ahLst/>
            <a:cxnLst/>
            <a:rect r="r" b="b" t="t" l="l"/>
            <a:pathLst>
              <a:path h="5747284" w="6881701">
                <a:moveTo>
                  <a:pt x="0" y="0"/>
                </a:moveTo>
                <a:lnTo>
                  <a:pt x="6881701" y="0"/>
                </a:lnTo>
                <a:lnTo>
                  <a:pt x="6881701" y="5747284"/>
                </a:lnTo>
                <a:lnTo>
                  <a:pt x="0" y="57472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 Team Details</a:t>
            </a:r>
          </a:p>
        </p:txBody>
      </p:sp>
      <p:sp>
        <p:nvSpPr>
          <p:cNvPr name="TextBox 5" id="5"/>
          <p:cNvSpPr txBox="true"/>
          <p:nvPr/>
        </p:nvSpPr>
        <p:spPr>
          <a:xfrm rot="0">
            <a:off x="1124102" y="2008137"/>
            <a:ext cx="14776584" cy="2174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Prathyusha Parameshwar Ganiga - 287617</a:t>
            </a:r>
          </a:p>
          <a:p>
            <a:pPr algn="l" marL="973768" indent="-486884" lvl="1">
              <a:lnSpc>
                <a:spcPts val="9065"/>
              </a:lnSpc>
              <a:buFont typeface="Arial"/>
              <a:buChar char="•"/>
            </a:pPr>
            <a:r>
              <a:rPr lang="en-US" sz="4510">
                <a:solidFill>
                  <a:srgbClr val="243762"/>
                </a:solidFill>
                <a:latin typeface="Lato"/>
                <a:ea typeface="Lato"/>
                <a:cs typeface="Lato"/>
                <a:sym typeface="Lato"/>
              </a:rPr>
              <a:t>Prerana Joshi - 287640</a:t>
            </a:r>
          </a:p>
        </p:txBody>
      </p:sp>
      <p:sp>
        <p:nvSpPr>
          <p:cNvPr name="TextBox 6" id="6"/>
          <p:cNvSpPr txBox="true"/>
          <p:nvPr/>
        </p:nvSpPr>
        <p:spPr>
          <a:xfrm rot="0">
            <a:off x="1528425" y="5129150"/>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Trainer</a:t>
            </a:r>
          </a:p>
        </p:txBody>
      </p:sp>
      <p:sp>
        <p:nvSpPr>
          <p:cNvPr name="TextBox 7" id="7"/>
          <p:cNvSpPr txBox="true"/>
          <p:nvPr/>
        </p:nvSpPr>
        <p:spPr>
          <a:xfrm rot="0">
            <a:off x="1531425" y="6157850"/>
            <a:ext cx="14776584" cy="1031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Sharath Kumar</a:t>
            </a:r>
          </a:p>
        </p:txBody>
      </p:sp>
      <p:sp>
        <p:nvSpPr>
          <p:cNvPr name="Freeform 8" id="8"/>
          <p:cNvSpPr/>
          <p:nvPr/>
        </p:nvSpPr>
        <p:spPr>
          <a:xfrm flipH="false" flipV="false" rot="0">
            <a:off x="14293994" y="959607"/>
            <a:ext cx="2965306" cy="2902178"/>
          </a:xfrm>
          <a:custGeom>
            <a:avLst/>
            <a:gdLst/>
            <a:ahLst/>
            <a:cxnLst/>
            <a:rect r="r" b="b" t="t" l="l"/>
            <a:pathLst>
              <a:path h="2902178" w="2965306">
                <a:moveTo>
                  <a:pt x="0" y="0"/>
                </a:moveTo>
                <a:lnTo>
                  <a:pt x="2965306" y="0"/>
                </a:lnTo>
                <a:lnTo>
                  <a:pt x="2965306" y="2902178"/>
                </a:lnTo>
                <a:lnTo>
                  <a:pt x="0" y="2902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925" y="22582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6255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Agenda</a:t>
            </a:r>
          </a:p>
        </p:txBody>
      </p:sp>
      <p:sp>
        <p:nvSpPr>
          <p:cNvPr name="TextBox 5" id="5"/>
          <p:cNvSpPr txBox="true"/>
          <p:nvPr/>
        </p:nvSpPr>
        <p:spPr>
          <a:xfrm rot="0">
            <a:off x="1531425" y="2158691"/>
            <a:ext cx="14035087" cy="7519378"/>
          </a:xfrm>
          <a:prstGeom prst="rect">
            <a:avLst/>
          </a:prstGeom>
        </p:spPr>
        <p:txBody>
          <a:bodyPr anchor="t" rtlCol="false" tIns="0" lIns="0" bIns="0" rIns="0">
            <a:spAutoFit/>
          </a:bodyPr>
          <a:lstStyle/>
          <a:p>
            <a:pPr algn="l" marL="924904" indent="-462452" lvl="1">
              <a:lnSpc>
                <a:spcPts val="6682"/>
              </a:lnSpc>
              <a:buFont typeface="Arial"/>
              <a:buChar char="•"/>
            </a:pPr>
            <a:r>
              <a:rPr lang="en-US" sz="4283">
                <a:solidFill>
                  <a:srgbClr val="243762"/>
                </a:solidFill>
                <a:latin typeface="Lato"/>
                <a:ea typeface="Lato"/>
                <a:cs typeface="Lato"/>
                <a:sym typeface="Lato"/>
              </a:rPr>
              <a:t>Problem Statement</a:t>
            </a:r>
          </a:p>
          <a:p>
            <a:pPr algn="l" marL="924904" indent="-462452" lvl="1">
              <a:lnSpc>
                <a:spcPts val="6682"/>
              </a:lnSpc>
              <a:buFont typeface="Arial"/>
              <a:buChar char="•"/>
            </a:pPr>
            <a:r>
              <a:rPr lang="en-US" sz="4283">
                <a:solidFill>
                  <a:srgbClr val="243762"/>
                </a:solidFill>
                <a:latin typeface="Lato"/>
                <a:ea typeface="Lato"/>
                <a:cs typeface="Lato"/>
                <a:sym typeface="Lato"/>
              </a:rPr>
              <a:t>Journey</a:t>
            </a:r>
          </a:p>
          <a:p>
            <a:pPr algn="l" marL="924904" indent="-462452" lvl="1">
              <a:lnSpc>
                <a:spcPts val="6682"/>
              </a:lnSpc>
              <a:buFont typeface="Arial"/>
              <a:buChar char="•"/>
            </a:pPr>
            <a:r>
              <a:rPr lang="en-US" sz="4283">
                <a:solidFill>
                  <a:srgbClr val="243762"/>
                </a:solidFill>
                <a:latin typeface="Lato"/>
                <a:ea typeface="Lato"/>
                <a:cs typeface="Lato"/>
                <a:sym typeface="Lato"/>
              </a:rPr>
              <a:t>Tech Stack</a:t>
            </a:r>
          </a:p>
          <a:p>
            <a:pPr algn="l" marL="924904" indent="-462452" lvl="1">
              <a:lnSpc>
                <a:spcPts val="6682"/>
              </a:lnSpc>
              <a:buFont typeface="Arial"/>
              <a:buChar char="•"/>
            </a:pPr>
            <a:r>
              <a:rPr lang="en-US" sz="4283">
                <a:solidFill>
                  <a:srgbClr val="243762"/>
                </a:solidFill>
                <a:latin typeface="Lato"/>
                <a:ea typeface="Lato"/>
                <a:cs typeface="Lato"/>
                <a:sym typeface="Lato"/>
              </a:rPr>
              <a:t>Features</a:t>
            </a:r>
          </a:p>
          <a:p>
            <a:pPr algn="l" marL="924904" indent="-462452" lvl="1">
              <a:lnSpc>
                <a:spcPts val="6682"/>
              </a:lnSpc>
              <a:buFont typeface="Arial"/>
              <a:buChar char="•"/>
            </a:pPr>
            <a:r>
              <a:rPr lang="en-US" sz="4283">
                <a:solidFill>
                  <a:srgbClr val="243762"/>
                </a:solidFill>
                <a:latin typeface="Lato"/>
                <a:ea typeface="Lato"/>
                <a:cs typeface="Lato"/>
                <a:sym typeface="Lato"/>
              </a:rPr>
              <a:t>Flow Diagram</a:t>
            </a:r>
          </a:p>
          <a:p>
            <a:pPr algn="l" marL="924904" indent="-462452" lvl="1">
              <a:lnSpc>
                <a:spcPts val="6682"/>
              </a:lnSpc>
              <a:buFont typeface="Arial"/>
              <a:buChar char="•"/>
            </a:pPr>
            <a:r>
              <a:rPr lang="en-US" sz="4283">
                <a:solidFill>
                  <a:srgbClr val="243762"/>
                </a:solidFill>
                <a:latin typeface="Lato"/>
                <a:ea typeface="Lato"/>
                <a:cs typeface="Lato"/>
                <a:sym typeface="Lato"/>
              </a:rPr>
              <a:t>Challenges</a:t>
            </a:r>
          </a:p>
          <a:p>
            <a:pPr algn="l" marL="924904" indent="-462452" lvl="1">
              <a:lnSpc>
                <a:spcPts val="6682"/>
              </a:lnSpc>
              <a:buFont typeface="Arial"/>
              <a:buChar char="•"/>
            </a:pPr>
            <a:r>
              <a:rPr lang="en-US" sz="4283">
                <a:solidFill>
                  <a:srgbClr val="243762"/>
                </a:solidFill>
                <a:latin typeface="Lato"/>
                <a:ea typeface="Lato"/>
                <a:cs typeface="Lato"/>
                <a:sym typeface="Lato"/>
              </a:rPr>
              <a:t>Future Implementation</a:t>
            </a:r>
          </a:p>
          <a:p>
            <a:pPr algn="l" marL="924904" indent="-462452" lvl="1">
              <a:lnSpc>
                <a:spcPts val="6682"/>
              </a:lnSpc>
              <a:buFont typeface="Arial"/>
              <a:buChar char="•"/>
            </a:pPr>
            <a:r>
              <a:rPr lang="en-US" sz="4283">
                <a:solidFill>
                  <a:srgbClr val="243762"/>
                </a:solidFill>
                <a:latin typeface="Lato"/>
                <a:ea typeface="Lato"/>
                <a:cs typeface="Lato"/>
                <a:sym typeface="Lato"/>
              </a:rPr>
              <a:t>Project Demo</a:t>
            </a:r>
          </a:p>
          <a:p>
            <a:pPr algn="l" marL="924904" indent="-462452" lvl="1">
              <a:lnSpc>
                <a:spcPts val="6682"/>
              </a:lnSpc>
              <a:buFont typeface="Arial"/>
              <a:buChar char="•"/>
            </a:pPr>
            <a:r>
              <a:rPr lang="en-US" sz="4283">
                <a:solidFill>
                  <a:srgbClr val="243762"/>
                </a:solidFill>
                <a:latin typeface="Lato"/>
                <a:ea typeface="Lato"/>
                <a:cs typeface="Lato"/>
                <a:sym typeface="Lato"/>
              </a:rPr>
              <a:t>Final Slide</a:t>
            </a:r>
          </a:p>
        </p:txBody>
      </p:sp>
      <p:sp>
        <p:nvSpPr>
          <p:cNvPr name="Freeform 6" id="6"/>
          <p:cNvSpPr/>
          <p:nvPr/>
        </p:nvSpPr>
        <p:spPr>
          <a:xfrm flipH="false" flipV="false" rot="0">
            <a:off x="12836656" y="1028700"/>
            <a:ext cx="4422644" cy="2310966"/>
          </a:xfrm>
          <a:custGeom>
            <a:avLst/>
            <a:gdLst/>
            <a:ahLst/>
            <a:cxnLst/>
            <a:rect r="r" b="b" t="t" l="l"/>
            <a:pathLst>
              <a:path h="2310966" w="4422644">
                <a:moveTo>
                  <a:pt x="0" y="0"/>
                </a:moveTo>
                <a:lnTo>
                  <a:pt x="4422644" y="0"/>
                </a:lnTo>
                <a:lnTo>
                  <a:pt x="4422644" y="2310966"/>
                </a:lnTo>
                <a:lnTo>
                  <a:pt x="0" y="2310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1488898"/>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Problem Statement</a:t>
            </a:r>
          </a:p>
        </p:txBody>
      </p:sp>
      <p:sp>
        <p:nvSpPr>
          <p:cNvPr name="TextBox 5" id="5"/>
          <p:cNvSpPr txBox="true"/>
          <p:nvPr/>
        </p:nvSpPr>
        <p:spPr>
          <a:xfrm rot="0">
            <a:off x="1636560" y="3167062"/>
            <a:ext cx="15120015" cy="5048605"/>
          </a:xfrm>
          <a:prstGeom prst="rect">
            <a:avLst/>
          </a:prstGeom>
        </p:spPr>
        <p:txBody>
          <a:bodyPr anchor="t" rtlCol="false" tIns="0" lIns="0" bIns="0" rIns="0">
            <a:spAutoFit/>
          </a:bodyPr>
          <a:lstStyle/>
          <a:p>
            <a:pPr algn="l">
              <a:lnSpc>
                <a:spcPts val="4972"/>
              </a:lnSpc>
            </a:pPr>
            <a:r>
              <a:rPr lang="en-US" sz="4143">
                <a:solidFill>
                  <a:srgbClr val="243762"/>
                </a:solidFill>
                <a:latin typeface="Lato"/>
                <a:ea typeface="Lato"/>
                <a:cs typeface="Lato"/>
                <a:sym typeface="Lato"/>
              </a:rPr>
              <a:t> A growing retail business that operates across multiple regions faces challenges in tracking its sales performance. They rely on multiple platforms for transactions, making it difficult to consolidate sales data, monitor customer behavior, and predict future trends. The company needs a solution that offers a real-time, centralized system to visualize key metrics, track performance across regions, and provide insights for informed decision-making. </a:t>
            </a:r>
          </a:p>
        </p:txBody>
      </p:sp>
      <p:sp>
        <p:nvSpPr>
          <p:cNvPr name="Freeform 6" id="6"/>
          <p:cNvSpPr/>
          <p:nvPr/>
        </p:nvSpPr>
        <p:spPr>
          <a:xfrm flipH="false" flipV="false" rot="0">
            <a:off x="12922638" y="1028700"/>
            <a:ext cx="4336662" cy="1834797"/>
          </a:xfrm>
          <a:custGeom>
            <a:avLst/>
            <a:gdLst/>
            <a:ahLst/>
            <a:cxnLst/>
            <a:rect r="r" b="b" t="t" l="l"/>
            <a:pathLst>
              <a:path h="1834797" w="4336662">
                <a:moveTo>
                  <a:pt x="0" y="0"/>
                </a:moveTo>
                <a:lnTo>
                  <a:pt x="4336662" y="0"/>
                </a:lnTo>
                <a:lnTo>
                  <a:pt x="4336662" y="1834797"/>
                </a:lnTo>
                <a:lnTo>
                  <a:pt x="0" y="18347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Journey</a:t>
            </a:r>
          </a:p>
        </p:txBody>
      </p:sp>
      <p:sp>
        <p:nvSpPr>
          <p:cNvPr name="Freeform 5" id="5"/>
          <p:cNvSpPr/>
          <p:nvPr/>
        </p:nvSpPr>
        <p:spPr>
          <a:xfrm flipH="false" flipV="false" rot="0">
            <a:off x="3280911" y="2410696"/>
            <a:ext cx="11726177" cy="6847604"/>
          </a:xfrm>
          <a:custGeom>
            <a:avLst/>
            <a:gdLst/>
            <a:ahLst/>
            <a:cxnLst/>
            <a:rect r="r" b="b" t="t" l="l"/>
            <a:pathLst>
              <a:path h="6847604" w="11726177">
                <a:moveTo>
                  <a:pt x="0" y="0"/>
                </a:moveTo>
                <a:lnTo>
                  <a:pt x="11726178" y="0"/>
                </a:lnTo>
                <a:lnTo>
                  <a:pt x="11726178" y="6847604"/>
                </a:lnTo>
                <a:lnTo>
                  <a:pt x="0" y="6847604"/>
                </a:lnTo>
                <a:lnTo>
                  <a:pt x="0" y="0"/>
                </a:lnTo>
                <a:close/>
              </a:path>
            </a:pathLst>
          </a:custGeom>
          <a:blipFill>
            <a:blip r:embed="rId3"/>
            <a:stretch>
              <a:fillRect l="-2727" t="0" r="-2727" b="0"/>
            </a:stretch>
          </a:blipFill>
        </p:spPr>
      </p:sp>
      <p:sp>
        <p:nvSpPr>
          <p:cNvPr name="Freeform 6" id="6"/>
          <p:cNvSpPr/>
          <p:nvPr/>
        </p:nvSpPr>
        <p:spPr>
          <a:xfrm flipH="false" flipV="false" rot="0">
            <a:off x="14841693" y="516788"/>
            <a:ext cx="2717228" cy="2758174"/>
          </a:xfrm>
          <a:custGeom>
            <a:avLst/>
            <a:gdLst/>
            <a:ahLst/>
            <a:cxnLst/>
            <a:rect r="r" b="b" t="t" l="l"/>
            <a:pathLst>
              <a:path h="2758174" w="2717228">
                <a:moveTo>
                  <a:pt x="0" y="0"/>
                </a:moveTo>
                <a:lnTo>
                  <a:pt x="2717228" y="0"/>
                </a:lnTo>
                <a:lnTo>
                  <a:pt x="2717228" y="2758174"/>
                </a:lnTo>
                <a:lnTo>
                  <a:pt x="0" y="27581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Tech Stack</a:t>
            </a:r>
          </a:p>
        </p:txBody>
      </p:sp>
      <p:sp>
        <p:nvSpPr>
          <p:cNvPr name="TextBox 5" id="5"/>
          <p:cNvSpPr txBox="true"/>
          <p:nvPr/>
        </p:nvSpPr>
        <p:spPr>
          <a:xfrm rot="0">
            <a:off x="1124102" y="2722711"/>
            <a:ext cx="14776584" cy="5603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Frontend: Express, React with TypeScript,  TailWind.css, Figma</a:t>
            </a:r>
          </a:p>
          <a:p>
            <a:pPr algn="l" marL="973768" indent="-486884" lvl="1">
              <a:lnSpc>
                <a:spcPts val="9065"/>
              </a:lnSpc>
              <a:buFont typeface="Arial"/>
              <a:buChar char="•"/>
            </a:pPr>
            <a:r>
              <a:rPr lang="en-US" sz="4510">
                <a:solidFill>
                  <a:srgbClr val="243762"/>
                </a:solidFill>
                <a:latin typeface="Lato"/>
                <a:ea typeface="Lato"/>
                <a:cs typeface="Lato"/>
                <a:sym typeface="Lato"/>
              </a:rPr>
              <a:t>Backend: Node with TypeScript</a:t>
            </a:r>
          </a:p>
          <a:p>
            <a:pPr algn="l" marL="973768" indent="-486884" lvl="1">
              <a:lnSpc>
                <a:spcPts val="9065"/>
              </a:lnSpc>
              <a:buFont typeface="Arial"/>
              <a:buChar char="•"/>
            </a:pPr>
            <a:r>
              <a:rPr lang="en-US" sz="4510">
                <a:solidFill>
                  <a:srgbClr val="243762"/>
                </a:solidFill>
                <a:latin typeface="Lato"/>
                <a:ea typeface="Lato"/>
                <a:cs typeface="Lato"/>
                <a:sym typeface="Lato"/>
              </a:rPr>
              <a:t>Database: MongoDB Atlas</a:t>
            </a:r>
          </a:p>
          <a:p>
            <a:pPr algn="l" marL="973768" indent="-486884" lvl="1">
              <a:lnSpc>
                <a:spcPts val="9065"/>
              </a:lnSpc>
              <a:buFont typeface="Arial"/>
              <a:buChar char="•"/>
            </a:pPr>
            <a:r>
              <a:rPr lang="en-US" sz="4510">
                <a:solidFill>
                  <a:srgbClr val="243762"/>
                </a:solidFill>
                <a:latin typeface="Lato"/>
                <a:ea typeface="Lato"/>
                <a:cs typeface="Lato"/>
                <a:sym typeface="Lato"/>
              </a:rPr>
              <a:t>Authentication: JWT</a:t>
            </a:r>
          </a:p>
        </p:txBody>
      </p:sp>
      <p:sp>
        <p:nvSpPr>
          <p:cNvPr name="Freeform 6" id="6"/>
          <p:cNvSpPr/>
          <p:nvPr/>
        </p:nvSpPr>
        <p:spPr>
          <a:xfrm flipH="false" flipV="false" rot="0">
            <a:off x="14418033" y="708578"/>
            <a:ext cx="2965306" cy="2902178"/>
          </a:xfrm>
          <a:custGeom>
            <a:avLst/>
            <a:gdLst/>
            <a:ahLst/>
            <a:cxnLst/>
            <a:rect r="r" b="b" t="t" l="l"/>
            <a:pathLst>
              <a:path h="2902178" w="2965306">
                <a:moveTo>
                  <a:pt x="0" y="0"/>
                </a:moveTo>
                <a:lnTo>
                  <a:pt x="2965306" y="0"/>
                </a:lnTo>
                <a:lnTo>
                  <a:pt x="2965306" y="2902178"/>
                </a:lnTo>
                <a:lnTo>
                  <a:pt x="0" y="2902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314901"/>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Features</a:t>
            </a:r>
          </a:p>
        </p:txBody>
      </p:sp>
      <p:sp>
        <p:nvSpPr>
          <p:cNvPr name="TextBox 5" id="5"/>
          <p:cNvSpPr txBox="true"/>
          <p:nvPr/>
        </p:nvSpPr>
        <p:spPr>
          <a:xfrm rot="0">
            <a:off x="2216225" y="3051576"/>
            <a:ext cx="3838243" cy="1324772"/>
          </a:xfrm>
          <a:prstGeom prst="rect">
            <a:avLst/>
          </a:prstGeom>
        </p:spPr>
        <p:txBody>
          <a:bodyPr anchor="t" rtlCol="false" tIns="0" lIns="0" bIns="0" rIns="0">
            <a:spAutoFit/>
          </a:bodyPr>
          <a:lstStyle/>
          <a:p>
            <a:pPr algn="l">
              <a:lnSpc>
                <a:spcPts val="5283"/>
              </a:lnSpc>
            </a:pPr>
            <a:r>
              <a:rPr lang="en-US" b="true" sz="4402">
                <a:solidFill>
                  <a:srgbClr val="243762"/>
                </a:solidFill>
                <a:latin typeface="Montserrat Bold"/>
                <a:ea typeface="Montserrat Bold"/>
                <a:cs typeface="Montserrat Bold"/>
                <a:sym typeface="Montserrat Bold"/>
              </a:rPr>
              <a:t>Business Retailer</a:t>
            </a:r>
          </a:p>
        </p:txBody>
      </p:sp>
      <p:sp>
        <p:nvSpPr>
          <p:cNvPr name="TextBox 6" id="6"/>
          <p:cNvSpPr txBox="true"/>
          <p:nvPr/>
        </p:nvSpPr>
        <p:spPr>
          <a:xfrm rot="0">
            <a:off x="7637031" y="3007925"/>
            <a:ext cx="3835950" cy="1323975"/>
          </a:xfrm>
          <a:prstGeom prst="rect">
            <a:avLst/>
          </a:prstGeom>
        </p:spPr>
        <p:txBody>
          <a:bodyPr anchor="t" rtlCol="false" tIns="0" lIns="0" bIns="0" rIns="0">
            <a:spAutoFit/>
          </a:bodyPr>
          <a:lstStyle/>
          <a:p>
            <a:pPr algn="l">
              <a:lnSpc>
                <a:spcPts val="5280"/>
              </a:lnSpc>
            </a:pPr>
            <a:r>
              <a:rPr lang="en-US" b="true" sz="4400">
                <a:solidFill>
                  <a:srgbClr val="243762"/>
                </a:solidFill>
                <a:latin typeface="Montserrat Bold"/>
                <a:ea typeface="Montserrat Bold"/>
                <a:cs typeface="Montserrat Bold"/>
                <a:sym typeface="Montserrat Bold"/>
              </a:rPr>
              <a:t>Branch Retailer</a:t>
            </a:r>
          </a:p>
        </p:txBody>
      </p:sp>
      <p:sp>
        <p:nvSpPr>
          <p:cNvPr name="TextBox 7" id="7"/>
          <p:cNvSpPr txBox="true"/>
          <p:nvPr/>
        </p:nvSpPr>
        <p:spPr>
          <a:xfrm rot="0">
            <a:off x="1916062" y="4728774"/>
            <a:ext cx="4892957" cy="2905125"/>
          </a:xfrm>
          <a:prstGeom prst="rect">
            <a:avLst/>
          </a:prstGeom>
        </p:spPr>
        <p:txBody>
          <a:bodyPr anchor="t" rtlCol="false" tIns="0" lIns="0" bIns="0" rIns="0">
            <a:spAutoFit/>
          </a:bodyPr>
          <a:lstStyle/>
          <a:p>
            <a:pPr algn="l" marL="825830" indent="-412915" lvl="1">
              <a:lnSpc>
                <a:spcPts val="4590"/>
              </a:lnSpc>
              <a:buFont typeface="Arial"/>
              <a:buChar char="•"/>
            </a:pPr>
            <a:r>
              <a:rPr lang="en-US" sz="3825">
                <a:solidFill>
                  <a:srgbClr val="243762"/>
                </a:solidFill>
                <a:latin typeface="Lato"/>
                <a:ea typeface="Lato"/>
                <a:cs typeface="Lato"/>
                <a:sym typeface="Lato"/>
              </a:rPr>
              <a:t>Can add a Branch</a:t>
            </a:r>
          </a:p>
          <a:p>
            <a:pPr algn="l" marL="825830" indent="-412915" lvl="1">
              <a:lnSpc>
                <a:spcPts val="4590"/>
              </a:lnSpc>
              <a:buFont typeface="Arial"/>
              <a:buChar char="•"/>
            </a:pPr>
            <a:r>
              <a:rPr lang="en-US" sz="3825">
                <a:solidFill>
                  <a:srgbClr val="243762"/>
                </a:solidFill>
                <a:latin typeface="Lato"/>
                <a:ea typeface="Lato"/>
                <a:cs typeface="Lato"/>
                <a:sym typeface="Lato"/>
              </a:rPr>
              <a:t>View Branch Details</a:t>
            </a:r>
          </a:p>
          <a:p>
            <a:pPr algn="l" marL="825830" indent="-412915" lvl="1">
              <a:lnSpc>
                <a:spcPts val="4590"/>
              </a:lnSpc>
              <a:buFont typeface="Arial"/>
              <a:buChar char="•"/>
            </a:pPr>
            <a:r>
              <a:rPr lang="en-US" sz="3825">
                <a:solidFill>
                  <a:srgbClr val="243762"/>
                </a:solidFill>
                <a:latin typeface="Lato"/>
                <a:ea typeface="Lato"/>
                <a:cs typeface="Lato"/>
                <a:sym typeface="Lato"/>
              </a:rPr>
              <a:t>View overall analytics</a:t>
            </a:r>
          </a:p>
        </p:txBody>
      </p:sp>
      <p:sp>
        <p:nvSpPr>
          <p:cNvPr name="TextBox 8" id="8"/>
          <p:cNvSpPr txBox="true"/>
          <p:nvPr/>
        </p:nvSpPr>
        <p:spPr>
          <a:xfrm rot="0">
            <a:off x="7223025" y="4668521"/>
            <a:ext cx="4249956" cy="2849314"/>
          </a:xfrm>
          <a:prstGeom prst="rect">
            <a:avLst/>
          </a:prstGeom>
        </p:spPr>
        <p:txBody>
          <a:bodyPr anchor="t" rtlCol="false" tIns="0" lIns="0" bIns="0" rIns="0">
            <a:spAutoFit/>
          </a:bodyPr>
          <a:lstStyle/>
          <a:p>
            <a:pPr algn="l" marL="813280" indent="-406640" lvl="1">
              <a:lnSpc>
                <a:spcPts val="4520"/>
              </a:lnSpc>
              <a:buFont typeface="Arial"/>
              <a:buChar char="•"/>
            </a:pPr>
            <a:r>
              <a:rPr lang="en-US" sz="3766">
                <a:solidFill>
                  <a:srgbClr val="243762"/>
                </a:solidFill>
                <a:latin typeface="Lato"/>
                <a:ea typeface="Lato"/>
                <a:cs typeface="Lato"/>
                <a:sym typeface="Lato"/>
              </a:rPr>
              <a:t>Restock products</a:t>
            </a:r>
          </a:p>
          <a:p>
            <a:pPr algn="l" marL="813280" indent="-406640" lvl="1">
              <a:lnSpc>
                <a:spcPts val="4520"/>
              </a:lnSpc>
              <a:buFont typeface="Arial"/>
              <a:buChar char="•"/>
            </a:pPr>
            <a:r>
              <a:rPr lang="en-US" sz="3766">
                <a:solidFill>
                  <a:srgbClr val="243762"/>
                </a:solidFill>
                <a:latin typeface="Lato"/>
                <a:ea typeface="Lato"/>
                <a:cs typeface="Lato"/>
                <a:sym typeface="Lato"/>
              </a:rPr>
              <a:t>View Analytics according to Branch </a:t>
            </a:r>
          </a:p>
        </p:txBody>
      </p:sp>
      <p:sp>
        <p:nvSpPr>
          <p:cNvPr name="TextBox 9" id="9"/>
          <p:cNvSpPr txBox="true"/>
          <p:nvPr/>
        </p:nvSpPr>
        <p:spPr>
          <a:xfrm rot="0">
            <a:off x="11911427" y="4371975"/>
            <a:ext cx="4278830" cy="1721203"/>
          </a:xfrm>
          <a:prstGeom prst="rect">
            <a:avLst/>
          </a:prstGeom>
        </p:spPr>
        <p:txBody>
          <a:bodyPr anchor="t" rtlCol="false" tIns="0" lIns="0" bIns="0" rIns="0">
            <a:spAutoFit/>
          </a:bodyPr>
          <a:lstStyle/>
          <a:p>
            <a:pPr algn="l" marL="818805" indent="-409402" lvl="1">
              <a:lnSpc>
                <a:spcPts val="4551"/>
              </a:lnSpc>
              <a:buFont typeface="Arial"/>
              <a:buChar char="•"/>
            </a:pPr>
            <a:r>
              <a:rPr lang="en-US" sz="3792">
                <a:solidFill>
                  <a:srgbClr val="243762"/>
                </a:solidFill>
                <a:latin typeface="Lato"/>
                <a:ea typeface="Lato"/>
                <a:cs typeface="Lato"/>
                <a:sym typeface="Lato"/>
              </a:rPr>
              <a:t>Create Order</a:t>
            </a:r>
          </a:p>
          <a:p>
            <a:pPr algn="l" marL="818805" indent="-409402" lvl="1">
              <a:lnSpc>
                <a:spcPts val="4551"/>
              </a:lnSpc>
              <a:buFont typeface="Arial"/>
              <a:buChar char="•"/>
            </a:pPr>
            <a:r>
              <a:rPr lang="en-US" sz="3792">
                <a:solidFill>
                  <a:srgbClr val="243762"/>
                </a:solidFill>
                <a:latin typeface="Lato"/>
                <a:ea typeface="Lato"/>
                <a:cs typeface="Lato"/>
                <a:sym typeface="Lato"/>
              </a:rPr>
              <a:t>Invoice Generation</a:t>
            </a:r>
          </a:p>
        </p:txBody>
      </p:sp>
      <p:sp>
        <p:nvSpPr>
          <p:cNvPr name="TextBox 10" id="10"/>
          <p:cNvSpPr txBox="true"/>
          <p:nvPr/>
        </p:nvSpPr>
        <p:spPr>
          <a:xfrm rot="0">
            <a:off x="12230550" y="3341300"/>
            <a:ext cx="3835950" cy="657225"/>
          </a:xfrm>
          <a:prstGeom prst="rect">
            <a:avLst/>
          </a:prstGeom>
        </p:spPr>
        <p:txBody>
          <a:bodyPr anchor="t" rtlCol="false" tIns="0" lIns="0" bIns="0" rIns="0">
            <a:spAutoFit/>
          </a:bodyPr>
          <a:lstStyle/>
          <a:p>
            <a:pPr algn="l">
              <a:lnSpc>
                <a:spcPts val="5280"/>
              </a:lnSpc>
            </a:pPr>
            <a:r>
              <a:rPr lang="en-US" b="true" sz="4400">
                <a:solidFill>
                  <a:srgbClr val="243762"/>
                </a:solidFill>
                <a:latin typeface="Montserrat Bold"/>
                <a:ea typeface="Montserrat Bold"/>
                <a:cs typeface="Montserrat Bold"/>
                <a:sym typeface="Montserrat Bold"/>
              </a:rPr>
              <a:t>Sales Rep</a:t>
            </a:r>
          </a:p>
        </p:txBody>
      </p:sp>
      <p:sp>
        <p:nvSpPr>
          <p:cNvPr name="Freeform 11" id="11"/>
          <p:cNvSpPr/>
          <p:nvPr/>
        </p:nvSpPr>
        <p:spPr>
          <a:xfrm flipH="false" flipV="false" rot="0">
            <a:off x="396186" y="7554043"/>
            <a:ext cx="2270477" cy="2281773"/>
          </a:xfrm>
          <a:custGeom>
            <a:avLst/>
            <a:gdLst/>
            <a:ahLst/>
            <a:cxnLst/>
            <a:rect r="r" b="b" t="t" l="l"/>
            <a:pathLst>
              <a:path h="2281773" w="2270477">
                <a:moveTo>
                  <a:pt x="0" y="0"/>
                </a:moveTo>
                <a:lnTo>
                  <a:pt x="2270478" y="0"/>
                </a:lnTo>
                <a:lnTo>
                  <a:pt x="2270478" y="2281774"/>
                </a:lnTo>
                <a:lnTo>
                  <a:pt x="0" y="22817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2239084" y="2143837"/>
            <a:ext cx="736320" cy="697650"/>
          </a:xfrm>
          <a:custGeom>
            <a:avLst/>
            <a:gdLst/>
            <a:ahLst/>
            <a:cxnLst/>
            <a:rect r="r" b="b" t="t" l="l"/>
            <a:pathLst>
              <a:path h="697650" w="736320">
                <a:moveTo>
                  <a:pt x="0" y="0"/>
                </a:moveTo>
                <a:lnTo>
                  <a:pt x="736320" y="0"/>
                </a:lnTo>
                <a:lnTo>
                  <a:pt x="736320" y="697650"/>
                </a:lnTo>
                <a:lnTo>
                  <a:pt x="0" y="6976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2213932" y="2252355"/>
            <a:ext cx="736320" cy="589132"/>
          </a:xfrm>
          <a:custGeom>
            <a:avLst/>
            <a:gdLst/>
            <a:ahLst/>
            <a:cxnLst/>
            <a:rect r="r" b="b" t="t" l="l"/>
            <a:pathLst>
              <a:path h="589132" w="736320">
                <a:moveTo>
                  <a:pt x="0" y="0"/>
                </a:moveTo>
                <a:lnTo>
                  <a:pt x="736320" y="0"/>
                </a:lnTo>
                <a:lnTo>
                  <a:pt x="736320" y="589132"/>
                </a:lnTo>
                <a:lnTo>
                  <a:pt x="0" y="5891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7637031" y="2252355"/>
            <a:ext cx="736322" cy="673162"/>
          </a:xfrm>
          <a:custGeom>
            <a:avLst/>
            <a:gdLst/>
            <a:ahLst/>
            <a:cxnLst/>
            <a:rect r="r" b="b" t="t" l="l"/>
            <a:pathLst>
              <a:path h="673162" w="736322">
                <a:moveTo>
                  <a:pt x="0" y="0"/>
                </a:moveTo>
                <a:lnTo>
                  <a:pt x="736322" y="0"/>
                </a:lnTo>
                <a:lnTo>
                  <a:pt x="736322" y="673162"/>
                </a:lnTo>
                <a:lnTo>
                  <a:pt x="0" y="67316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Flow Diagram</a:t>
            </a:r>
          </a:p>
        </p:txBody>
      </p:sp>
      <p:sp>
        <p:nvSpPr>
          <p:cNvPr name="Freeform 5" id="5"/>
          <p:cNvSpPr/>
          <p:nvPr/>
        </p:nvSpPr>
        <p:spPr>
          <a:xfrm flipH="false" flipV="false" rot="0">
            <a:off x="14974858" y="981475"/>
            <a:ext cx="2717228" cy="2758174"/>
          </a:xfrm>
          <a:custGeom>
            <a:avLst/>
            <a:gdLst/>
            <a:ahLst/>
            <a:cxnLst/>
            <a:rect r="r" b="b" t="t" l="l"/>
            <a:pathLst>
              <a:path h="2758174" w="2717228">
                <a:moveTo>
                  <a:pt x="0" y="0"/>
                </a:moveTo>
                <a:lnTo>
                  <a:pt x="2717228" y="0"/>
                </a:lnTo>
                <a:lnTo>
                  <a:pt x="2717228" y="2758174"/>
                </a:lnTo>
                <a:lnTo>
                  <a:pt x="0" y="27581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01433" y="1895875"/>
            <a:ext cx="8724985" cy="7886327"/>
          </a:xfrm>
          <a:custGeom>
            <a:avLst/>
            <a:gdLst/>
            <a:ahLst/>
            <a:cxnLst/>
            <a:rect r="r" b="b" t="t" l="l"/>
            <a:pathLst>
              <a:path h="7886327" w="8724985">
                <a:moveTo>
                  <a:pt x="0" y="0"/>
                </a:moveTo>
                <a:lnTo>
                  <a:pt x="8724985" y="0"/>
                </a:lnTo>
                <a:lnTo>
                  <a:pt x="8724985" y="7886327"/>
                </a:lnTo>
                <a:lnTo>
                  <a:pt x="0" y="7886327"/>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925" y="211475"/>
            <a:ext cx="17874150" cy="9835350"/>
            <a:chOff x="0" y="0"/>
            <a:chExt cx="23832200" cy="13113800"/>
          </a:xfrm>
        </p:grpSpPr>
        <p:sp>
          <p:nvSpPr>
            <p:cNvPr name="Freeform 3" id="3"/>
            <p:cNvSpPr/>
            <p:nvPr/>
          </p:nvSpPr>
          <p:spPr>
            <a:xfrm flipH="false" flipV="false" rot="0">
              <a:off x="0" y="0"/>
              <a:ext cx="23832186" cy="13113893"/>
            </a:xfrm>
            <a:custGeom>
              <a:avLst/>
              <a:gdLst/>
              <a:ahLst/>
              <a:cxnLst/>
              <a:rect r="r" b="b" t="t" l="l"/>
              <a:pathLst>
                <a:path h="13113893" w="23832186">
                  <a:moveTo>
                    <a:pt x="0" y="399796"/>
                  </a:moveTo>
                  <a:cubicBezTo>
                    <a:pt x="0" y="178943"/>
                    <a:pt x="179451" y="0"/>
                    <a:pt x="400685" y="0"/>
                  </a:cubicBezTo>
                  <a:lnTo>
                    <a:pt x="23431500" y="0"/>
                  </a:lnTo>
                  <a:lnTo>
                    <a:pt x="23431500" y="38100"/>
                  </a:lnTo>
                  <a:lnTo>
                    <a:pt x="23431500" y="0"/>
                  </a:lnTo>
                  <a:cubicBezTo>
                    <a:pt x="23652735" y="0"/>
                    <a:pt x="23832186" y="178943"/>
                    <a:pt x="23832186" y="399796"/>
                  </a:cubicBezTo>
                  <a:lnTo>
                    <a:pt x="23794086" y="399796"/>
                  </a:lnTo>
                  <a:lnTo>
                    <a:pt x="23832186" y="399796"/>
                  </a:lnTo>
                  <a:lnTo>
                    <a:pt x="23832186" y="12714097"/>
                  </a:lnTo>
                  <a:lnTo>
                    <a:pt x="23794086" y="12714097"/>
                  </a:lnTo>
                  <a:lnTo>
                    <a:pt x="23832186" y="12714097"/>
                  </a:lnTo>
                  <a:cubicBezTo>
                    <a:pt x="23832186" y="12934950"/>
                    <a:pt x="23652735" y="13113893"/>
                    <a:pt x="23431500" y="13113893"/>
                  </a:cubicBezTo>
                  <a:lnTo>
                    <a:pt x="23431500" y="13075793"/>
                  </a:lnTo>
                  <a:lnTo>
                    <a:pt x="23431500" y="13113893"/>
                  </a:lnTo>
                  <a:lnTo>
                    <a:pt x="400685" y="13113893"/>
                  </a:lnTo>
                  <a:lnTo>
                    <a:pt x="400685" y="13075793"/>
                  </a:lnTo>
                  <a:lnTo>
                    <a:pt x="400685" y="13113893"/>
                  </a:lnTo>
                  <a:cubicBezTo>
                    <a:pt x="179451" y="13113765"/>
                    <a:pt x="0" y="12934950"/>
                    <a:pt x="0" y="12714097"/>
                  </a:cubicBezTo>
                  <a:lnTo>
                    <a:pt x="0" y="399796"/>
                  </a:lnTo>
                  <a:lnTo>
                    <a:pt x="38100" y="399796"/>
                  </a:lnTo>
                  <a:lnTo>
                    <a:pt x="0" y="399796"/>
                  </a:lnTo>
                  <a:moveTo>
                    <a:pt x="76200" y="399796"/>
                  </a:moveTo>
                  <a:lnTo>
                    <a:pt x="76200" y="12714097"/>
                  </a:lnTo>
                  <a:lnTo>
                    <a:pt x="38100" y="12714097"/>
                  </a:lnTo>
                  <a:lnTo>
                    <a:pt x="76200" y="12714097"/>
                  </a:lnTo>
                  <a:cubicBezTo>
                    <a:pt x="76200" y="12892659"/>
                    <a:pt x="221361" y="13037693"/>
                    <a:pt x="400685" y="13037693"/>
                  </a:cubicBezTo>
                  <a:lnTo>
                    <a:pt x="23431500" y="13037693"/>
                  </a:lnTo>
                  <a:cubicBezTo>
                    <a:pt x="23610824" y="13037693"/>
                    <a:pt x="23755986" y="12892786"/>
                    <a:pt x="23755986" y="12714097"/>
                  </a:cubicBezTo>
                  <a:lnTo>
                    <a:pt x="23755986" y="399796"/>
                  </a:lnTo>
                  <a:cubicBezTo>
                    <a:pt x="23755986" y="221107"/>
                    <a:pt x="23610824" y="76200"/>
                    <a:pt x="23431500" y="76200"/>
                  </a:cubicBezTo>
                  <a:lnTo>
                    <a:pt x="400685" y="76200"/>
                  </a:lnTo>
                  <a:lnTo>
                    <a:pt x="400685" y="38100"/>
                  </a:lnTo>
                  <a:lnTo>
                    <a:pt x="400685" y="76200"/>
                  </a:lnTo>
                  <a:cubicBezTo>
                    <a:pt x="221361" y="76200"/>
                    <a:pt x="76200" y="221107"/>
                    <a:pt x="76200" y="399796"/>
                  </a:cubicBezTo>
                  <a:close/>
                </a:path>
              </a:pathLst>
            </a:custGeom>
            <a:solidFill>
              <a:srgbClr val="243762"/>
            </a:solidFill>
          </p:spPr>
        </p:sp>
      </p:grpSp>
      <p:sp>
        <p:nvSpPr>
          <p:cNvPr name="TextBox 4" id="4"/>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243762"/>
                </a:solidFill>
                <a:latin typeface="Montserrat Bold"/>
                <a:ea typeface="Montserrat Bold"/>
                <a:cs typeface="Montserrat Bold"/>
                <a:sym typeface="Montserrat Bold"/>
              </a:rPr>
              <a:t>Challenges</a:t>
            </a:r>
          </a:p>
        </p:txBody>
      </p:sp>
      <p:sp>
        <p:nvSpPr>
          <p:cNvPr name="TextBox 5" id="5"/>
          <p:cNvSpPr txBox="true"/>
          <p:nvPr/>
        </p:nvSpPr>
        <p:spPr>
          <a:xfrm rot="0">
            <a:off x="1531425" y="2954697"/>
            <a:ext cx="14776584" cy="2174453"/>
          </a:xfrm>
          <a:prstGeom prst="rect">
            <a:avLst/>
          </a:prstGeom>
        </p:spPr>
        <p:txBody>
          <a:bodyPr anchor="t" rtlCol="false" tIns="0" lIns="0" bIns="0" rIns="0">
            <a:spAutoFit/>
          </a:bodyPr>
          <a:lstStyle/>
          <a:p>
            <a:pPr algn="l" marL="973768" indent="-486884" lvl="1">
              <a:lnSpc>
                <a:spcPts val="9065"/>
              </a:lnSpc>
              <a:buFont typeface="Arial"/>
              <a:buChar char="•"/>
            </a:pPr>
            <a:r>
              <a:rPr lang="en-US" sz="4510">
                <a:solidFill>
                  <a:srgbClr val="243762"/>
                </a:solidFill>
                <a:latin typeface="Lato"/>
                <a:ea typeface="Lato"/>
                <a:cs typeface="Lato"/>
                <a:sym typeface="Lato"/>
              </a:rPr>
              <a:t>Data separation based on branches.</a:t>
            </a:r>
          </a:p>
          <a:p>
            <a:pPr algn="l" marL="973768" indent="-486884" lvl="1">
              <a:lnSpc>
                <a:spcPts val="9065"/>
              </a:lnSpc>
              <a:buFont typeface="Arial"/>
              <a:buChar char="•"/>
            </a:pPr>
            <a:r>
              <a:rPr lang="en-US" sz="4510">
                <a:solidFill>
                  <a:srgbClr val="243762"/>
                </a:solidFill>
                <a:latin typeface="Lato"/>
                <a:ea typeface="Lato"/>
                <a:cs typeface="Lato"/>
                <a:sym typeface="Lato"/>
              </a:rPr>
              <a:t>Designing analytics according to each branch</a:t>
            </a:r>
          </a:p>
        </p:txBody>
      </p:sp>
      <p:sp>
        <p:nvSpPr>
          <p:cNvPr name="Freeform 6" id="6"/>
          <p:cNvSpPr/>
          <p:nvPr/>
        </p:nvSpPr>
        <p:spPr>
          <a:xfrm flipH="false" flipV="false" rot="0">
            <a:off x="12836656" y="1028700"/>
            <a:ext cx="4422644" cy="2310966"/>
          </a:xfrm>
          <a:custGeom>
            <a:avLst/>
            <a:gdLst/>
            <a:ahLst/>
            <a:cxnLst/>
            <a:rect r="r" b="b" t="t" l="l"/>
            <a:pathLst>
              <a:path h="2310966" w="4422644">
                <a:moveTo>
                  <a:pt x="0" y="0"/>
                </a:moveTo>
                <a:lnTo>
                  <a:pt x="4422644" y="0"/>
                </a:lnTo>
                <a:lnTo>
                  <a:pt x="4422644" y="2310966"/>
                </a:lnTo>
                <a:lnTo>
                  <a:pt x="0" y="2310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DAGV3FM8SZc</dc:identifier>
  <dcterms:modified xsi:type="dcterms:W3CDTF">2011-08-01T06:04:30Z</dcterms:modified>
  <cp:revision>1</cp:revision>
  <dc:title>Sales Process Meeting by Slidesgo.pptx</dc:title>
</cp:coreProperties>
</file>